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2" r:id="rId5"/>
    <p:sldId id="263" r:id="rId6"/>
    <p:sldId id="264" r:id="rId7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962" y="-6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309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285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879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545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378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101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25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840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45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591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46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82788-59B3-40AC-BA2B-98CA7AF65674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565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858001" cy="9144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37235" t="60486" r="26897" b="35494"/>
          <a:stretch/>
        </p:blipFill>
        <p:spPr>
          <a:xfrm>
            <a:off x="839449" y="4645741"/>
            <a:ext cx="3282846" cy="3609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6EB3"/>
              </a:clrFrom>
              <a:clrTo>
                <a:srgbClr val="FF6EB3">
                  <a:alpha val="0"/>
                </a:srgbClr>
              </a:clrTo>
            </a:clrChange>
          </a:blip>
          <a:srcRect l="26721" t="60486" r="62936" b="35379"/>
          <a:stretch/>
        </p:blipFill>
        <p:spPr>
          <a:xfrm>
            <a:off x="1973296" y="4483434"/>
            <a:ext cx="1015151" cy="25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4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0" y="987782"/>
            <a:ext cx="6858000" cy="1162"/>
          </a:xfrm>
          <a:prstGeom prst="line">
            <a:avLst/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0" y="-14097"/>
            <a:ext cx="1380744" cy="1003041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1380744" y="-14091"/>
            <a:ext cx="1024128" cy="100304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2404872" y="-14090"/>
            <a:ext cx="1024128" cy="100304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>
            <a:off x="3429000" y="-14088"/>
            <a:ext cx="1024128" cy="1003041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4453128" y="-14092"/>
            <a:ext cx="1024128" cy="1003041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/>
          <p:cNvSpPr/>
          <p:nvPr/>
        </p:nvSpPr>
        <p:spPr>
          <a:xfrm>
            <a:off x="5477256" y="-14096"/>
            <a:ext cx="1380744" cy="100304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225518"/>
              </p:ext>
            </p:extLst>
          </p:nvPr>
        </p:nvGraphicFramePr>
        <p:xfrm>
          <a:off x="149772" y="1344566"/>
          <a:ext cx="6708228" cy="960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3990">
                  <a:extLst>
                    <a:ext uri="{9D8B030D-6E8A-4147-A177-3AD203B41FA5}">
                      <a16:colId xmlns:a16="http://schemas.microsoft.com/office/drawing/2014/main" val="2703324061"/>
                    </a:ext>
                  </a:extLst>
                </a:gridCol>
                <a:gridCol w="1062086">
                  <a:extLst>
                    <a:ext uri="{9D8B030D-6E8A-4147-A177-3AD203B41FA5}">
                      <a16:colId xmlns:a16="http://schemas.microsoft.com/office/drawing/2014/main" val="3338726852"/>
                    </a:ext>
                  </a:extLst>
                </a:gridCol>
                <a:gridCol w="1236910">
                  <a:extLst>
                    <a:ext uri="{9D8B030D-6E8A-4147-A177-3AD203B41FA5}">
                      <a16:colId xmlns:a16="http://schemas.microsoft.com/office/drawing/2014/main" val="3663456927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3356619582"/>
                    </a:ext>
                  </a:extLst>
                </a:gridCol>
                <a:gridCol w="1493441">
                  <a:extLst>
                    <a:ext uri="{9D8B030D-6E8A-4147-A177-3AD203B41FA5}">
                      <a16:colId xmlns:a16="http://schemas.microsoft.com/office/drawing/2014/main" val="1373146484"/>
                    </a:ext>
                  </a:extLst>
                </a:gridCol>
                <a:gridCol w="717673">
                  <a:extLst>
                    <a:ext uri="{9D8B030D-6E8A-4147-A177-3AD203B41FA5}">
                      <a16:colId xmlns:a16="http://schemas.microsoft.com/office/drawing/2014/main" val="309325033"/>
                    </a:ext>
                  </a:extLst>
                </a:gridCol>
              </a:tblGrid>
              <a:tr h="118012">
                <a:tc gridSpan="6">
                  <a:txBody>
                    <a:bodyPr/>
                    <a:lstStyle/>
                    <a:p>
                      <a:pPr algn="ctr"/>
                      <a:r>
                        <a:rPr lang="es-ES" sz="1100" b="1" dirty="0" smtClean="0">
                          <a:latin typeface="KG Red Hands" panose="02000505000000020004" pitchFamily="2" charset="0"/>
                        </a:rPr>
                        <a:t>Campos formativos o</a:t>
                      </a:r>
                      <a:r>
                        <a:rPr lang="es-ES" sz="1100" b="1" baseline="0" dirty="0" smtClean="0">
                          <a:latin typeface="KG Red Hands" panose="02000505000000020004" pitchFamily="2" charset="0"/>
                        </a:rPr>
                        <a:t> áreas de desarrollo personal y social</a:t>
                      </a:r>
                      <a:r>
                        <a:rPr lang="es-ES" sz="1100" b="1" dirty="0" smtClean="0">
                          <a:latin typeface="KG Red Hands" panose="02000505000000020004" pitchFamily="2" charset="0"/>
                        </a:rPr>
                        <a:t> que se abordaron</a:t>
                      </a:r>
                      <a:endParaRPr lang="es-MX" sz="110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922596"/>
                  </a:ext>
                </a:extLst>
              </a:tr>
              <a:tr h="177019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Lenguaje y comunicación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7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Pensamiento matemático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Exploración y comprensión del mundo social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Educación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física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8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Educación socioemocional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Artes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205054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148335"/>
              </p:ext>
            </p:extLst>
          </p:nvPr>
        </p:nvGraphicFramePr>
        <p:xfrm>
          <a:off x="169152" y="2455228"/>
          <a:ext cx="2758662" cy="2080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7539">
                  <a:extLst>
                    <a:ext uri="{9D8B030D-6E8A-4147-A177-3AD203B41FA5}">
                      <a16:colId xmlns:a16="http://schemas.microsoft.com/office/drawing/2014/main" val="2703324061"/>
                    </a:ext>
                  </a:extLst>
                </a:gridCol>
                <a:gridCol w="308787">
                  <a:extLst>
                    <a:ext uri="{9D8B030D-6E8A-4147-A177-3AD203B41FA5}">
                      <a16:colId xmlns:a16="http://schemas.microsoft.com/office/drawing/2014/main" val="2069753538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4074839338"/>
                    </a:ext>
                  </a:extLst>
                </a:gridCol>
              </a:tblGrid>
              <a:tr h="210666"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En relación a lo planeado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Si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No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22596"/>
                  </a:ext>
                </a:extLst>
              </a:tr>
              <a:tr h="165523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Desarrollo de las actividades en tiempo y forma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205054"/>
                  </a:ext>
                </a:extLst>
              </a:tr>
              <a:tr h="165523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Se llevó a cabo lo planeado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340536"/>
                  </a:ext>
                </a:extLst>
              </a:tr>
              <a:tr h="165523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El material fue adecuado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0827904"/>
                  </a:ext>
                </a:extLst>
              </a:tr>
              <a:tr h="165523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Se trabajó fuera del aula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446663"/>
                  </a:ext>
                </a:extLst>
              </a:tr>
              <a:tr h="315999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La organización del grupo fue la mejor</a:t>
                      </a:r>
                    </a:p>
                    <a:p>
                      <a:pPr algn="ctr"/>
                      <a:r>
                        <a:rPr lang="es-ES" sz="1000" b="0" u="none" dirty="0" smtClean="0">
                          <a:solidFill>
                            <a:schemeClr val="tx1"/>
                          </a:solidFill>
                          <a:latin typeface="KG Red Hands" panose="02000505000000020004" pitchFamily="2" charset="0"/>
                        </a:rPr>
                        <a:t>Grupal</a:t>
                      </a:r>
                    </a:p>
                    <a:p>
                      <a:pPr algn="ctr"/>
                      <a:r>
                        <a:rPr lang="es-ES" sz="1000" b="1" u="sng" dirty="0" smtClean="0">
                          <a:latin typeface="KG Red Hands" panose="02000505000000020004" pitchFamily="2" charset="0"/>
                        </a:rPr>
                        <a:t>Individual</a:t>
                      </a:r>
                      <a:endParaRPr lang="es-MX" sz="1000" b="1" u="sng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874864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658898"/>
              </p:ext>
            </p:extLst>
          </p:nvPr>
        </p:nvGraphicFramePr>
        <p:xfrm>
          <a:off x="169152" y="4535488"/>
          <a:ext cx="2758662" cy="2080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7829">
                  <a:extLst>
                    <a:ext uri="{9D8B030D-6E8A-4147-A177-3AD203B41FA5}">
                      <a16:colId xmlns:a16="http://schemas.microsoft.com/office/drawing/2014/main" val="2703324061"/>
                    </a:ext>
                  </a:extLst>
                </a:gridCol>
                <a:gridCol w="530833">
                  <a:extLst>
                    <a:ext uri="{9D8B030D-6E8A-4147-A177-3AD203B41FA5}">
                      <a16:colId xmlns:a16="http://schemas.microsoft.com/office/drawing/2014/main" val="2069753538"/>
                    </a:ext>
                  </a:extLst>
                </a:gridCol>
              </a:tblGrid>
              <a:tr h="188631">
                <a:tc gridSpan="2">
                  <a:txBody>
                    <a:bodyPr/>
                    <a:lstStyle/>
                    <a:p>
                      <a:pPr algn="ctr"/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Niños y sus manifestaciones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4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22596"/>
                  </a:ext>
                </a:extLst>
              </a:tr>
              <a:tr h="14821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¿Se involucraron?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latin typeface="KG Red Hands" panose="02000505000000020004" pitchFamily="2" charset="0"/>
                        </a:rPr>
                        <a:t>Si</a:t>
                      </a:r>
                      <a:endParaRPr lang="es-MX" sz="1000" b="1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205054"/>
                  </a:ext>
                </a:extLst>
              </a:tr>
              <a:tr h="14821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¿Se interesaron en las actividades?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latin typeface="KG Red Hands" panose="02000505000000020004" pitchFamily="2" charset="0"/>
                        </a:rPr>
                        <a:t>Si</a:t>
                      </a:r>
                      <a:endParaRPr lang="es-MX" sz="1000" b="1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340536"/>
                  </a:ext>
                </a:extLst>
              </a:tr>
              <a:tr h="14821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¿Su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actitud ante las actividades?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latin typeface="KG Red Hands" panose="02000505000000020004" pitchFamily="2" charset="0"/>
                        </a:rPr>
                        <a:t>Bien</a:t>
                      </a:r>
                      <a:endParaRPr lang="es-MX" sz="1000" b="1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0827904"/>
                  </a:ext>
                </a:extLst>
              </a:tr>
              <a:tr h="148210">
                <a:tc gridSpan="2">
                  <a:txBody>
                    <a:bodyPr/>
                    <a:lstStyle/>
                    <a:p>
                      <a:pPr algn="l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¿Cuál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fue el</a:t>
                      </a:r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 alumno más inquieto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?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 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Lupita</a:t>
                      </a:r>
                      <a:endParaRPr lang="es-ES" sz="1000" b="1" baseline="0" dirty="0" smtClean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446663"/>
                  </a:ext>
                </a:extLst>
              </a:tr>
              <a:tr h="161862">
                <a:tc gridSpan="2">
                  <a:txBody>
                    <a:bodyPr/>
                    <a:lstStyle/>
                    <a:p>
                      <a:pPr algn="l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¿Cuál fue el alumno que más estuvo participando</a:t>
                      </a:r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?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</a:t>
                      </a:r>
                      <a:r>
                        <a:rPr lang="es-ES" sz="1000" b="1" baseline="0" dirty="0" err="1" smtClean="0">
                          <a:latin typeface="KG Red Hands" panose="02000505000000020004" pitchFamily="2" charset="0"/>
                        </a:rPr>
                        <a:t>Joaquin</a:t>
                      </a:r>
                      <a:endParaRPr lang="es-MX" sz="1000" b="1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8874864"/>
                  </a:ext>
                </a:extLst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62962"/>
              </p:ext>
            </p:extLst>
          </p:nvPr>
        </p:nvGraphicFramePr>
        <p:xfrm>
          <a:off x="3049514" y="2493328"/>
          <a:ext cx="3651897" cy="3482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9126">
                  <a:extLst>
                    <a:ext uri="{9D8B030D-6E8A-4147-A177-3AD203B41FA5}">
                      <a16:colId xmlns:a16="http://schemas.microsoft.com/office/drawing/2014/main" val="2703324061"/>
                    </a:ext>
                  </a:extLst>
                </a:gridCol>
                <a:gridCol w="361044">
                  <a:extLst>
                    <a:ext uri="{9D8B030D-6E8A-4147-A177-3AD203B41FA5}">
                      <a16:colId xmlns:a16="http://schemas.microsoft.com/office/drawing/2014/main" val="2069753538"/>
                    </a:ext>
                  </a:extLst>
                </a:gridCol>
                <a:gridCol w="381727">
                  <a:extLst>
                    <a:ext uri="{9D8B030D-6E8A-4147-A177-3AD203B41FA5}">
                      <a16:colId xmlns:a16="http://schemas.microsoft.com/office/drawing/2014/main" val="4074839338"/>
                    </a:ext>
                  </a:extLst>
                </a:gridCol>
              </a:tblGrid>
              <a:tr h="171959"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Educadora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Si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No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22596"/>
                  </a:ext>
                </a:extLst>
              </a:tr>
              <a:tr h="135111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¿Mi forma de intervenir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fue al adecuada?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205054"/>
                  </a:ext>
                </a:extLst>
              </a:tr>
              <a:tr h="135111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¿Lleve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a cabo lo planeado?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340536"/>
                  </a:ext>
                </a:extLst>
              </a:tr>
              <a:tr h="135111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¿Favorecí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el logro de los aprendizajes?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0827904"/>
                  </a:ext>
                </a:extLst>
              </a:tr>
              <a:tr h="149467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¿Mi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forma de relacionarme con los niños fue la mejor?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446663"/>
                  </a:ext>
                </a:extLst>
              </a:tr>
              <a:tr h="149467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¿Mis consignas fueron claras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y atendidas para todos?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32766"/>
                  </a:ext>
                </a:extLst>
              </a:tr>
              <a:tr h="149467">
                <a:tc gridSpan="3">
                  <a:txBody>
                    <a:bodyPr/>
                    <a:lstStyle/>
                    <a:p>
                      <a:pPr algn="l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¿Cómo actué con mi alumno inquieto?</a:t>
                      </a:r>
                    </a:p>
                    <a:p>
                      <a:pPr algn="l"/>
                      <a:r>
                        <a:rPr lang="es-ES" sz="1000" b="1" dirty="0" smtClean="0">
                          <a:latin typeface="KG Red Hands" panose="02000505000000020004" pitchFamily="2" charset="0"/>
                        </a:rPr>
                        <a:t>La alumna ya antes había presentado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 situaciones de desorden, no atiende indicaciones en el momento y distrae a sus demás compañeros. Se tiene que hablar con ellas sobre una reflexión de lo que pueden causar sus comportamientos.</a:t>
                      </a:r>
                      <a:endParaRPr lang="es-ES" sz="1000" b="1" dirty="0" smtClean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38872"/>
                  </a:ext>
                </a:extLst>
              </a:tr>
              <a:tr h="298934">
                <a:tc gridSpan="3">
                  <a:txBody>
                    <a:bodyPr/>
                    <a:lstStyle/>
                    <a:p>
                      <a:pPr algn="l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¿Necesito modificar algo? ¿Qué?</a:t>
                      </a:r>
                    </a:p>
                    <a:p>
                      <a:pPr algn="l"/>
                      <a:r>
                        <a:rPr lang="es-ES" sz="1000" b="1" dirty="0" smtClean="0">
                          <a:latin typeface="KG Red Hands" panose="02000505000000020004" pitchFamily="2" charset="0"/>
                        </a:rPr>
                        <a:t>Aplicar actividades en donde todos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 los alumnos trabajen en equipo, que aprender a colaborar entre ellos sin sentirme menos o mas que los demás. </a:t>
                      </a:r>
                      <a:endParaRPr lang="es-ES" sz="1000" b="1" dirty="0" smtClean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2791259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134696"/>
              </p:ext>
            </p:extLst>
          </p:nvPr>
        </p:nvGraphicFramePr>
        <p:xfrm>
          <a:off x="231475" y="6764338"/>
          <a:ext cx="6395050" cy="1356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7525">
                  <a:extLst>
                    <a:ext uri="{9D8B030D-6E8A-4147-A177-3AD203B41FA5}">
                      <a16:colId xmlns:a16="http://schemas.microsoft.com/office/drawing/2014/main" val="3787324958"/>
                    </a:ext>
                  </a:extLst>
                </a:gridCol>
                <a:gridCol w="3197525">
                  <a:extLst>
                    <a:ext uri="{9D8B030D-6E8A-4147-A177-3AD203B41FA5}">
                      <a16:colId xmlns:a16="http://schemas.microsoft.com/office/drawing/2014/main" val="3083833155"/>
                    </a:ext>
                  </a:extLst>
                </a:gridCol>
              </a:tblGrid>
              <a:tr h="197681">
                <a:tc gridSpan="2">
                  <a:txBody>
                    <a:bodyPr/>
                    <a:lstStyle/>
                    <a:p>
                      <a:pPr algn="ctr"/>
                      <a:r>
                        <a:rPr lang="es-ES" sz="1100" b="1" dirty="0" smtClean="0">
                          <a:latin typeface="KG Red Hands" panose="02000505000000020004" pitchFamily="2" charset="0"/>
                        </a:rPr>
                        <a:t>OBSERVACIONES</a:t>
                      </a:r>
                      <a:endParaRPr lang="es-MX" sz="110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100">
                        <a:latin typeface="KG Red Hands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060164"/>
                  </a:ext>
                </a:extLst>
              </a:tr>
              <a:tr h="197681"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Logros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Dificultades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462218"/>
                  </a:ext>
                </a:extLst>
              </a:tr>
              <a:tr h="39536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Que no continuaran peleando y discutiendo entre ellos.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Mejor control del grupo.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Manejo de tiempo correcto para cada actividad.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La inasistencia de los alumnos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Situaciones de inferioridad.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359715"/>
                  </a:ext>
                </a:extLst>
              </a:tr>
            </a:tbl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556935" y="234980"/>
            <a:ext cx="5744129" cy="58477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Gill Sans Ultra Bold Condensed" panose="020B0A06020104020203" pitchFamily="34" charset="0"/>
              </a:rPr>
              <a:t>Martes 11 de </a:t>
            </a:r>
            <a:r>
              <a:rPr lang="es-ES" sz="3200" b="1" dirty="0" smtClean="0">
                <a:latin typeface="Gill Sans Ultra Bold Condensed" panose="020B0A06020104020203" pitchFamily="34" charset="0"/>
              </a:rPr>
              <a:t>mayo del 2021</a:t>
            </a:r>
            <a:endParaRPr lang="es-MX" sz="3200" b="1" dirty="0">
              <a:latin typeface="Gill Sans Ultra Bold Condens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37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0" y="987782"/>
            <a:ext cx="6858000" cy="1162"/>
          </a:xfrm>
          <a:prstGeom prst="line">
            <a:avLst/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0" y="-14097"/>
            <a:ext cx="1380744" cy="1003041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1380744" y="-14091"/>
            <a:ext cx="1024128" cy="100304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2404872" y="-14090"/>
            <a:ext cx="1024128" cy="100304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3429000" y="-14088"/>
            <a:ext cx="1024128" cy="1003041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4453128" y="-14092"/>
            <a:ext cx="1024128" cy="1003041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5477256" y="-14096"/>
            <a:ext cx="1380744" cy="100304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/>
          <p:cNvSpPr txBox="1"/>
          <p:nvPr/>
        </p:nvSpPr>
        <p:spPr>
          <a:xfrm>
            <a:off x="216710" y="1156971"/>
            <a:ext cx="39248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 día se trabajo con tres alumnos, se trabajo un área desarrollo personal y social; artes. Se logro favorecer el aprendizaje esperado.  El suceso más sorprendente del día fue que la alumna de primer grado comenzó a desarrollar habilidades motrices que requieren un mayor numero de concentración y dedicación. Sus conocimientos nuevos se están reflejando. El más preocupante, que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alumna más pequeña busca que los grandes hagan las cosas por ella y se quiere favorecer su individualidad y autonomía. </a:t>
            </a:r>
            <a:endParaRPr lang="es-MX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16710" y="5041635"/>
            <a:ext cx="64245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involucraron en todas las actividades, la que más disfrutaron fue que hicieron una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pulsera con cuentas de colores, les gusta usarla y su motricidad fina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refuerza.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aprendizaje más favorecido fue el de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recursos de las artes visuales (pintura, fotografía, escultura, entre otros) en creaciones propias.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55575" y="6518963"/>
            <a:ext cx="64245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Considero que este día, mi intervención docente fue correcta,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necesito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aplicar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actividades en donde todos los alumnos trabajen en equipo, que aprender a colaborar entre ellos sin sentirme menos o mas que los demás. </a:t>
            </a:r>
          </a:p>
          <a:p>
            <a:pPr algn="just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 consignas fueron claras y mi actitud positiva, además mediante observaciones directas se están evaluando los aprendizajes esperados. Seguiré trabajando estas áreas de oportunidad. </a:t>
            </a:r>
          </a:p>
        </p:txBody>
      </p:sp>
      <p:sp>
        <p:nvSpPr>
          <p:cNvPr id="2" name="AutoShape 2" descr="blob:https://web.whatsapp.com/8b1aa67e-b5ba-4c20-a825-23eb35f77d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8" name="CuadroTexto 17"/>
          <p:cNvSpPr txBox="1"/>
          <p:nvPr/>
        </p:nvSpPr>
        <p:spPr>
          <a:xfrm>
            <a:off x="556935" y="234980"/>
            <a:ext cx="5744129" cy="58477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Gill Sans Ultra Bold Condensed" panose="020B0A06020104020203" pitchFamily="34" charset="0"/>
              </a:rPr>
              <a:t>Martes 11 </a:t>
            </a:r>
            <a:r>
              <a:rPr lang="es-ES" sz="3200" b="1" dirty="0" smtClean="0">
                <a:latin typeface="Gill Sans Ultra Bold Condensed" panose="020B0A06020104020203" pitchFamily="34" charset="0"/>
              </a:rPr>
              <a:t>de mayo del 2021</a:t>
            </a:r>
            <a:endParaRPr lang="es-MX" sz="3200" b="1" dirty="0">
              <a:latin typeface="Gill Sans Ultra Bold Condensed" panose="020B0A06020104020203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74" y="1156971"/>
            <a:ext cx="2365668" cy="388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0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0" y="987782"/>
            <a:ext cx="6858000" cy="1162"/>
          </a:xfrm>
          <a:prstGeom prst="line">
            <a:avLst/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0" y="-14097"/>
            <a:ext cx="1380744" cy="1003041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1380744" y="-14091"/>
            <a:ext cx="1024128" cy="100304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2404872" y="-14090"/>
            <a:ext cx="1024128" cy="100304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>
            <a:off x="3429000" y="-14088"/>
            <a:ext cx="1024128" cy="1003041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4453128" y="-14092"/>
            <a:ext cx="1024128" cy="1003041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/>
          <p:cNvSpPr/>
          <p:nvPr/>
        </p:nvSpPr>
        <p:spPr>
          <a:xfrm>
            <a:off x="5477256" y="-14096"/>
            <a:ext cx="1380744" cy="100304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362819"/>
              </p:ext>
            </p:extLst>
          </p:nvPr>
        </p:nvGraphicFramePr>
        <p:xfrm>
          <a:off x="149772" y="1344566"/>
          <a:ext cx="6708228" cy="960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3990">
                  <a:extLst>
                    <a:ext uri="{9D8B030D-6E8A-4147-A177-3AD203B41FA5}">
                      <a16:colId xmlns:a16="http://schemas.microsoft.com/office/drawing/2014/main" val="2703324061"/>
                    </a:ext>
                  </a:extLst>
                </a:gridCol>
                <a:gridCol w="1062086">
                  <a:extLst>
                    <a:ext uri="{9D8B030D-6E8A-4147-A177-3AD203B41FA5}">
                      <a16:colId xmlns:a16="http://schemas.microsoft.com/office/drawing/2014/main" val="3338726852"/>
                    </a:ext>
                  </a:extLst>
                </a:gridCol>
                <a:gridCol w="1236910">
                  <a:extLst>
                    <a:ext uri="{9D8B030D-6E8A-4147-A177-3AD203B41FA5}">
                      <a16:colId xmlns:a16="http://schemas.microsoft.com/office/drawing/2014/main" val="3663456927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3356619582"/>
                    </a:ext>
                  </a:extLst>
                </a:gridCol>
                <a:gridCol w="1493441">
                  <a:extLst>
                    <a:ext uri="{9D8B030D-6E8A-4147-A177-3AD203B41FA5}">
                      <a16:colId xmlns:a16="http://schemas.microsoft.com/office/drawing/2014/main" val="1373146484"/>
                    </a:ext>
                  </a:extLst>
                </a:gridCol>
                <a:gridCol w="717673">
                  <a:extLst>
                    <a:ext uri="{9D8B030D-6E8A-4147-A177-3AD203B41FA5}">
                      <a16:colId xmlns:a16="http://schemas.microsoft.com/office/drawing/2014/main" val="309325033"/>
                    </a:ext>
                  </a:extLst>
                </a:gridCol>
              </a:tblGrid>
              <a:tr h="118012">
                <a:tc gridSpan="6">
                  <a:txBody>
                    <a:bodyPr/>
                    <a:lstStyle/>
                    <a:p>
                      <a:pPr algn="ctr"/>
                      <a:r>
                        <a:rPr lang="es-ES" sz="1100" b="1" dirty="0" smtClean="0">
                          <a:latin typeface="KG Red Hands" panose="02000505000000020004" pitchFamily="2" charset="0"/>
                        </a:rPr>
                        <a:t>Campos formativos o</a:t>
                      </a:r>
                      <a:r>
                        <a:rPr lang="es-ES" sz="1100" b="1" baseline="0" dirty="0" smtClean="0">
                          <a:latin typeface="KG Red Hands" panose="02000505000000020004" pitchFamily="2" charset="0"/>
                        </a:rPr>
                        <a:t> áreas de desarrollo personal y social</a:t>
                      </a:r>
                      <a:r>
                        <a:rPr lang="es-ES" sz="1100" b="1" dirty="0" smtClean="0">
                          <a:latin typeface="KG Red Hands" panose="02000505000000020004" pitchFamily="2" charset="0"/>
                        </a:rPr>
                        <a:t> que se abordaron</a:t>
                      </a:r>
                      <a:endParaRPr lang="es-MX" sz="110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922596"/>
                  </a:ext>
                </a:extLst>
              </a:tr>
              <a:tr h="177019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Lenguaje y comunicación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7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Pensamiento matemático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Exploración y comprensión del mundo social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Educación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física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8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Educación socioemocional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Artes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205054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148335"/>
              </p:ext>
            </p:extLst>
          </p:nvPr>
        </p:nvGraphicFramePr>
        <p:xfrm>
          <a:off x="169152" y="2455228"/>
          <a:ext cx="2758662" cy="2080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7539">
                  <a:extLst>
                    <a:ext uri="{9D8B030D-6E8A-4147-A177-3AD203B41FA5}">
                      <a16:colId xmlns:a16="http://schemas.microsoft.com/office/drawing/2014/main" val="2703324061"/>
                    </a:ext>
                  </a:extLst>
                </a:gridCol>
                <a:gridCol w="308787">
                  <a:extLst>
                    <a:ext uri="{9D8B030D-6E8A-4147-A177-3AD203B41FA5}">
                      <a16:colId xmlns:a16="http://schemas.microsoft.com/office/drawing/2014/main" val="2069753538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4074839338"/>
                    </a:ext>
                  </a:extLst>
                </a:gridCol>
              </a:tblGrid>
              <a:tr h="210666"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En relación a lo planeado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Si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No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22596"/>
                  </a:ext>
                </a:extLst>
              </a:tr>
              <a:tr h="165523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Desarrollo de las actividades en tiempo y forma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205054"/>
                  </a:ext>
                </a:extLst>
              </a:tr>
              <a:tr h="165523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Se llevó a cabo lo planeado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340536"/>
                  </a:ext>
                </a:extLst>
              </a:tr>
              <a:tr h="165523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El material fue adecuado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0827904"/>
                  </a:ext>
                </a:extLst>
              </a:tr>
              <a:tr h="165523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Se trabajó fuera del aula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446663"/>
                  </a:ext>
                </a:extLst>
              </a:tr>
              <a:tr h="315999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La organización del grupo fue la mejor</a:t>
                      </a:r>
                    </a:p>
                    <a:p>
                      <a:pPr algn="ctr"/>
                      <a:r>
                        <a:rPr lang="es-ES" sz="1000" b="0" u="none" dirty="0" smtClean="0">
                          <a:solidFill>
                            <a:schemeClr val="tx1"/>
                          </a:solidFill>
                          <a:latin typeface="KG Red Hands" panose="02000505000000020004" pitchFamily="2" charset="0"/>
                        </a:rPr>
                        <a:t>Grupal</a:t>
                      </a:r>
                    </a:p>
                    <a:p>
                      <a:pPr algn="ctr"/>
                      <a:r>
                        <a:rPr lang="es-ES" sz="1000" b="1" u="sng" dirty="0" smtClean="0">
                          <a:latin typeface="KG Red Hands" panose="02000505000000020004" pitchFamily="2" charset="0"/>
                        </a:rPr>
                        <a:t>Individual</a:t>
                      </a:r>
                      <a:endParaRPr lang="es-MX" sz="1000" b="1" u="sng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874864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833695"/>
              </p:ext>
            </p:extLst>
          </p:nvPr>
        </p:nvGraphicFramePr>
        <p:xfrm>
          <a:off x="169152" y="4535488"/>
          <a:ext cx="2758662" cy="2080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7829">
                  <a:extLst>
                    <a:ext uri="{9D8B030D-6E8A-4147-A177-3AD203B41FA5}">
                      <a16:colId xmlns:a16="http://schemas.microsoft.com/office/drawing/2014/main" val="2703324061"/>
                    </a:ext>
                  </a:extLst>
                </a:gridCol>
                <a:gridCol w="530833">
                  <a:extLst>
                    <a:ext uri="{9D8B030D-6E8A-4147-A177-3AD203B41FA5}">
                      <a16:colId xmlns:a16="http://schemas.microsoft.com/office/drawing/2014/main" val="2069753538"/>
                    </a:ext>
                  </a:extLst>
                </a:gridCol>
              </a:tblGrid>
              <a:tr h="188631">
                <a:tc gridSpan="2">
                  <a:txBody>
                    <a:bodyPr/>
                    <a:lstStyle/>
                    <a:p>
                      <a:pPr algn="ctr"/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Niños y sus manifestaciones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4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22596"/>
                  </a:ext>
                </a:extLst>
              </a:tr>
              <a:tr h="14821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¿Se involucraron?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latin typeface="KG Red Hands" panose="02000505000000020004" pitchFamily="2" charset="0"/>
                        </a:rPr>
                        <a:t>Si</a:t>
                      </a:r>
                      <a:endParaRPr lang="es-MX" sz="1000" b="1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205054"/>
                  </a:ext>
                </a:extLst>
              </a:tr>
              <a:tr h="14821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¿Se interesaron en las actividades?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latin typeface="KG Red Hands" panose="02000505000000020004" pitchFamily="2" charset="0"/>
                        </a:rPr>
                        <a:t>Si</a:t>
                      </a:r>
                      <a:endParaRPr lang="es-MX" sz="1000" b="1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340536"/>
                  </a:ext>
                </a:extLst>
              </a:tr>
              <a:tr h="14821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¿Su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actitud ante las actividades?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latin typeface="KG Red Hands" panose="02000505000000020004" pitchFamily="2" charset="0"/>
                        </a:rPr>
                        <a:t>Bien</a:t>
                      </a:r>
                      <a:endParaRPr lang="es-MX" sz="1000" b="1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0827904"/>
                  </a:ext>
                </a:extLst>
              </a:tr>
              <a:tr h="148210">
                <a:tc gridSpan="2">
                  <a:txBody>
                    <a:bodyPr/>
                    <a:lstStyle/>
                    <a:p>
                      <a:pPr algn="l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¿Cuál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fue el</a:t>
                      </a:r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 alumno más inquieto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?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 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Joaquín y Alexis</a:t>
                      </a:r>
                      <a:endParaRPr lang="es-ES" sz="1000" b="1" baseline="0" dirty="0" smtClean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446663"/>
                  </a:ext>
                </a:extLst>
              </a:tr>
              <a:tr h="161862">
                <a:tc gridSpan="2">
                  <a:txBody>
                    <a:bodyPr/>
                    <a:lstStyle/>
                    <a:p>
                      <a:pPr algn="l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¿Cuál fue el alumno que más estuvo participando? </a:t>
                      </a:r>
                      <a:r>
                        <a:rPr lang="es-ES" sz="1000" b="1" dirty="0" smtClean="0">
                          <a:latin typeface="KG Red Hands" panose="02000505000000020004" pitchFamily="2" charset="0"/>
                        </a:rPr>
                        <a:t>Anahí y Miranda </a:t>
                      </a:r>
                      <a:endParaRPr lang="es-MX" sz="1000" b="1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8874864"/>
                  </a:ext>
                </a:extLst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59929"/>
              </p:ext>
            </p:extLst>
          </p:nvPr>
        </p:nvGraphicFramePr>
        <p:xfrm>
          <a:off x="3049514" y="2493328"/>
          <a:ext cx="3651897" cy="3329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9126">
                  <a:extLst>
                    <a:ext uri="{9D8B030D-6E8A-4147-A177-3AD203B41FA5}">
                      <a16:colId xmlns:a16="http://schemas.microsoft.com/office/drawing/2014/main" val="2703324061"/>
                    </a:ext>
                  </a:extLst>
                </a:gridCol>
                <a:gridCol w="361044">
                  <a:extLst>
                    <a:ext uri="{9D8B030D-6E8A-4147-A177-3AD203B41FA5}">
                      <a16:colId xmlns:a16="http://schemas.microsoft.com/office/drawing/2014/main" val="2069753538"/>
                    </a:ext>
                  </a:extLst>
                </a:gridCol>
                <a:gridCol w="381727">
                  <a:extLst>
                    <a:ext uri="{9D8B030D-6E8A-4147-A177-3AD203B41FA5}">
                      <a16:colId xmlns:a16="http://schemas.microsoft.com/office/drawing/2014/main" val="4074839338"/>
                    </a:ext>
                  </a:extLst>
                </a:gridCol>
              </a:tblGrid>
              <a:tr h="171959"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Educadora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Si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No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22596"/>
                  </a:ext>
                </a:extLst>
              </a:tr>
              <a:tr h="135111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¿Mi forma de intervenir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fue al adecuada?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205054"/>
                  </a:ext>
                </a:extLst>
              </a:tr>
              <a:tr h="135111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¿Lleve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a cabo lo planeado?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340536"/>
                  </a:ext>
                </a:extLst>
              </a:tr>
              <a:tr h="135111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¿Favorecí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el logro de los aprendizajes?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0827904"/>
                  </a:ext>
                </a:extLst>
              </a:tr>
              <a:tr h="149467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¿Mi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forma de relacionarme con los niños fue la mejor?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446663"/>
                  </a:ext>
                </a:extLst>
              </a:tr>
              <a:tr h="149467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¿Mis consignas fueron claras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y atendidas para todos?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32766"/>
                  </a:ext>
                </a:extLst>
              </a:tr>
              <a:tr h="149467">
                <a:tc gridSpan="3">
                  <a:txBody>
                    <a:bodyPr/>
                    <a:lstStyle/>
                    <a:p>
                      <a:pPr algn="l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¿Cómo actué con mi alumno inquieto?</a:t>
                      </a:r>
                    </a:p>
                    <a:p>
                      <a:pPr algn="l"/>
                      <a:r>
                        <a:rPr lang="es-ES" sz="1000" b="1" dirty="0" smtClean="0">
                          <a:latin typeface="KG Red Hands" panose="02000505000000020004" pitchFamily="2" charset="0"/>
                        </a:rPr>
                        <a:t>Los alumnos comenzaron con juegos de amigos, sin embargo comenzaron a elevar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 sus niveles de fuerza y terminaron conflictuados. Debía establecer limites y respeto entre ellos. </a:t>
                      </a:r>
                      <a:endParaRPr lang="es-ES" sz="1000" b="1" dirty="0" smtClean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38872"/>
                  </a:ext>
                </a:extLst>
              </a:tr>
              <a:tr h="298934">
                <a:tc gridSpan="3">
                  <a:txBody>
                    <a:bodyPr/>
                    <a:lstStyle/>
                    <a:p>
                      <a:pPr algn="l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¿Necesito modificar algo? ¿Qué?</a:t>
                      </a:r>
                    </a:p>
                    <a:p>
                      <a:pPr algn="l"/>
                      <a:r>
                        <a:rPr lang="es-ES" sz="1000" b="1" dirty="0" smtClean="0">
                          <a:latin typeface="KG Red Hands" panose="02000505000000020004" pitchFamily="2" charset="0"/>
                        </a:rPr>
                        <a:t>Diseñar actividades en donde los alumnos puedan </a:t>
                      </a:r>
                      <a:r>
                        <a:rPr lang="es-ES" sz="1000" b="1" dirty="0" smtClean="0">
                          <a:latin typeface="KG Red Hands" panose="02000505000000020004" pitchFamily="2" charset="0"/>
                        </a:rPr>
                        <a:t>trabajar y reforzar los valores de connivencia para evitar situaciones de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 conflicto mas difíciles.  </a:t>
                      </a:r>
                      <a:endParaRPr lang="es-ES" sz="1000" b="1" dirty="0" smtClean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2791259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916740"/>
              </p:ext>
            </p:extLst>
          </p:nvPr>
        </p:nvGraphicFramePr>
        <p:xfrm>
          <a:off x="231475" y="6764338"/>
          <a:ext cx="6395050" cy="1356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7525">
                  <a:extLst>
                    <a:ext uri="{9D8B030D-6E8A-4147-A177-3AD203B41FA5}">
                      <a16:colId xmlns:a16="http://schemas.microsoft.com/office/drawing/2014/main" val="3787324958"/>
                    </a:ext>
                  </a:extLst>
                </a:gridCol>
                <a:gridCol w="3197525">
                  <a:extLst>
                    <a:ext uri="{9D8B030D-6E8A-4147-A177-3AD203B41FA5}">
                      <a16:colId xmlns:a16="http://schemas.microsoft.com/office/drawing/2014/main" val="3083833155"/>
                    </a:ext>
                  </a:extLst>
                </a:gridCol>
              </a:tblGrid>
              <a:tr h="197681">
                <a:tc gridSpan="2">
                  <a:txBody>
                    <a:bodyPr/>
                    <a:lstStyle/>
                    <a:p>
                      <a:pPr algn="ctr"/>
                      <a:r>
                        <a:rPr lang="es-ES" sz="1100" b="1" dirty="0" smtClean="0">
                          <a:latin typeface="KG Red Hands" panose="02000505000000020004" pitchFamily="2" charset="0"/>
                        </a:rPr>
                        <a:t>OBSERVACIONES</a:t>
                      </a:r>
                      <a:endParaRPr lang="es-MX" sz="110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100">
                        <a:latin typeface="KG Red Hands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060164"/>
                  </a:ext>
                </a:extLst>
              </a:tr>
              <a:tr h="197681"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Logros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Dificultades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462218"/>
                  </a:ext>
                </a:extLst>
              </a:tr>
              <a:tr h="39536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dirty="0" smtClean="0">
                          <a:latin typeface="KG Red Hands" panose="02000505000000020004" pitchFamily="2" charset="0"/>
                        </a:rPr>
                        <a:t>Que todos participaran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 mejor.</a:t>
                      </a:r>
                      <a:endParaRPr lang="es-ES" sz="1000" b="1" dirty="0" smtClean="0">
                        <a:latin typeface="KG Red Hands" panose="02000505000000020004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Mejor control del grupo.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Manejo de tiempo correcto para cada actividad.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Arreglo de las instalaciones.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La buena convivencia </a:t>
                      </a:r>
                      <a:endParaRPr lang="es-ES" sz="1000" b="1" baseline="0" dirty="0" smtClean="0">
                        <a:latin typeface="KG Red Hands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359715"/>
                  </a:ext>
                </a:extLst>
              </a:tr>
            </a:tbl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469091" y="225196"/>
            <a:ext cx="6069590" cy="58477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Gill Sans Ultra Bold Condensed" panose="020B0A06020104020203" pitchFamily="34" charset="0"/>
              </a:rPr>
              <a:t>Miércoles 12 de </a:t>
            </a:r>
            <a:r>
              <a:rPr lang="es-ES" sz="3200" b="1" dirty="0" smtClean="0">
                <a:latin typeface="Gill Sans Ultra Bold Condensed" panose="020B0A06020104020203" pitchFamily="34" charset="0"/>
              </a:rPr>
              <a:t>mayo del 2021</a:t>
            </a:r>
            <a:endParaRPr lang="es-MX" sz="3200" b="1" dirty="0">
              <a:latin typeface="Gill Sans Ultra Bold Condens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9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0" y="987782"/>
            <a:ext cx="6858000" cy="1162"/>
          </a:xfrm>
          <a:prstGeom prst="line">
            <a:avLst/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0" y="-14097"/>
            <a:ext cx="1380744" cy="1003041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1380744" y="-14091"/>
            <a:ext cx="1024128" cy="100304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2404872" y="-14090"/>
            <a:ext cx="1024128" cy="100304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3429000" y="-14088"/>
            <a:ext cx="1024128" cy="1003041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4453128" y="-14092"/>
            <a:ext cx="1024128" cy="1003041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5477256" y="-14096"/>
            <a:ext cx="1380744" cy="100304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/>
          <p:cNvSpPr txBox="1"/>
          <p:nvPr/>
        </p:nvSpPr>
        <p:spPr>
          <a:xfrm>
            <a:off x="216710" y="1156971"/>
            <a:ext cx="39248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 día se trabajo con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seis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alumnos, se trabajo un campo formativo; exploración del mundo social y natural. Se logro favorecer el aprendizaje esperado.  El suceso más sorprendente del día fue que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todos los alumnos lograron establecer buenos lazos de convivencia y trabajo a pesar de la diferencia de edades. El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más preocupante, que las condiciones climáticas en algunas temporadas son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difíciles, se presento una tormenta eléctrica en donde los alumnos tuvieron que permanecer en las instalaciones.</a:t>
            </a:r>
            <a:endParaRPr lang="es-MX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16710" y="5041635"/>
            <a:ext cx="64245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involucraron en todas las actividades, la que más disfrutaron fue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hacer collares con hilo y sopas, pues se favoreció su confianza al motivarlos a hacerlo y se pudo trabajar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motricidad fina.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aprendizaje más favorecido fue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obtiene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con adultos acerca de cómo vivían, qué hacían cuando eran niños o niñas, a qué jugaban, cómo se vestían, que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comía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la intención de conocer los cambios que se han dado a través del tiempo. </a:t>
            </a:r>
          </a:p>
          <a:p>
            <a:endParaRPr lang="es-MX" dirty="0">
              <a:latin typeface="Times New Roman" panose="02020603050405020304" pitchFamily="18" charset="0"/>
              <a:ea typeface="AGSaidNoOneEver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55575" y="6950647"/>
            <a:ext cx="64245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Considero que este día, mi intervención docente fue correcta,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necesito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iseñar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actividades en donde los alumnos puedan trabajar y reforzar los valores de connivencia para evitar situaciones de conflicto mas difíciles. Mis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consignas fueron claras y mi actitud positiva, además mediante observaciones directas se están evaluando los aprendizajes esperados. Seguiré trabajando estas áreas de oportunidad.</a:t>
            </a:r>
          </a:p>
        </p:txBody>
      </p:sp>
      <p:sp>
        <p:nvSpPr>
          <p:cNvPr id="2" name="AutoShape 2" descr="blob:https://web.whatsapp.com/8b1aa67e-b5ba-4c20-a825-23eb35f77d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8" name="CuadroTexto 17"/>
          <p:cNvSpPr txBox="1"/>
          <p:nvPr/>
        </p:nvSpPr>
        <p:spPr>
          <a:xfrm>
            <a:off x="460375" y="195035"/>
            <a:ext cx="6023218" cy="58477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Gill Sans Ultra Bold Condensed" panose="020B0A06020104020203" pitchFamily="34" charset="0"/>
              </a:rPr>
              <a:t>Miércoles 12 de </a:t>
            </a:r>
            <a:r>
              <a:rPr lang="es-ES" sz="3200" b="1" dirty="0" smtClean="0">
                <a:latin typeface="Gill Sans Ultra Bold Condensed" panose="020B0A06020104020203" pitchFamily="34" charset="0"/>
              </a:rPr>
              <a:t>mayo del 2021</a:t>
            </a:r>
            <a:endParaRPr lang="es-MX" sz="3200" b="1" dirty="0">
              <a:latin typeface="Gill Sans Ultra Bold Condensed" panose="020B0A06020104020203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79647" y="1879997"/>
            <a:ext cx="3884664" cy="243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5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0" y="987782"/>
            <a:ext cx="6858000" cy="1162"/>
          </a:xfrm>
          <a:prstGeom prst="line">
            <a:avLst/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0" y="-14097"/>
            <a:ext cx="1380744" cy="1003041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1380744" y="-14091"/>
            <a:ext cx="1024128" cy="100304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2404872" y="-14090"/>
            <a:ext cx="1024128" cy="100304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3429000" y="-14088"/>
            <a:ext cx="1024128" cy="1003041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4453128" y="-14092"/>
            <a:ext cx="1024128" cy="1003041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5477256" y="-14096"/>
            <a:ext cx="1380744" cy="100304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/>
          <p:cNvSpPr txBox="1"/>
          <p:nvPr/>
        </p:nvSpPr>
        <p:spPr>
          <a:xfrm>
            <a:off x="1380744" y="1317431"/>
            <a:ext cx="39248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madres de familia organizaron una celebración sorpresa con motivo del Día del Maestro. </a:t>
            </a:r>
            <a:r>
              <a:rPr lang="es-MX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lo cual se suspendieron las clases.</a:t>
            </a:r>
            <a:endParaRPr lang="es-MX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blob:https://web.whatsapp.com/8b1aa67e-b5ba-4c20-a825-23eb35f77d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8" name="CuadroTexto 17"/>
          <p:cNvSpPr txBox="1"/>
          <p:nvPr/>
        </p:nvSpPr>
        <p:spPr>
          <a:xfrm>
            <a:off x="556935" y="234980"/>
            <a:ext cx="5744129" cy="58477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Gill Sans Ultra Bold Condensed" panose="020B0A06020104020203" pitchFamily="34" charset="0"/>
              </a:rPr>
              <a:t>Jueves 13 de </a:t>
            </a:r>
            <a:r>
              <a:rPr lang="es-ES" sz="3200" b="1" dirty="0" smtClean="0">
                <a:latin typeface="Gill Sans Ultra Bold Condensed" panose="020B0A06020104020203" pitchFamily="34" charset="0"/>
              </a:rPr>
              <a:t>mayo del 2021</a:t>
            </a:r>
            <a:endParaRPr lang="es-MX" sz="3200" b="1" dirty="0">
              <a:latin typeface="Gill Sans Ultra Bold Condensed" panose="020B0A06020104020203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363208" y="3872611"/>
            <a:ext cx="4131582" cy="610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869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1361</TotalTime>
  <Words>1032</Words>
  <Application>Microsoft Office PowerPoint</Application>
  <PresentationFormat>Carta (216 x 279 mm)</PresentationFormat>
  <Paragraphs>105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AGSaidNoOneEver</vt:lpstr>
      <vt:lpstr>Arial</vt:lpstr>
      <vt:lpstr>Calibri</vt:lpstr>
      <vt:lpstr>Calibri Light</vt:lpstr>
      <vt:lpstr>Gill Sans Ultra Bold Condensed</vt:lpstr>
      <vt:lpstr>KG Red Hands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76</cp:revision>
  <dcterms:created xsi:type="dcterms:W3CDTF">2021-01-18T05:34:44Z</dcterms:created>
  <dcterms:modified xsi:type="dcterms:W3CDTF">2021-05-14T16:56:13Z</dcterms:modified>
</cp:coreProperties>
</file>