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52" d="100"/>
          <a:sy n="52" d="100"/>
        </p:scale>
        <p:origin x="291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356464F7-1CDC-4CD7-B2F6-5675C43D4BB9}" type="datetimeFigureOut">
              <a:rPr lang="es-MX" smtClean="0"/>
              <a:t>13/05/2021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4E0EBE2-E218-4C13-8E5A-50C0FB5CAA60}" type="slidenum">
              <a:rPr lang="es-MX" smtClean="0"/>
              <a:t>‹Nº›</a:t>
            </a:fld>
            <a:endParaRPr lang="es-MX"/>
          </a:p>
        </p:txBody>
      </p:sp>
    </p:spTree>
    <p:extLst>
      <p:ext uri="{BB962C8B-B14F-4D97-AF65-F5344CB8AC3E}">
        <p14:creationId xmlns:p14="http://schemas.microsoft.com/office/powerpoint/2010/main" val="1798219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56464F7-1CDC-4CD7-B2F6-5675C43D4BB9}" type="datetimeFigureOut">
              <a:rPr lang="es-MX" smtClean="0"/>
              <a:t>13/05/2021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4E0EBE2-E218-4C13-8E5A-50C0FB5CAA60}" type="slidenum">
              <a:rPr lang="es-MX" smtClean="0"/>
              <a:t>‹Nº›</a:t>
            </a:fld>
            <a:endParaRPr lang="es-MX"/>
          </a:p>
        </p:txBody>
      </p:sp>
    </p:spTree>
    <p:extLst>
      <p:ext uri="{BB962C8B-B14F-4D97-AF65-F5344CB8AC3E}">
        <p14:creationId xmlns:p14="http://schemas.microsoft.com/office/powerpoint/2010/main" val="4154170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56464F7-1CDC-4CD7-B2F6-5675C43D4BB9}" type="datetimeFigureOut">
              <a:rPr lang="es-MX" smtClean="0"/>
              <a:t>13/05/2021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4E0EBE2-E218-4C13-8E5A-50C0FB5CAA60}" type="slidenum">
              <a:rPr lang="es-MX" smtClean="0"/>
              <a:t>‹Nº›</a:t>
            </a:fld>
            <a:endParaRPr lang="es-MX"/>
          </a:p>
        </p:txBody>
      </p:sp>
    </p:spTree>
    <p:extLst>
      <p:ext uri="{BB962C8B-B14F-4D97-AF65-F5344CB8AC3E}">
        <p14:creationId xmlns:p14="http://schemas.microsoft.com/office/powerpoint/2010/main" val="962993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56464F7-1CDC-4CD7-B2F6-5675C43D4BB9}" type="datetimeFigureOut">
              <a:rPr lang="es-MX" smtClean="0"/>
              <a:t>13/05/2021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4E0EBE2-E218-4C13-8E5A-50C0FB5CAA60}" type="slidenum">
              <a:rPr lang="es-MX" smtClean="0"/>
              <a:t>‹Nº›</a:t>
            </a:fld>
            <a:endParaRPr lang="es-MX"/>
          </a:p>
        </p:txBody>
      </p:sp>
    </p:spTree>
    <p:extLst>
      <p:ext uri="{BB962C8B-B14F-4D97-AF65-F5344CB8AC3E}">
        <p14:creationId xmlns:p14="http://schemas.microsoft.com/office/powerpoint/2010/main" val="2883641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356464F7-1CDC-4CD7-B2F6-5675C43D4BB9}" type="datetimeFigureOut">
              <a:rPr lang="es-MX" smtClean="0"/>
              <a:t>13/05/2021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4E0EBE2-E218-4C13-8E5A-50C0FB5CAA60}" type="slidenum">
              <a:rPr lang="es-MX" smtClean="0"/>
              <a:t>‹Nº›</a:t>
            </a:fld>
            <a:endParaRPr lang="es-MX"/>
          </a:p>
        </p:txBody>
      </p:sp>
    </p:spTree>
    <p:extLst>
      <p:ext uri="{BB962C8B-B14F-4D97-AF65-F5344CB8AC3E}">
        <p14:creationId xmlns:p14="http://schemas.microsoft.com/office/powerpoint/2010/main" val="2556799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56464F7-1CDC-4CD7-B2F6-5675C43D4BB9}" type="datetimeFigureOut">
              <a:rPr lang="es-MX" smtClean="0"/>
              <a:t>13/05/2021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4E0EBE2-E218-4C13-8E5A-50C0FB5CAA60}" type="slidenum">
              <a:rPr lang="es-MX" smtClean="0"/>
              <a:t>‹Nº›</a:t>
            </a:fld>
            <a:endParaRPr lang="es-MX"/>
          </a:p>
        </p:txBody>
      </p:sp>
    </p:spTree>
    <p:extLst>
      <p:ext uri="{BB962C8B-B14F-4D97-AF65-F5344CB8AC3E}">
        <p14:creationId xmlns:p14="http://schemas.microsoft.com/office/powerpoint/2010/main" val="3414677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4" name="Content Placeholder 3"/>
          <p:cNvSpPr>
            <a:spLocks noGrp="1"/>
          </p:cNvSpPr>
          <p:nvPr>
            <p:ph sz="half" idx="2"/>
          </p:nvPr>
        </p:nvSpPr>
        <p:spPr>
          <a:xfrm>
            <a:off x="472381" y="4453467"/>
            <a:ext cx="2901255" cy="655037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6" name="Content Placeholder 5"/>
          <p:cNvSpPr>
            <a:spLocks noGrp="1"/>
          </p:cNvSpPr>
          <p:nvPr>
            <p:ph sz="quarter" idx="4"/>
          </p:nvPr>
        </p:nvSpPr>
        <p:spPr>
          <a:xfrm>
            <a:off x="3471863" y="4453467"/>
            <a:ext cx="2915543" cy="655037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56464F7-1CDC-4CD7-B2F6-5675C43D4BB9}" type="datetimeFigureOut">
              <a:rPr lang="es-MX" smtClean="0"/>
              <a:t>13/05/2021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04E0EBE2-E218-4C13-8E5A-50C0FB5CAA60}" type="slidenum">
              <a:rPr lang="es-MX" smtClean="0"/>
              <a:t>‹Nº›</a:t>
            </a:fld>
            <a:endParaRPr lang="es-MX"/>
          </a:p>
        </p:txBody>
      </p:sp>
    </p:spTree>
    <p:extLst>
      <p:ext uri="{BB962C8B-B14F-4D97-AF65-F5344CB8AC3E}">
        <p14:creationId xmlns:p14="http://schemas.microsoft.com/office/powerpoint/2010/main" val="2674684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56464F7-1CDC-4CD7-B2F6-5675C43D4BB9}" type="datetimeFigureOut">
              <a:rPr lang="es-MX" smtClean="0"/>
              <a:t>13/05/2021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04E0EBE2-E218-4C13-8E5A-50C0FB5CAA60}" type="slidenum">
              <a:rPr lang="es-MX" smtClean="0"/>
              <a:t>‹Nº›</a:t>
            </a:fld>
            <a:endParaRPr lang="es-MX"/>
          </a:p>
        </p:txBody>
      </p:sp>
    </p:spTree>
    <p:extLst>
      <p:ext uri="{BB962C8B-B14F-4D97-AF65-F5344CB8AC3E}">
        <p14:creationId xmlns:p14="http://schemas.microsoft.com/office/powerpoint/2010/main" val="1615268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6464F7-1CDC-4CD7-B2F6-5675C43D4BB9}" type="datetimeFigureOut">
              <a:rPr lang="es-MX" smtClean="0"/>
              <a:t>13/05/2021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04E0EBE2-E218-4C13-8E5A-50C0FB5CAA60}" type="slidenum">
              <a:rPr lang="es-MX" smtClean="0"/>
              <a:t>‹Nº›</a:t>
            </a:fld>
            <a:endParaRPr lang="es-MX"/>
          </a:p>
        </p:txBody>
      </p:sp>
    </p:spTree>
    <p:extLst>
      <p:ext uri="{BB962C8B-B14F-4D97-AF65-F5344CB8AC3E}">
        <p14:creationId xmlns:p14="http://schemas.microsoft.com/office/powerpoint/2010/main" val="4096279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356464F7-1CDC-4CD7-B2F6-5675C43D4BB9}" type="datetimeFigureOut">
              <a:rPr lang="es-MX" smtClean="0"/>
              <a:t>13/05/2021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4E0EBE2-E218-4C13-8E5A-50C0FB5CAA60}" type="slidenum">
              <a:rPr lang="es-MX" smtClean="0"/>
              <a:t>‹Nº›</a:t>
            </a:fld>
            <a:endParaRPr lang="es-MX"/>
          </a:p>
        </p:txBody>
      </p:sp>
    </p:spTree>
    <p:extLst>
      <p:ext uri="{BB962C8B-B14F-4D97-AF65-F5344CB8AC3E}">
        <p14:creationId xmlns:p14="http://schemas.microsoft.com/office/powerpoint/2010/main" val="3904447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356464F7-1CDC-4CD7-B2F6-5675C43D4BB9}" type="datetimeFigureOut">
              <a:rPr lang="es-MX" smtClean="0"/>
              <a:t>13/05/2021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4E0EBE2-E218-4C13-8E5A-50C0FB5CAA60}" type="slidenum">
              <a:rPr lang="es-MX" smtClean="0"/>
              <a:t>‹Nº›</a:t>
            </a:fld>
            <a:endParaRPr lang="es-MX"/>
          </a:p>
        </p:txBody>
      </p:sp>
    </p:spTree>
    <p:extLst>
      <p:ext uri="{BB962C8B-B14F-4D97-AF65-F5344CB8AC3E}">
        <p14:creationId xmlns:p14="http://schemas.microsoft.com/office/powerpoint/2010/main" val="1015041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356464F7-1CDC-4CD7-B2F6-5675C43D4BB9}" type="datetimeFigureOut">
              <a:rPr lang="es-MX" smtClean="0"/>
              <a:t>13/05/2021</a:t>
            </a:fld>
            <a:endParaRPr lang="es-MX"/>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04E0EBE2-E218-4C13-8E5A-50C0FB5CAA60}" type="slidenum">
              <a:rPr lang="es-MX" smtClean="0"/>
              <a:t>‹Nº›</a:t>
            </a:fld>
            <a:endParaRPr lang="es-MX"/>
          </a:p>
        </p:txBody>
      </p:sp>
    </p:spTree>
    <p:extLst>
      <p:ext uri="{BB962C8B-B14F-4D97-AF65-F5344CB8AC3E}">
        <p14:creationId xmlns:p14="http://schemas.microsoft.com/office/powerpoint/2010/main" val="38966632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hyperlink" Target="https://bit.ly/3bruYwx" TargetMode="External"/><Relationship Id="rId2" Type="http://schemas.openxmlformats.org/officeDocument/2006/relationships/hyperlink" Target="https://bit.ly/3w56MrL"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bit.ly/3oceSMw"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bit.ly/3ls7gCU" TargetMode="External"/><Relationship Id="rId2" Type="http://schemas.openxmlformats.org/officeDocument/2006/relationships/hyperlink" Target="https://bit.ly/3oeuoWu" TargetMode="Externa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hyperlink" Target="https://bit.ly/3uy9wO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bit.ly/38XN87U" TargetMode="External"/><Relationship Id="rId7" Type="http://schemas.microsoft.com/office/2007/relationships/hdphoto" Target="../media/hdphoto4.wdp"/><Relationship Id="rId2" Type="http://schemas.openxmlformats.org/officeDocument/2006/relationships/hyperlink" Target="https://bit.ly/2NwD5iz" TargetMode="External"/><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3.wdp"/><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6858000" cy="12192000"/>
          </a:xfrm>
          <a:prstGeom prst="rect">
            <a:avLst/>
          </a:prstGeom>
        </p:spPr>
      </p:pic>
      <p:pic>
        <p:nvPicPr>
          <p:cNvPr id="5" name="Picture 2" descr="Vector Premium | Dos niños pequeños haciendo experimentos químicos"/>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68" b="99265" l="799" r="99042"/>
                    </a14:imgEffect>
                  </a14:imgLayer>
                </a14:imgProps>
              </a:ext>
              <a:ext uri="{28A0092B-C50C-407E-A947-70E740481C1C}">
                <a14:useLocalDpi xmlns:a14="http://schemas.microsoft.com/office/drawing/2010/main" val="0"/>
              </a:ext>
            </a:extLst>
          </a:blip>
          <a:srcRect/>
          <a:stretch>
            <a:fillRect/>
          </a:stretch>
        </p:blipFill>
        <p:spPr bwMode="auto">
          <a:xfrm>
            <a:off x="63853" y="368661"/>
            <a:ext cx="6794147" cy="797208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0" y="8340740"/>
            <a:ext cx="6699380" cy="1498231"/>
          </a:xfrm>
          <a:prstGeom prst="rect">
            <a:avLst/>
          </a:prstGeom>
          <a:noFill/>
        </p:spPr>
        <p:txBody>
          <a:bodyPr wrap="square" rtlCol="0">
            <a:spAutoFit/>
          </a:bodyPr>
          <a:lstStyle/>
          <a:p>
            <a:pPr algn="ctr"/>
            <a:r>
              <a:rPr lang="es-MX" sz="5400" b="1" u="sng" dirty="0">
                <a:solidFill>
                  <a:srgbClr val="7030A0"/>
                </a:solidFill>
                <a:latin typeface="Segoe Script" panose="030B0504020000000003" pitchFamily="66" charset="0"/>
              </a:rPr>
              <a:t>Notas científicas </a:t>
            </a:r>
          </a:p>
          <a:p>
            <a:endParaRPr lang="es-MX" sz="3736" u="sng" dirty="0"/>
          </a:p>
        </p:txBody>
      </p:sp>
      <p:sp>
        <p:nvSpPr>
          <p:cNvPr id="7" name="CuadroTexto 6"/>
          <p:cNvSpPr txBox="1"/>
          <p:nvPr/>
        </p:nvSpPr>
        <p:spPr>
          <a:xfrm>
            <a:off x="31926" y="9212941"/>
            <a:ext cx="6794147" cy="1200329"/>
          </a:xfrm>
          <a:prstGeom prst="rect">
            <a:avLst/>
          </a:prstGeom>
          <a:noFill/>
        </p:spPr>
        <p:txBody>
          <a:bodyPr wrap="square" rtlCol="0">
            <a:spAutoFit/>
          </a:bodyPr>
          <a:lstStyle/>
          <a:p>
            <a:pPr algn="ctr"/>
            <a:r>
              <a:rPr lang="es-MX" sz="3600" dirty="0">
                <a:latin typeface="Century Gothic" panose="020B0502020202020204" pitchFamily="34" charset="0"/>
              </a:rPr>
              <a:t>Alumna: Jimena Guadalupe Charles Hernández</a:t>
            </a:r>
          </a:p>
        </p:txBody>
      </p:sp>
      <p:sp>
        <p:nvSpPr>
          <p:cNvPr id="8" name="CuadroTexto 7"/>
          <p:cNvSpPr txBox="1"/>
          <p:nvPr/>
        </p:nvSpPr>
        <p:spPr>
          <a:xfrm>
            <a:off x="-114042" y="10179956"/>
            <a:ext cx="6813422" cy="1338828"/>
          </a:xfrm>
          <a:prstGeom prst="rect">
            <a:avLst/>
          </a:prstGeom>
          <a:noFill/>
        </p:spPr>
        <p:txBody>
          <a:bodyPr wrap="square" rtlCol="0">
            <a:spAutoFit/>
          </a:bodyPr>
          <a:lstStyle/>
          <a:p>
            <a:pPr algn="ctr">
              <a:lnSpc>
                <a:spcPct val="150000"/>
              </a:lnSpc>
            </a:pPr>
            <a:r>
              <a:rPr lang="es-MX" sz="5400" b="1" dirty="0" smtClean="0">
                <a:solidFill>
                  <a:srgbClr val="002060"/>
                </a:solidFill>
                <a:latin typeface="Segoe Script" panose="030B0504020000000003" pitchFamily="66" charset="0"/>
              </a:rPr>
              <a:t>Aprende en casa</a:t>
            </a:r>
          </a:p>
        </p:txBody>
      </p:sp>
      <p:sp>
        <p:nvSpPr>
          <p:cNvPr id="9" name="CuadroTexto 8"/>
          <p:cNvSpPr txBox="1"/>
          <p:nvPr/>
        </p:nvSpPr>
        <p:spPr>
          <a:xfrm>
            <a:off x="65725" y="11355970"/>
            <a:ext cx="6567929" cy="646331"/>
          </a:xfrm>
          <a:prstGeom prst="rect">
            <a:avLst/>
          </a:prstGeom>
          <a:noFill/>
        </p:spPr>
        <p:txBody>
          <a:bodyPr wrap="square" rtlCol="0">
            <a:spAutoFit/>
          </a:bodyPr>
          <a:lstStyle/>
          <a:p>
            <a:pPr algn="ctr"/>
            <a:r>
              <a:rPr lang="es-MX" sz="3600" dirty="0">
                <a:latin typeface="Century Gothic" panose="020B0502020202020204" pitchFamily="34" charset="0"/>
              </a:rPr>
              <a:t>9</a:t>
            </a:r>
            <a:r>
              <a:rPr lang="es-MX" sz="3600" dirty="0" smtClean="0">
                <a:latin typeface="Century Gothic" panose="020B0502020202020204" pitchFamily="34" charset="0"/>
              </a:rPr>
              <a:t>° </a:t>
            </a:r>
            <a:r>
              <a:rPr lang="es-MX" sz="3600" dirty="0" smtClean="0">
                <a:latin typeface="Century Gothic" panose="020B0502020202020204" pitchFamily="34" charset="0"/>
              </a:rPr>
              <a:t>Semana . </a:t>
            </a:r>
            <a:r>
              <a:rPr lang="es-MX" sz="3600" dirty="0" smtClean="0">
                <a:latin typeface="Century Gothic" panose="020B0502020202020204" pitchFamily="34" charset="0"/>
              </a:rPr>
              <a:t>10</a:t>
            </a:r>
            <a:r>
              <a:rPr lang="es-MX" sz="3600" dirty="0" smtClean="0">
                <a:latin typeface="Century Gothic" panose="020B0502020202020204" pitchFamily="34" charset="0"/>
              </a:rPr>
              <a:t>-14 </a:t>
            </a:r>
            <a:r>
              <a:rPr lang="es-MX" sz="3600" dirty="0" smtClean="0">
                <a:latin typeface="Century Gothic" panose="020B0502020202020204" pitchFamily="34" charset="0"/>
              </a:rPr>
              <a:t>de </a:t>
            </a:r>
            <a:r>
              <a:rPr lang="es-MX" sz="3600" dirty="0">
                <a:latin typeface="Century Gothic" panose="020B0502020202020204" pitchFamily="34" charset="0"/>
              </a:rPr>
              <a:t>M</a:t>
            </a:r>
            <a:r>
              <a:rPr lang="es-MX" sz="3600" dirty="0" smtClean="0">
                <a:latin typeface="Century Gothic" panose="020B0502020202020204" pitchFamily="34" charset="0"/>
              </a:rPr>
              <a:t>ayo</a:t>
            </a:r>
            <a:endParaRPr lang="es-MX" sz="3600" dirty="0">
              <a:latin typeface="Century Gothic" panose="020B0502020202020204" pitchFamily="34" charset="0"/>
            </a:endParaRPr>
          </a:p>
        </p:txBody>
      </p:sp>
    </p:spTree>
    <p:extLst>
      <p:ext uri="{BB962C8B-B14F-4D97-AF65-F5344CB8AC3E}">
        <p14:creationId xmlns:p14="http://schemas.microsoft.com/office/powerpoint/2010/main" val="582735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7281" y="-57507"/>
            <a:ext cx="6680719" cy="523220"/>
          </a:xfrm>
          <a:prstGeom prst="rect">
            <a:avLst/>
          </a:prstGeom>
          <a:noFill/>
        </p:spPr>
        <p:txBody>
          <a:bodyPr wrap="square" rtlCol="0">
            <a:spAutoFit/>
          </a:bodyPr>
          <a:lstStyle/>
          <a:p>
            <a:pPr algn="ctr"/>
            <a:r>
              <a:rPr lang="es-MX" sz="2800" b="1" dirty="0" smtClean="0">
                <a:solidFill>
                  <a:srgbClr val="FF0066"/>
                </a:solidFill>
                <a:latin typeface="Segoe Script" panose="030B0504020000000003" pitchFamily="66" charset="0"/>
                <a:cs typeface="Agent Orange" panose="00000400000000000000" pitchFamily="2" charset="0"/>
              </a:rPr>
              <a:t>Semana del </a:t>
            </a:r>
            <a:r>
              <a:rPr lang="es-MX" sz="2800" b="1" dirty="0" smtClean="0">
                <a:solidFill>
                  <a:srgbClr val="FF0066"/>
                </a:solidFill>
                <a:latin typeface="Segoe Script" panose="030B0504020000000003" pitchFamily="66" charset="0"/>
                <a:cs typeface="Agent Orange" panose="00000400000000000000" pitchFamily="2" charset="0"/>
              </a:rPr>
              <a:t>10 </a:t>
            </a:r>
            <a:r>
              <a:rPr lang="es-MX" sz="2800" b="1" dirty="0" smtClean="0">
                <a:solidFill>
                  <a:srgbClr val="FF0066"/>
                </a:solidFill>
                <a:latin typeface="Segoe Script" panose="030B0504020000000003" pitchFamily="66" charset="0"/>
                <a:cs typeface="Agent Orange" panose="00000400000000000000" pitchFamily="2" charset="0"/>
              </a:rPr>
              <a:t>al </a:t>
            </a:r>
            <a:r>
              <a:rPr lang="es-MX" sz="2800" b="1" dirty="0" smtClean="0">
                <a:solidFill>
                  <a:srgbClr val="FF0066"/>
                </a:solidFill>
                <a:latin typeface="Segoe Script" panose="030B0504020000000003" pitchFamily="66" charset="0"/>
                <a:cs typeface="Agent Orange" panose="00000400000000000000" pitchFamily="2" charset="0"/>
              </a:rPr>
              <a:t>14</a:t>
            </a:r>
            <a:r>
              <a:rPr lang="es-MX" sz="2800" b="1" dirty="0" smtClean="0">
                <a:solidFill>
                  <a:srgbClr val="FF0066"/>
                </a:solidFill>
                <a:latin typeface="Segoe Script" panose="030B0504020000000003" pitchFamily="66" charset="0"/>
                <a:cs typeface="Agent Orange" panose="00000400000000000000" pitchFamily="2" charset="0"/>
              </a:rPr>
              <a:t> </a:t>
            </a:r>
            <a:r>
              <a:rPr lang="es-MX" sz="2800" b="1" dirty="0" smtClean="0">
                <a:solidFill>
                  <a:srgbClr val="FF0066"/>
                </a:solidFill>
                <a:latin typeface="Segoe Script" panose="030B0504020000000003" pitchFamily="66" charset="0"/>
                <a:cs typeface="Agent Orange" panose="00000400000000000000" pitchFamily="2" charset="0"/>
              </a:rPr>
              <a:t>de mayo</a:t>
            </a:r>
            <a:endParaRPr lang="es-MX" sz="2800" b="1" dirty="0">
              <a:solidFill>
                <a:srgbClr val="FF0066"/>
              </a:solidFill>
              <a:latin typeface="Segoe Script" panose="030B0504020000000003" pitchFamily="66" charset="0"/>
              <a:cs typeface="Agent Orange" panose="00000400000000000000" pitchFamily="2" charset="0"/>
            </a:endParaRPr>
          </a:p>
        </p:txBody>
      </p:sp>
      <p:sp>
        <p:nvSpPr>
          <p:cNvPr id="3" name="Rectángulo 2"/>
          <p:cNvSpPr/>
          <p:nvPr/>
        </p:nvSpPr>
        <p:spPr>
          <a:xfrm>
            <a:off x="46653" y="259269"/>
            <a:ext cx="6811347" cy="11987897"/>
          </a:xfrm>
          <a:prstGeom prst="rect">
            <a:avLst/>
          </a:prstGeom>
        </p:spPr>
        <p:txBody>
          <a:bodyPr wrap="square">
            <a:spAutoFit/>
          </a:bodyPr>
          <a:lstStyle/>
          <a:p>
            <a:pPr algn="ctr">
              <a:lnSpc>
                <a:spcPct val="150000"/>
              </a:lnSpc>
            </a:pPr>
            <a:r>
              <a:rPr lang="es-MX" b="1" dirty="0" smtClean="0">
                <a:solidFill>
                  <a:srgbClr val="7030A0"/>
                </a:solidFill>
                <a:latin typeface="Century Gothic" panose="020B0502020202020204" pitchFamily="34" charset="0"/>
              </a:rPr>
              <a:t>Actividad</a:t>
            </a:r>
            <a:r>
              <a:rPr lang="es-MX" b="1" dirty="0" smtClean="0">
                <a:solidFill>
                  <a:srgbClr val="7030A0"/>
                </a:solidFill>
                <a:latin typeface="Century Gothic" panose="020B0502020202020204" pitchFamily="34" charset="0"/>
              </a:rPr>
              <a:t>: Otros oficios y profesiones </a:t>
            </a:r>
            <a:endParaRPr lang="es-MX" b="1" dirty="0" smtClean="0">
              <a:solidFill>
                <a:srgbClr val="7030A0"/>
              </a:solidFill>
              <a:latin typeface="Century Gothic" panose="020B0502020202020204" pitchFamily="34" charset="0"/>
            </a:endParaRPr>
          </a:p>
          <a:p>
            <a:pPr algn="just">
              <a:lnSpc>
                <a:spcPct val="150000"/>
              </a:lnSpc>
            </a:pPr>
            <a:r>
              <a:rPr lang="es-MX" sz="1600" b="1" dirty="0" smtClean="0">
                <a:solidFill>
                  <a:srgbClr val="002060"/>
                </a:solidFill>
                <a:latin typeface="Century Gothic" panose="020B0502020202020204" pitchFamily="34" charset="0"/>
              </a:rPr>
              <a:t>¿Qué es </a:t>
            </a:r>
            <a:r>
              <a:rPr lang="es-MX" sz="1600" b="1" dirty="0" smtClean="0">
                <a:solidFill>
                  <a:srgbClr val="002060"/>
                </a:solidFill>
                <a:latin typeface="Century Gothic" panose="020B0502020202020204" pitchFamily="34" charset="0"/>
              </a:rPr>
              <a:t>un </a:t>
            </a:r>
            <a:r>
              <a:rPr lang="es-MX" sz="1600" b="1" dirty="0" smtClean="0">
                <a:solidFill>
                  <a:srgbClr val="002060"/>
                </a:solidFill>
                <a:latin typeface="Century Gothic" panose="020B0502020202020204" pitchFamily="34" charset="0"/>
              </a:rPr>
              <a:t>oficio</a:t>
            </a:r>
            <a:r>
              <a:rPr lang="es-MX" sz="1600" b="1" dirty="0" smtClean="0">
                <a:solidFill>
                  <a:srgbClr val="002060"/>
                </a:solidFill>
                <a:latin typeface="Century Gothic" panose="020B0502020202020204" pitchFamily="34" charset="0"/>
              </a:rPr>
              <a:t>?</a:t>
            </a:r>
            <a:endParaRPr lang="es-MX" sz="1600" b="1" dirty="0" smtClean="0">
              <a:solidFill>
                <a:srgbClr val="002060"/>
              </a:solidFill>
              <a:latin typeface="Century Gothic" panose="020B0502020202020204" pitchFamily="34" charset="0"/>
            </a:endParaRPr>
          </a:p>
          <a:p>
            <a:pPr algn="just"/>
            <a:r>
              <a:rPr lang="es-MX" sz="1600" dirty="0" smtClean="0">
                <a:latin typeface="Century Gothic" panose="020B0502020202020204" pitchFamily="34" charset="0"/>
              </a:rPr>
              <a:t>El </a:t>
            </a:r>
            <a:r>
              <a:rPr lang="es-MX" sz="1600" dirty="0">
                <a:latin typeface="Century Gothic" panose="020B0502020202020204" pitchFamily="34" charset="0"/>
              </a:rPr>
              <a:t>oficio es el trabajo desempeñado por un individuo, el cual representa el esfuerzo físico o la destreza que utiliza como medio para ganarse la vida y satisfacer sus necesidades. El oficio, por tanto, es la labor que desempeña una persona. A través de esta, el individuo obtiene recursos para satisfacer sus necesidades y ganarse la vida</a:t>
            </a:r>
            <a:r>
              <a:rPr lang="es-MX" sz="1600" dirty="0" smtClean="0">
                <a:latin typeface="Century Gothic" panose="020B0502020202020204" pitchFamily="34" charset="0"/>
              </a:rPr>
              <a:t>.</a:t>
            </a:r>
          </a:p>
          <a:p>
            <a:pPr algn="just"/>
            <a:r>
              <a:rPr lang="es-MX" sz="1600" dirty="0">
                <a:latin typeface="Century Gothic" panose="020B0502020202020204" pitchFamily="34" charset="0"/>
              </a:rPr>
              <a:t>Oficio es el trabajo habitual que realiza un individuo, especialmente referido a la destreza manual o esfuerzo físico, como medio para ganarse la vida. Oficio se usa también para referir un servicio o cargo que se ocupa</a:t>
            </a:r>
            <a:r>
              <a:rPr lang="es-MX" sz="1600" dirty="0" smtClean="0">
                <a:latin typeface="Century Gothic" panose="020B0502020202020204" pitchFamily="34" charset="0"/>
              </a:rPr>
              <a:t>.</a:t>
            </a:r>
          </a:p>
          <a:p>
            <a:pPr algn="just"/>
            <a:r>
              <a:rPr lang="es-MX" sz="1600" dirty="0" smtClean="0">
                <a:latin typeface="Century Gothic" panose="020B0502020202020204" pitchFamily="34" charset="0"/>
              </a:rPr>
              <a:t>Ejemplos</a:t>
            </a:r>
            <a:r>
              <a:rPr lang="es-MX" sz="1600" dirty="0">
                <a:latin typeface="Century Gothic" panose="020B0502020202020204" pitchFamily="34" charset="0"/>
              </a:rPr>
              <a:t>: Carpintero.Pintor.Zapatero.Comerciante.Artesano.Agricultor.Panadero.Albañil.Conserje.Cerrajero.Fontanero.</a:t>
            </a:r>
            <a:endParaRPr lang="es-MX" sz="1600" dirty="0" smtClean="0">
              <a:latin typeface="Century Gothic" panose="020B0502020202020204" pitchFamily="34" charset="0"/>
            </a:endParaRPr>
          </a:p>
          <a:p>
            <a:pPr algn="just"/>
            <a:r>
              <a:rPr lang="es-MX" sz="1600" b="1" dirty="0">
                <a:solidFill>
                  <a:srgbClr val="002060"/>
                </a:solidFill>
                <a:latin typeface="Century Gothic" panose="020B0502020202020204" pitchFamily="34" charset="0"/>
              </a:rPr>
              <a:t>¿Qué es una </a:t>
            </a:r>
            <a:r>
              <a:rPr lang="es-MX" sz="1600" b="1" dirty="0" smtClean="0">
                <a:solidFill>
                  <a:srgbClr val="002060"/>
                </a:solidFill>
                <a:latin typeface="Century Gothic" panose="020B0502020202020204" pitchFamily="34" charset="0"/>
              </a:rPr>
              <a:t>profesión?</a:t>
            </a:r>
          </a:p>
          <a:p>
            <a:pPr algn="just"/>
            <a:r>
              <a:rPr lang="es-MX" sz="1600" dirty="0">
                <a:latin typeface="Century Gothic" panose="020B0502020202020204" pitchFamily="34" charset="0"/>
              </a:rPr>
              <a:t>Cuando hablamos de una profesión, normalmente nos referimos a un empleo o dedicación que llevamos a cabo a cambio de una remuneración económica y para el cual nos hemos capacitado o preparado a través de la adquisición de conocimientos especializados. En esto último se diferencia de un </a:t>
            </a:r>
            <a:r>
              <a:rPr lang="es-MX" sz="1600" dirty="0" smtClean="0">
                <a:latin typeface="Century Gothic" panose="020B0502020202020204" pitchFamily="34" charset="0"/>
              </a:rPr>
              <a:t>oficio.</a:t>
            </a:r>
          </a:p>
          <a:p>
            <a:pPr algn="just"/>
            <a:r>
              <a:rPr lang="es-MX" sz="1600" dirty="0">
                <a:latin typeface="Century Gothic" panose="020B0502020202020204" pitchFamily="34" charset="0"/>
              </a:rPr>
              <a:t>De modo que, en principio, tener una profesión implica seguir una doctrina específica para llevar a cabo un trabajo: una doctrina que justamente es controlada y transmitida por las instituciones encargadas de formar </a:t>
            </a:r>
            <a:r>
              <a:rPr lang="es-MX" sz="1600" dirty="0" smtClean="0">
                <a:latin typeface="Century Gothic" panose="020B0502020202020204" pitchFamily="34" charset="0"/>
              </a:rPr>
              <a:t>profesionales.</a:t>
            </a:r>
          </a:p>
          <a:p>
            <a:pPr algn="just"/>
            <a:r>
              <a:rPr lang="es-MX" sz="1600" dirty="0" smtClean="0">
                <a:latin typeface="Century Gothic" panose="020B0502020202020204" pitchFamily="34" charset="0"/>
              </a:rPr>
              <a:t>Ejemplos:</a:t>
            </a:r>
          </a:p>
          <a:p>
            <a:pPr algn="just"/>
            <a:r>
              <a:rPr lang="es-MX" sz="1600" dirty="0" smtClean="0">
                <a:latin typeface="Century Gothic" panose="020B0502020202020204" pitchFamily="34" charset="0"/>
              </a:rPr>
              <a:t>Doctor (a), enfermero (a) , maestro (a) , Ingeniero industrial, dentista, contador, abogado, etc. </a:t>
            </a:r>
            <a:endParaRPr lang="es-MX" sz="1600" dirty="0">
              <a:latin typeface="Century Gothic" panose="020B0502020202020204" pitchFamily="34" charset="0"/>
            </a:endParaRPr>
          </a:p>
          <a:p>
            <a:pPr algn="just"/>
            <a:r>
              <a:rPr lang="es-MX" sz="1600" b="1" dirty="0" smtClean="0">
                <a:solidFill>
                  <a:srgbClr val="002060"/>
                </a:solidFill>
                <a:latin typeface="Century Gothic" panose="020B0502020202020204" pitchFamily="34" charset="0"/>
              </a:rPr>
              <a:t>Fuentes</a:t>
            </a:r>
            <a:r>
              <a:rPr lang="es-MX" sz="1600" b="1" dirty="0" smtClean="0">
                <a:solidFill>
                  <a:srgbClr val="002060"/>
                </a:solidFill>
                <a:latin typeface="Century Gothic" panose="020B0502020202020204" pitchFamily="34" charset="0"/>
              </a:rPr>
              <a:t>: </a:t>
            </a:r>
            <a:endParaRPr lang="es-MX" sz="1600" b="1" dirty="0" smtClean="0">
              <a:solidFill>
                <a:srgbClr val="002060"/>
              </a:solidFill>
              <a:latin typeface="Century Gothic" panose="020B0502020202020204" pitchFamily="34" charset="0"/>
            </a:endParaRPr>
          </a:p>
          <a:p>
            <a:pPr algn="just"/>
            <a:r>
              <a:rPr lang="es-MX" sz="1600" dirty="0">
                <a:solidFill>
                  <a:srgbClr val="002060"/>
                </a:solidFill>
                <a:latin typeface="Century Gothic" panose="020B0502020202020204" pitchFamily="34" charset="0"/>
                <a:hlinkClick r:id="rId2"/>
              </a:rPr>
              <a:t>https://</a:t>
            </a:r>
            <a:r>
              <a:rPr lang="es-MX" sz="1600" dirty="0" err="1" smtClean="0">
                <a:solidFill>
                  <a:srgbClr val="002060"/>
                </a:solidFill>
                <a:latin typeface="Century Gothic" panose="020B0502020202020204" pitchFamily="34" charset="0"/>
                <a:hlinkClick r:id="rId2"/>
              </a:rPr>
              <a:t>bit.ly</a:t>
            </a:r>
            <a:r>
              <a:rPr lang="es-MX" sz="1600" dirty="0" smtClean="0">
                <a:solidFill>
                  <a:srgbClr val="002060"/>
                </a:solidFill>
                <a:latin typeface="Century Gothic" panose="020B0502020202020204" pitchFamily="34" charset="0"/>
                <a:hlinkClick r:id="rId2"/>
              </a:rPr>
              <a:t>/</a:t>
            </a:r>
            <a:r>
              <a:rPr lang="es-MX" sz="1600" dirty="0" err="1" smtClean="0">
                <a:solidFill>
                  <a:srgbClr val="002060"/>
                </a:solidFill>
                <a:latin typeface="Century Gothic" panose="020B0502020202020204" pitchFamily="34" charset="0"/>
                <a:hlinkClick r:id="rId2"/>
              </a:rPr>
              <a:t>3w56MrL</a:t>
            </a:r>
            <a:endParaRPr lang="es-MX" sz="1600" dirty="0" smtClean="0">
              <a:solidFill>
                <a:srgbClr val="002060"/>
              </a:solidFill>
              <a:latin typeface="Century Gothic" panose="020B0502020202020204" pitchFamily="34" charset="0"/>
            </a:endParaRPr>
          </a:p>
          <a:p>
            <a:pPr algn="just"/>
            <a:r>
              <a:rPr lang="es-MX" sz="1600" dirty="0">
                <a:solidFill>
                  <a:srgbClr val="002060"/>
                </a:solidFill>
                <a:latin typeface="Century Gothic" panose="020B0502020202020204" pitchFamily="34" charset="0"/>
                <a:hlinkClick r:id="rId3"/>
              </a:rPr>
              <a:t>https://</a:t>
            </a:r>
            <a:r>
              <a:rPr lang="es-MX" sz="1600" dirty="0" err="1" smtClean="0">
                <a:solidFill>
                  <a:srgbClr val="002060"/>
                </a:solidFill>
                <a:latin typeface="Century Gothic" panose="020B0502020202020204" pitchFamily="34" charset="0"/>
                <a:hlinkClick r:id="rId3"/>
              </a:rPr>
              <a:t>bit.ly</a:t>
            </a:r>
            <a:r>
              <a:rPr lang="es-MX" sz="1600" dirty="0" smtClean="0">
                <a:solidFill>
                  <a:srgbClr val="002060"/>
                </a:solidFill>
                <a:latin typeface="Century Gothic" panose="020B0502020202020204" pitchFamily="34" charset="0"/>
                <a:hlinkClick r:id="rId3"/>
              </a:rPr>
              <a:t>/</a:t>
            </a:r>
            <a:r>
              <a:rPr lang="es-MX" sz="1600" dirty="0" err="1" smtClean="0">
                <a:solidFill>
                  <a:srgbClr val="002060"/>
                </a:solidFill>
                <a:latin typeface="Century Gothic" panose="020B0502020202020204" pitchFamily="34" charset="0"/>
                <a:hlinkClick r:id="rId3"/>
              </a:rPr>
              <a:t>3bruYwx</a:t>
            </a:r>
            <a:endParaRPr lang="es-MX" sz="1600" dirty="0" smtClean="0">
              <a:solidFill>
                <a:srgbClr val="002060"/>
              </a:solidFill>
              <a:latin typeface="Century Gothic" panose="020B0502020202020204" pitchFamily="34" charset="0"/>
            </a:endParaRPr>
          </a:p>
          <a:p>
            <a:pPr algn="just"/>
            <a:r>
              <a:rPr lang="es-MX" sz="1600" dirty="0">
                <a:solidFill>
                  <a:srgbClr val="002060"/>
                </a:solidFill>
                <a:latin typeface="Century Gothic" panose="020B0502020202020204" pitchFamily="34" charset="0"/>
                <a:hlinkClick r:id="rId4"/>
              </a:rPr>
              <a:t>https://</a:t>
            </a:r>
            <a:r>
              <a:rPr lang="es-MX" sz="1600" dirty="0" err="1" smtClean="0">
                <a:solidFill>
                  <a:srgbClr val="002060"/>
                </a:solidFill>
                <a:latin typeface="Century Gothic" panose="020B0502020202020204" pitchFamily="34" charset="0"/>
                <a:hlinkClick r:id="rId4"/>
              </a:rPr>
              <a:t>bit.ly</a:t>
            </a:r>
            <a:r>
              <a:rPr lang="es-MX" sz="1600" dirty="0" smtClean="0">
                <a:solidFill>
                  <a:srgbClr val="002060"/>
                </a:solidFill>
                <a:latin typeface="Century Gothic" panose="020B0502020202020204" pitchFamily="34" charset="0"/>
                <a:hlinkClick r:id="rId4"/>
              </a:rPr>
              <a:t>/</a:t>
            </a:r>
            <a:r>
              <a:rPr lang="es-MX" sz="1600" dirty="0" err="1" smtClean="0">
                <a:solidFill>
                  <a:srgbClr val="002060"/>
                </a:solidFill>
                <a:latin typeface="Century Gothic" panose="020B0502020202020204" pitchFamily="34" charset="0"/>
                <a:hlinkClick r:id="rId4"/>
              </a:rPr>
              <a:t>3oceSMw</a:t>
            </a:r>
            <a:endParaRPr lang="es-MX" sz="1600" dirty="0" smtClean="0">
              <a:solidFill>
                <a:srgbClr val="002060"/>
              </a:solidFill>
              <a:latin typeface="Century Gothic" panose="020B0502020202020204" pitchFamily="34" charset="0"/>
            </a:endParaRPr>
          </a:p>
          <a:p>
            <a:pPr algn="just"/>
            <a:endParaRPr lang="es-MX" sz="1600" dirty="0" smtClean="0">
              <a:solidFill>
                <a:srgbClr val="002060"/>
              </a:solidFill>
              <a:latin typeface="Century Gothic" panose="020B0502020202020204" pitchFamily="34" charset="0"/>
            </a:endParaRPr>
          </a:p>
          <a:p>
            <a:pPr algn="just"/>
            <a:endParaRPr lang="es-MX" sz="1600" b="1" dirty="0" smtClean="0">
              <a:solidFill>
                <a:srgbClr val="002060"/>
              </a:solidFill>
              <a:latin typeface="Century Gothic" panose="020B0502020202020204" pitchFamily="34" charset="0"/>
            </a:endParaRPr>
          </a:p>
          <a:p>
            <a:pPr algn="just"/>
            <a:endParaRPr lang="es-MX" sz="1600" b="1" dirty="0">
              <a:solidFill>
                <a:srgbClr val="002060"/>
              </a:solidFill>
              <a:latin typeface="Century Gothic" panose="020B0502020202020204" pitchFamily="34" charset="0"/>
            </a:endParaRPr>
          </a:p>
          <a:p>
            <a:pPr algn="just"/>
            <a:r>
              <a:rPr lang="es-MX" sz="1600" b="1" dirty="0" smtClean="0">
                <a:solidFill>
                  <a:srgbClr val="002060"/>
                </a:solidFill>
                <a:latin typeface="Century Gothic" panose="020B0502020202020204" pitchFamily="34" charset="0"/>
              </a:rPr>
              <a:t>Explicación </a:t>
            </a:r>
            <a:r>
              <a:rPr lang="es-MX" sz="1600" b="1" dirty="0" smtClean="0">
                <a:solidFill>
                  <a:srgbClr val="002060"/>
                </a:solidFill>
                <a:latin typeface="Century Gothic" panose="020B0502020202020204" pitchFamily="34" charset="0"/>
              </a:rPr>
              <a:t>para los niños: </a:t>
            </a:r>
          </a:p>
          <a:p>
            <a:pPr algn="just"/>
            <a:r>
              <a:rPr lang="es-MX" sz="1600" dirty="0" smtClean="0">
                <a:latin typeface="Century Gothic" panose="020B0502020202020204" pitchFamily="34" charset="0"/>
              </a:rPr>
              <a:t>Los oficios y profesiones se refieren a actividades laborales, es decir, a un trabajo por el cual se obtiene una paga económica (dinero), sin embargo, los oficios se aprenden principalmente a través de la experiencia, no se requieren estudios formales. </a:t>
            </a:r>
          </a:p>
          <a:p>
            <a:pPr algn="just"/>
            <a:r>
              <a:rPr lang="es-MX" sz="1600" dirty="0" smtClean="0">
                <a:latin typeface="Century Gothic" panose="020B0502020202020204" pitchFamily="34" charset="0"/>
              </a:rPr>
              <a:t>En la profesión, es necesario contar con una formación académica, o ciertos años de estudio. Tanto los oficios como las profesiones son muy importantes en la sociedad, cada uno aporta beneficios y habilidades para desarrollar todas las actividades, ninguno es más importante que otro, es por eso que debemos valorarlos y darles la importancia que se merecen. </a:t>
            </a:r>
            <a:br>
              <a:rPr lang="es-MX" sz="1600" dirty="0" smtClean="0">
                <a:latin typeface="Century Gothic" panose="020B0502020202020204" pitchFamily="34" charset="0"/>
              </a:rPr>
            </a:br>
            <a:endParaRPr lang="es-MX" dirty="0">
              <a:latin typeface="Century Gothic" panose="020B0502020202020204" pitchFamily="34" charset="0"/>
            </a:endParaRPr>
          </a:p>
        </p:txBody>
      </p:sp>
      <p:pic>
        <p:nvPicPr>
          <p:cNvPr id="6" name="Imagen 5"/>
          <p:cNvPicPr>
            <a:picLocks noChangeAspect="1"/>
          </p:cNvPicPr>
          <p:nvPr/>
        </p:nvPicPr>
        <p:blipFill rotWithShape="1">
          <a:blip r:embed="rId5"/>
          <a:srcRect l="15869" t="9971" r="14823" b="10058"/>
          <a:stretch/>
        </p:blipFill>
        <p:spPr>
          <a:xfrm>
            <a:off x="5075389" y="7440835"/>
            <a:ext cx="1623991" cy="17964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Imagen 6"/>
          <p:cNvPicPr>
            <a:picLocks noChangeAspect="1"/>
          </p:cNvPicPr>
          <p:nvPr/>
        </p:nvPicPr>
        <p:blipFill>
          <a:blip r:embed="rId6"/>
          <a:stretch>
            <a:fillRect/>
          </a:stretch>
        </p:blipFill>
        <p:spPr>
          <a:xfrm>
            <a:off x="3616421" y="7440834"/>
            <a:ext cx="1300348" cy="17964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187658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7281" y="-57507"/>
            <a:ext cx="6680719" cy="523220"/>
          </a:xfrm>
          <a:prstGeom prst="rect">
            <a:avLst/>
          </a:prstGeom>
          <a:noFill/>
        </p:spPr>
        <p:txBody>
          <a:bodyPr wrap="square" rtlCol="0">
            <a:spAutoFit/>
          </a:bodyPr>
          <a:lstStyle/>
          <a:p>
            <a:pPr algn="ctr"/>
            <a:r>
              <a:rPr lang="es-MX" sz="2800" b="1" dirty="0" smtClean="0">
                <a:solidFill>
                  <a:srgbClr val="FF0066"/>
                </a:solidFill>
                <a:latin typeface="Segoe Script" panose="030B0504020000000003" pitchFamily="66" charset="0"/>
                <a:cs typeface="Agent Orange" panose="00000400000000000000" pitchFamily="2" charset="0"/>
              </a:rPr>
              <a:t>Semana del </a:t>
            </a:r>
            <a:r>
              <a:rPr lang="es-MX" sz="2800" b="1" dirty="0" smtClean="0">
                <a:solidFill>
                  <a:srgbClr val="FF0066"/>
                </a:solidFill>
                <a:latin typeface="Segoe Script" panose="030B0504020000000003" pitchFamily="66" charset="0"/>
                <a:cs typeface="Agent Orange" panose="00000400000000000000" pitchFamily="2" charset="0"/>
              </a:rPr>
              <a:t>10 </a:t>
            </a:r>
            <a:r>
              <a:rPr lang="es-MX" sz="2800" b="1" dirty="0" smtClean="0">
                <a:solidFill>
                  <a:srgbClr val="FF0066"/>
                </a:solidFill>
                <a:latin typeface="Segoe Script" panose="030B0504020000000003" pitchFamily="66" charset="0"/>
                <a:cs typeface="Agent Orange" panose="00000400000000000000" pitchFamily="2" charset="0"/>
              </a:rPr>
              <a:t>al </a:t>
            </a:r>
            <a:r>
              <a:rPr lang="es-MX" sz="2800" b="1" dirty="0" smtClean="0">
                <a:solidFill>
                  <a:srgbClr val="FF0066"/>
                </a:solidFill>
                <a:latin typeface="Segoe Script" panose="030B0504020000000003" pitchFamily="66" charset="0"/>
                <a:cs typeface="Agent Orange" panose="00000400000000000000" pitchFamily="2" charset="0"/>
              </a:rPr>
              <a:t>14</a:t>
            </a:r>
            <a:r>
              <a:rPr lang="es-MX" sz="2800" b="1" dirty="0" smtClean="0">
                <a:solidFill>
                  <a:srgbClr val="FF0066"/>
                </a:solidFill>
                <a:latin typeface="Segoe Script" panose="030B0504020000000003" pitchFamily="66" charset="0"/>
                <a:cs typeface="Agent Orange" panose="00000400000000000000" pitchFamily="2" charset="0"/>
              </a:rPr>
              <a:t> </a:t>
            </a:r>
            <a:r>
              <a:rPr lang="es-MX" sz="2800" b="1" dirty="0" smtClean="0">
                <a:solidFill>
                  <a:srgbClr val="FF0066"/>
                </a:solidFill>
                <a:latin typeface="Segoe Script" panose="030B0504020000000003" pitchFamily="66" charset="0"/>
                <a:cs typeface="Agent Orange" panose="00000400000000000000" pitchFamily="2" charset="0"/>
              </a:rPr>
              <a:t>de mayo</a:t>
            </a:r>
            <a:endParaRPr lang="es-MX" sz="2800" b="1" dirty="0">
              <a:solidFill>
                <a:srgbClr val="FF0066"/>
              </a:solidFill>
              <a:latin typeface="Segoe Script" panose="030B0504020000000003" pitchFamily="66" charset="0"/>
              <a:cs typeface="Agent Orange" panose="00000400000000000000" pitchFamily="2" charset="0"/>
            </a:endParaRPr>
          </a:p>
        </p:txBody>
      </p:sp>
      <p:sp>
        <p:nvSpPr>
          <p:cNvPr id="3" name="CuadroTexto 2"/>
          <p:cNvSpPr txBox="1"/>
          <p:nvPr/>
        </p:nvSpPr>
        <p:spPr>
          <a:xfrm>
            <a:off x="0" y="277930"/>
            <a:ext cx="6858000" cy="12003286"/>
          </a:xfrm>
          <a:prstGeom prst="rect">
            <a:avLst/>
          </a:prstGeom>
          <a:noFill/>
        </p:spPr>
        <p:txBody>
          <a:bodyPr wrap="square" rtlCol="0">
            <a:spAutoFit/>
          </a:bodyPr>
          <a:lstStyle/>
          <a:p>
            <a:pPr algn="ctr"/>
            <a:r>
              <a:rPr lang="es-MX" b="1" dirty="0" smtClean="0">
                <a:solidFill>
                  <a:srgbClr val="7030A0"/>
                </a:solidFill>
                <a:latin typeface="Century Gothic" panose="020B0502020202020204" pitchFamily="34" charset="0"/>
              </a:rPr>
              <a:t>Actividad: </a:t>
            </a:r>
            <a:r>
              <a:rPr lang="es-MX" b="1" dirty="0" smtClean="0">
                <a:solidFill>
                  <a:srgbClr val="7030A0"/>
                </a:solidFill>
                <a:latin typeface="Century Gothic" panose="020B0502020202020204" pitchFamily="34" charset="0"/>
              </a:rPr>
              <a:t>Imagina, imaginaba, imaginaré</a:t>
            </a:r>
            <a:endParaRPr lang="es-MX" b="1" dirty="0" smtClean="0">
              <a:solidFill>
                <a:srgbClr val="7030A0"/>
              </a:solidFill>
              <a:latin typeface="Century Gothic" panose="020B0502020202020204" pitchFamily="34" charset="0"/>
            </a:endParaRPr>
          </a:p>
          <a:p>
            <a:pPr algn="just"/>
            <a:r>
              <a:rPr lang="es-MX" b="1" dirty="0" smtClean="0">
                <a:solidFill>
                  <a:srgbClr val="002060"/>
                </a:solidFill>
                <a:latin typeface="Century Gothic" panose="020B0502020202020204" pitchFamily="34" charset="0"/>
              </a:rPr>
              <a:t>¿Qué es un cuento?</a:t>
            </a:r>
          </a:p>
          <a:p>
            <a:pPr algn="just"/>
            <a:r>
              <a:rPr lang="es-MX" dirty="0">
                <a:latin typeface="Century Gothic" panose="020B0502020202020204" pitchFamily="34" charset="0"/>
              </a:rPr>
              <a:t>Un cuento es un tipo de narración generalmente breve, basada en hechos reales o ficticios, en la cual un grupo de personajes desarrollan una trama relativamente sencilla. En el ámbito literario es uno de los subgéneros de la narrativa, ampliamente cultivado por escritores de muy distintas tradiciones. También existen cuentos populares, transmitidos oralmente o que pertenecen al acervo de la cultura informal.</a:t>
            </a:r>
          </a:p>
          <a:p>
            <a:pPr algn="just"/>
            <a:r>
              <a:rPr lang="es-MX" b="1" dirty="0" smtClean="0">
                <a:solidFill>
                  <a:srgbClr val="002060"/>
                </a:solidFill>
                <a:latin typeface="Century Gothic" panose="020B0502020202020204" pitchFamily="34" charset="0"/>
              </a:rPr>
              <a:t>¿Qué es un títere?</a:t>
            </a:r>
          </a:p>
          <a:p>
            <a:pPr algn="just"/>
            <a:r>
              <a:rPr lang="es-MX" dirty="0">
                <a:latin typeface="Century Gothic" panose="020B0502020202020204" pitchFamily="34" charset="0"/>
              </a:rPr>
              <a:t>Un títere es un muñeco que se mueve mediante hilos u otro procedimiento. Puede estar fabricado con trapo, madera o cualquier otro material y permite representar obras de teatro, en general dirigidas al público infantil</a:t>
            </a:r>
            <a:r>
              <a:rPr lang="es-MX" dirty="0" smtClean="0">
                <a:latin typeface="Century Gothic" panose="020B0502020202020204" pitchFamily="34" charset="0"/>
              </a:rPr>
              <a:t>.</a:t>
            </a:r>
          </a:p>
          <a:p>
            <a:pPr algn="just"/>
            <a:r>
              <a:rPr lang="es-MX" b="1" dirty="0" smtClean="0">
                <a:solidFill>
                  <a:srgbClr val="002060"/>
                </a:solidFill>
                <a:latin typeface="Century Gothic" panose="020B0502020202020204" pitchFamily="34" charset="0"/>
              </a:rPr>
              <a:t>¿Qué son las vocales?</a:t>
            </a:r>
          </a:p>
          <a:p>
            <a:pPr algn="just"/>
            <a:r>
              <a:rPr lang="es-MX" dirty="0" smtClean="0">
                <a:latin typeface="Century Gothic" panose="020B0502020202020204" pitchFamily="34" charset="0"/>
              </a:rPr>
              <a:t>Son </a:t>
            </a:r>
            <a:r>
              <a:rPr lang="es-MX" dirty="0">
                <a:latin typeface="Century Gothic" panose="020B0502020202020204" pitchFamily="34" charset="0"/>
              </a:rPr>
              <a:t>las letras que suenan como sí mismas sin la necesidad de incluir otro sonido vocal como es el caso de las consonantes, por esto mismo, en las palabras forman el núcleo de las sílabas facilitando la pronunciación. La principal característica de las vocales es que en su pronunciación no se emplea ninguna obstrucción y basta con abrir la boca.</a:t>
            </a:r>
          </a:p>
          <a:p>
            <a:pPr algn="just"/>
            <a:r>
              <a:rPr lang="es-MX" b="1" dirty="0" smtClean="0">
                <a:solidFill>
                  <a:srgbClr val="002060"/>
                </a:solidFill>
                <a:latin typeface="Century Gothic" panose="020B0502020202020204" pitchFamily="34" charset="0"/>
              </a:rPr>
              <a:t>Fuentes: </a:t>
            </a:r>
          </a:p>
          <a:p>
            <a:pPr algn="just"/>
            <a:r>
              <a:rPr lang="es-MX" dirty="0">
                <a:latin typeface="Century Gothic" panose="020B0502020202020204" pitchFamily="34" charset="0"/>
                <a:hlinkClick r:id="rId2"/>
              </a:rPr>
              <a:t>https://</a:t>
            </a:r>
            <a:r>
              <a:rPr lang="es-MX" dirty="0" err="1">
                <a:latin typeface="Century Gothic" panose="020B0502020202020204" pitchFamily="34" charset="0"/>
                <a:hlinkClick r:id="rId2"/>
              </a:rPr>
              <a:t>bit.ly</a:t>
            </a:r>
            <a:r>
              <a:rPr lang="es-MX" dirty="0">
                <a:latin typeface="Century Gothic" panose="020B0502020202020204" pitchFamily="34" charset="0"/>
                <a:hlinkClick r:id="rId2"/>
              </a:rPr>
              <a:t>/</a:t>
            </a:r>
            <a:r>
              <a:rPr lang="es-MX" dirty="0" err="1">
                <a:latin typeface="Century Gothic" panose="020B0502020202020204" pitchFamily="34" charset="0"/>
                <a:hlinkClick r:id="rId2"/>
              </a:rPr>
              <a:t>3oeuoWu</a:t>
            </a:r>
            <a:endParaRPr lang="es-MX" dirty="0">
              <a:latin typeface="Century Gothic" panose="020B0502020202020204" pitchFamily="34" charset="0"/>
            </a:endParaRPr>
          </a:p>
          <a:p>
            <a:pPr algn="just"/>
            <a:r>
              <a:rPr lang="es-MX" dirty="0">
                <a:latin typeface="Century Gothic" panose="020B0502020202020204" pitchFamily="34" charset="0"/>
                <a:hlinkClick r:id="rId3"/>
              </a:rPr>
              <a:t>https://</a:t>
            </a:r>
            <a:r>
              <a:rPr lang="es-MX" dirty="0" err="1">
                <a:latin typeface="Century Gothic" panose="020B0502020202020204" pitchFamily="34" charset="0"/>
                <a:hlinkClick r:id="rId3"/>
              </a:rPr>
              <a:t>bit.ly</a:t>
            </a:r>
            <a:r>
              <a:rPr lang="es-MX" dirty="0">
                <a:latin typeface="Century Gothic" panose="020B0502020202020204" pitchFamily="34" charset="0"/>
                <a:hlinkClick r:id="rId3"/>
              </a:rPr>
              <a:t>/</a:t>
            </a:r>
            <a:r>
              <a:rPr lang="es-MX" dirty="0" err="1">
                <a:latin typeface="Century Gothic" panose="020B0502020202020204" pitchFamily="34" charset="0"/>
                <a:hlinkClick r:id="rId3"/>
              </a:rPr>
              <a:t>3ls7gCU</a:t>
            </a:r>
            <a:endParaRPr lang="es-MX" dirty="0">
              <a:latin typeface="Century Gothic" panose="020B0502020202020204" pitchFamily="34" charset="0"/>
            </a:endParaRPr>
          </a:p>
          <a:p>
            <a:pPr algn="just"/>
            <a:r>
              <a:rPr lang="es-MX" dirty="0">
                <a:latin typeface="Century Gothic" panose="020B0502020202020204" pitchFamily="34" charset="0"/>
                <a:hlinkClick r:id="rId4"/>
              </a:rPr>
              <a:t>https://</a:t>
            </a:r>
            <a:r>
              <a:rPr lang="es-MX" dirty="0" err="1" smtClean="0">
                <a:latin typeface="Century Gothic" panose="020B0502020202020204" pitchFamily="34" charset="0"/>
                <a:hlinkClick r:id="rId4"/>
              </a:rPr>
              <a:t>bit.ly</a:t>
            </a:r>
            <a:r>
              <a:rPr lang="es-MX" dirty="0" smtClean="0">
                <a:latin typeface="Century Gothic" panose="020B0502020202020204" pitchFamily="34" charset="0"/>
                <a:hlinkClick r:id="rId4"/>
              </a:rPr>
              <a:t>/</a:t>
            </a:r>
            <a:r>
              <a:rPr lang="es-MX" dirty="0" err="1" smtClean="0">
                <a:latin typeface="Century Gothic" panose="020B0502020202020204" pitchFamily="34" charset="0"/>
                <a:hlinkClick r:id="rId4"/>
              </a:rPr>
              <a:t>3uy9wOe</a:t>
            </a:r>
            <a:endParaRPr lang="es-MX" dirty="0" smtClean="0">
              <a:latin typeface="Century Gothic" panose="020B0502020202020204" pitchFamily="34" charset="0"/>
            </a:endParaRPr>
          </a:p>
          <a:p>
            <a:pPr algn="just"/>
            <a:endParaRPr lang="es-MX" dirty="0" smtClean="0">
              <a:latin typeface="Century Gothic" panose="020B0502020202020204" pitchFamily="34" charset="0"/>
            </a:endParaRPr>
          </a:p>
          <a:p>
            <a:pPr algn="just"/>
            <a:endParaRPr lang="es-MX" b="1" dirty="0" smtClean="0">
              <a:solidFill>
                <a:srgbClr val="002060"/>
              </a:solidFill>
              <a:latin typeface="Century Gothic" panose="020B0502020202020204" pitchFamily="34" charset="0"/>
            </a:endParaRPr>
          </a:p>
          <a:p>
            <a:pPr algn="just"/>
            <a:r>
              <a:rPr lang="es-MX" b="1" dirty="0" smtClean="0">
                <a:solidFill>
                  <a:srgbClr val="002060"/>
                </a:solidFill>
                <a:latin typeface="Century Gothic" panose="020B0502020202020204" pitchFamily="34" charset="0"/>
              </a:rPr>
              <a:t>Explicación </a:t>
            </a:r>
            <a:r>
              <a:rPr lang="es-MX" b="1" dirty="0" smtClean="0">
                <a:solidFill>
                  <a:srgbClr val="002060"/>
                </a:solidFill>
                <a:latin typeface="Century Gothic" panose="020B0502020202020204" pitchFamily="34" charset="0"/>
              </a:rPr>
              <a:t>para los niños: </a:t>
            </a:r>
          </a:p>
          <a:p>
            <a:pPr algn="just"/>
            <a:r>
              <a:rPr lang="es-MX" dirty="0">
                <a:latin typeface="Century Gothic" panose="020B0502020202020204" pitchFamily="34" charset="0"/>
              </a:rPr>
              <a:t>Los cuentos son historias muy divertidas que nos permiten explorar mundos desconocidos, jugar con nuestra imaginación y también obtener enseñanzas, en ocasiones nos dan ejemplos de nuestra vida diaria, nos ayudan a diferenciar lo que está bien de lo que está mal, podemos aprender de los personajes y sentirnos identificados, es importante escuchar los cuentos con atención para entender su mensaje, en los cuentos aparecen diferentes escenarios que nos trasladan a lugares mágicos. </a:t>
            </a:r>
          </a:p>
          <a:p>
            <a:pPr algn="just"/>
            <a:r>
              <a:rPr lang="es-MX" dirty="0" smtClean="0"/>
              <a:t>Las vocales son las letras A, E, I, O, U. Basta su pronunciación para poder mencionarlas. </a:t>
            </a:r>
            <a:endParaRPr lang="es-MX" dirty="0" smtClean="0"/>
          </a:p>
          <a:p>
            <a:pPr algn="just"/>
            <a:r>
              <a:rPr lang="es-MX" dirty="0" smtClean="0"/>
              <a:t>Podemos crear cuentos a partir de dinámicas, imágenes , ruletas, o en este caso con el uso del laberinto y dado digital. </a:t>
            </a:r>
            <a:endParaRPr lang="es-MX" dirty="0"/>
          </a:p>
        </p:txBody>
      </p:sp>
      <p:pic>
        <p:nvPicPr>
          <p:cNvPr id="4" name="Imagen 3"/>
          <p:cNvPicPr>
            <a:picLocks noChangeAspect="1"/>
          </p:cNvPicPr>
          <p:nvPr/>
        </p:nvPicPr>
        <p:blipFill>
          <a:blip r:embed="rId5">
            <a:extLst>
              <a:ext uri="{BEBA8EAE-BF5A-486C-A8C5-ECC9F3942E4B}">
                <a14:imgProps xmlns:a14="http://schemas.microsoft.com/office/drawing/2010/main">
                  <a14:imgLayer r:embed="rId6">
                    <a14:imgEffect>
                      <a14:backgroundRemoval t="828" b="98758" l="4167" r="98684">
                        <a14:foregroundMark x1="41009" y1="53416" x2="39474" y2="81366"/>
                        <a14:foregroundMark x1="33333" y1="95859" x2="47149" y2="91925"/>
                        <a14:foregroundMark x1="39693" y1="89855" x2="34211" y2="81781"/>
                        <a14:foregroundMark x1="51754" y1="73706" x2="53070" y2="58592"/>
                        <a14:foregroundMark x1="32456" y1="28571" x2="84868" y2="45963"/>
                        <a14:foregroundMark x1="90132" y1="53830" x2="20833" y2="45549"/>
                        <a14:foregroundMark x1="19518" y1="44513" x2="18421" y2="40787"/>
                        <a14:foregroundMark x1="32018" y1="56936" x2="39474" y2="75983"/>
                        <a14:foregroundMark x1="48026" y1="88613" x2="41886" y2="91511"/>
                        <a14:foregroundMark x1="7895" y1="82195" x2="10526" y2="81781"/>
                        <a14:foregroundMark x1="23026" y1="83851" x2="72368" y2="81781"/>
                        <a14:foregroundMark x1="34649" y1="21325" x2="87500" y2="34783"/>
                        <a14:foregroundMark x1="81579" y1="24638" x2="23026" y2="24638"/>
                        <a14:foregroundMark x1="17105" y1="34783" x2="33772" y2="37060"/>
                        <a14:foregroundMark x1="33772" y1="37060" x2="33772" y2="37060"/>
                        <a14:foregroundMark x1="43640" y1="41201" x2="74561" y2="58178"/>
                        <a14:foregroundMark x1="68640" y1="65839" x2="70395" y2="65839"/>
                      </a14:backgroundRemoval>
                    </a14:imgEffect>
                  </a14:imgLayer>
                </a14:imgProps>
              </a:ext>
            </a:extLst>
          </a:blip>
          <a:stretch>
            <a:fillRect/>
          </a:stretch>
        </p:blipFill>
        <p:spPr>
          <a:xfrm>
            <a:off x="3900196" y="6288832"/>
            <a:ext cx="2687216" cy="2220685"/>
          </a:xfrm>
          <a:prstGeom prst="rect">
            <a:avLst/>
          </a:prstGeom>
        </p:spPr>
      </p:pic>
    </p:spTree>
    <p:extLst>
      <p:ext uri="{BB962C8B-B14F-4D97-AF65-F5344CB8AC3E}">
        <p14:creationId xmlns:p14="http://schemas.microsoft.com/office/powerpoint/2010/main" val="26034839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615003"/>
            <a:ext cx="6858000" cy="11264622"/>
          </a:xfrm>
          <a:prstGeom prst="rect">
            <a:avLst/>
          </a:prstGeom>
        </p:spPr>
        <p:txBody>
          <a:bodyPr wrap="square">
            <a:spAutoFit/>
          </a:bodyPr>
          <a:lstStyle/>
          <a:p>
            <a:pPr algn="ctr"/>
            <a:r>
              <a:rPr lang="es-MX" sz="2000" b="1" dirty="0">
                <a:solidFill>
                  <a:srgbClr val="7030A0"/>
                </a:solidFill>
                <a:latin typeface="Century Gothic" panose="020B0502020202020204" pitchFamily="34" charset="0"/>
              </a:rPr>
              <a:t>Actividad: </a:t>
            </a:r>
            <a:r>
              <a:rPr lang="es-MX" sz="2000" b="1" dirty="0" smtClean="0">
                <a:solidFill>
                  <a:srgbClr val="7030A0"/>
                </a:solidFill>
                <a:latin typeface="Century Gothic" panose="020B0502020202020204" pitchFamily="34" charset="0"/>
              </a:rPr>
              <a:t>El cuarto de juegos</a:t>
            </a:r>
            <a:r>
              <a:rPr lang="es-MX" sz="2000" b="1" dirty="0" smtClean="0">
                <a:solidFill>
                  <a:srgbClr val="7030A0"/>
                </a:solidFill>
                <a:latin typeface="Century Gothic" panose="020B0502020202020204" pitchFamily="34" charset="0"/>
              </a:rPr>
              <a:t> </a:t>
            </a:r>
            <a:endParaRPr lang="es-MX" b="1" dirty="0">
              <a:solidFill>
                <a:srgbClr val="7030A0"/>
              </a:solidFill>
              <a:latin typeface="Century Gothic" panose="020B0502020202020204" pitchFamily="34" charset="0"/>
            </a:endParaRPr>
          </a:p>
          <a:p>
            <a:pPr algn="just"/>
            <a:r>
              <a:rPr lang="es-MX" sz="2000" b="1" dirty="0" smtClean="0">
                <a:solidFill>
                  <a:srgbClr val="002060"/>
                </a:solidFill>
                <a:latin typeface="Century Gothic" panose="020B0502020202020204" pitchFamily="34" charset="0"/>
              </a:rPr>
              <a:t>¿Qué es una ubicación? </a:t>
            </a:r>
          </a:p>
          <a:p>
            <a:pPr algn="just"/>
            <a:r>
              <a:rPr lang="es-MX" sz="2000" dirty="0" smtClean="0">
                <a:latin typeface="Century Gothic" panose="020B0502020202020204" pitchFamily="34" charset="0"/>
              </a:rPr>
              <a:t>Es </a:t>
            </a:r>
            <a:r>
              <a:rPr lang="es-MX" sz="2000" dirty="0">
                <a:latin typeface="Century Gothic" panose="020B0502020202020204" pitchFamily="34" charset="0"/>
              </a:rPr>
              <a:t>un lugar, un sitio o una localización donde está ubicado algo o alguien. Una ubicación es una situación, un establecimiento, un asiento, es la existencia de un ser o de algo en algún sitio o lugar</a:t>
            </a:r>
            <a:r>
              <a:rPr lang="es-MX" sz="2000" dirty="0" smtClean="0">
                <a:latin typeface="Century Gothic" panose="020B0502020202020204" pitchFamily="34" charset="0"/>
              </a:rPr>
              <a:t>.</a:t>
            </a:r>
          </a:p>
          <a:p>
            <a:pPr algn="just"/>
            <a:r>
              <a:rPr lang="es-MX" sz="2000" b="1" dirty="0" smtClean="0">
                <a:solidFill>
                  <a:srgbClr val="002060"/>
                </a:solidFill>
                <a:latin typeface="Century Gothic" panose="020B0502020202020204" pitchFamily="34" charset="0"/>
              </a:rPr>
              <a:t>¿Qué son los puntos de referencia? </a:t>
            </a:r>
          </a:p>
          <a:p>
            <a:pPr algn="just"/>
            <a:r>
              <a:rPr lang="es-MX" sz="2000" dirty="0" smtClean="0">
                <a:latin typeface="Century Gothic" panose="020B0502020202020204" pitchFamily="34" charset="0"/>
              </a:rPr>
              <a:t>Se </a:t>
            </a:r>
            <a:r>
              <a:rPr lang="es-MX" sz="2000" dirty="0">
                <a:latin typeface="Century Gothic" panose="020B0502020202020204" pitchFamily="34" charset="0"/>
              </a:rPr>
              <a:t>asocia al espacio que ocupa un observador dentro de un cierto contexto. ... Otro modo de entender el punto de referencia es asociándolo al espacio fijo desde donde se puede observar y describir un movimiento o una trayectoria.</a:t>
            </a:r>
            <a:endParaRPr lang="es-MX" sz="2000" dirty="0" smtClean="0">
              <a:latin typeface="Century Gothic" panose="020B0502020202020204" pitchFamily="34" charset="0"/>
            </a:endParaRPr>
          </a:p>
          <a:p>
            <a:pPr algn="just"/>
            <a:r>
              <a:rPr lang="es-MX" sz="2000" b="1" dirty="0" smtClean="0">
                <a:solidFill>
                  <a:srgbClr val="002060"/>
                </a:solidFill>
                <a:latin typeface="Century Gothic" panose="020B0502020202020204" pitchFamily="34" charset="0"/>
              </a:rPr>
              <a:t>¿A qué se refieren las relaciones espaciales? </a:t>
            </a:r>
          </a:p>
          <a:p>
            <a:pPr algn="just"/>
            <a:r>
              <a:rPr lang="es-MX" sz="2000" dirty="0" smtClean="0">
                <a:latin typeface="Century Gothic" panose="020B0502020202020204" pitchFamily="34" charset="0"/>
              </a:rPr>
              <a:t>Las relaciones espaciales son conceptos que surgen de la interacción entre el espacio y los eventos que en él ocurren. </a:t>
            </a:r>
          </a:p>
          <a:p>
            <a:pPr algn="just"/>
            <a:r>
              <a:rPr lang="es-MX" sz="2000" b="1" dirty="0" smtClean="0">
                <a:solidFill>
                  <a:srgbClr val="002060"/>
                </a:solidFill>
                <a:latin typeface="Century Gothic" panose="020B0502020202020204" pitchFamily="34" charset="0"/>
              </a:rPr>
              <a:t>Fuentes: </a:t>
            </a:r>
          </a:p>
          <a:p>
            <a:pPr algn="just"/>
            <a:r>
              <a:rPr lang="es-MX" sz="2000" dirty="0">
                <a:latin typeface="Century Gothic" panose="020B0502020202020204" pitchFamily="34" charset="0"/>
                <a:hlinkClick r:id="rId2"/>
              </a:rPr>
              <a:t>https://</a:t>
            </a:r>
            <a:r>
              <a:rPr lang="es-MX" sz="2000" dirty="0" err="1" smtClean="0">
                <a:latin typeface="Century Gothic" panose="020B0502020202020204" pitchFamily="34" charset="0"/>
                <a:hlinkClick r:id="rId2"/>
              </a:rPr>
              <a:t>bit.ly</a:t>
            </a:r>
            <a:r>
              <a:rPr lang="es-MX" sz="2000" dirty="0" smtClean="0">
                <a:latin typeface="Century Gothic" panose="020B0502020202020204" pitchFamily="34" charset="0"/>
                <a:hlinkClick r:id="rId2"/>
              </a:rPr>
              <a:t>/</a:t>
            </a:r>
            <a:r>
              <a:rPr lang="es-MX" sz="2000" dirty="0" err="1" smtClean="0">
                <a:latin typeface="Century Gothic" panose="020B0502020202020204" pitchFamily="34" charset="0"/>
                <a:hlinkClick r:id="rId2"/>
              </a:rPr>
              <a:t>2NwD5iz</a:t>
            </a:r>
            <a:endParaRPr lang="es-MX" sz="2000" dirty="0" smtClean="0">
              <a:latin typeface="Century Gothic" panose="020B0502020202020204" pitchFamily="34" charset="0"/>
            </a:endParaRPr>
          </a:p>
          <a:p>
            <a:pPr algn="just"/>
            <a:r>
              <a:rPr lang="es-MX" sz="2000" dirty="0">
                <a:latin typeface="Century Gothic" panose="020B0502020202020204" pitchFamily="34" charset="0"/>
                <a:hlinkClick r:id="rId3"/>
              </a:rPr>
              <a:t>https://</a:t>
            </a:r>
            <a:r>
              <a:rPr lang="es-MX" sz="2000" dirty="0" err="1" smtClean="0">
                <a:latin typeface="Century Gothic" panose="020B0502020202020204" pitchFamily="34" charset="0"/>
                <a:hlinkClick r:id="rId3"/>
              </a:rPr>
              <a:t>bit.ly</a:t>
            </a:r>
            <a:r>
              <a:rPr lang="es-MX" sz="2000" dirty="0" smtClean="0">
                <a:latin typeface="Century Gothic" panose="020B0502020202020204" pitchFamily="34" charset="0"/>
                <a:hlinkClick r:id="rId3"/>
              </a:rPr>
              <a:t>/</a:t>
            </a:r>
            <a:r>
              <a:rPr lang="es-MX" sz="2000" dirty="0" err="1" smtClean="0">
                <a:latin typeface="Century Gothic" panose="020B0502020202020204" pitchFamily="34" charset="0"/>
                <a:hlinkClick r:id="rId3"/>
              </a:rPr>
              <a:t>38XN87U</a:t>
            </a:r>
            <a:endParaRPr lang="es-MX" sz="2000" dirty="0" smtClean="0">
              <a:latin typeface="Century Gothic" panose="020B0502020202020204" pitchFamily="34" charset="0"/>
            </a:endParaRPr>
          </a:p>
          <a:p>
            <a:pPr algn="just"/>
            <a:endParaRPr lang="es-MX" dirty="0">
              <a:latin typeface="Century Gothic" panose="020B0502020202020204" pitchFamily="34" charset="0"/>
            </a:endParaRPr>
          </a:p>
          <a:p>
            <a:pPr algn="just"/>
            <a:endParaRPr lang="es-MX" b="1" dirty="0" smtClean="0">
              <a:solidFill>
                <a:srgbClr val="002060"/>
              </a:solidFill>
              <a:latin typeface="Century Gothic" panose="020B0502020202020204" pitchFamily="34" charset="0"/>
            </a:endParaRPr>
          </a:p>
          <a:p>
            <a:pPr algn="just"/>
            <a:endParaRPr lang="es-MX" b="1" dirty="0">
              <a:solidFill>
                <a:srgbClr val="002060"/>
              </a:solidFill>
              <a:latin typeface="Century Gothic" panose="020B0502020202020204" pitchFamily="34" charset="0"/>
            </a:endParaRPr>
          </a:p>
          <a:p>
            <a:pPr algn="just"/>
            <a:endParaRPr lang="es-MX" b="1" dirty="0" smtClean="0">
              <a:solidFill>
                <a:srgbClr val="002060"/>
              </a:solidFill>
              <a:latin typeface="Century Gothic" panose="020B0502020202020204" pitchFamily="34" charset="0"/>
            </a:endParaRPr>
          </a:p>
          <a:p>
            <a:pPr algn="just"/>
            <a:endParaRPr lang="es-MX" b="1" dirty="0" smtClean="0">
              <a:solidFill>
                <a:srgbClr val="002060"/>
              </a:solidFill>
              <a:latin typeface="Century Gothic" panose="020B0502020202020204" pitchFamily="34" charset="0"/>
            </a:endParaRPr>
          </a:p>
          <a:p>
            <a:pPr algn="just"/>
            <a:endParaRPr lang="es-MX" b="1" dirty="0">
              <a:solidFill>
                <a:srgbClr val="002060"/>
              </a:solidFill>
              <a:latin typeface="Century Gothic" panose="020B0502020202020204" pitchFamily="34" charset="0"/>
            </a:endParaRPr>
          </a:p>
          <a:p>
            <a:pPr algn="just"/>
            <a:r>
              <a:rPr lang="es-MX" sz="2000" b="1" dirty="0" smtClean="0">
                <a:solidFill>
                  <a:srgbClr val="002060"/>
                </a:solidFill>
                <a:latin typeface="Century Gothic" panose="020B0502020202020204" pitchFamily="34" charset="0"/>
              </a:rPr>
              <a:t>Explicación </a:t>
            </a:r>
            <a:r>
              <a:rPr lang="es-MX" sz="2000" b="1" dirty="0" smtClean="0">
                <a:solidFill>
                  <a:srgbClr val="002060"/>
                </a:solidFill>
                <a:latin typeface="Century Gothic" panose="020B0502020202020204" pitchFamily="34" charset="0"/>
              </a:rPr>
              <a:t>para los niños: </a:t>
            </a:r>
          </a:p>
          <a:p>
            <a:pPr algn="just"/>
            <a:r>
              <a:rPr lang="es-MX" sz="2000" dirty="0">
                <a:latin typeface="Century Gothic" panose="020B0502020202020204" pitchFamily="34" charset="0"/>
              </a:rPr>
              <a:t>Para describir en dónde nos encontramos utilizamos palabras que nos permiten  dar una ubicación  más exacta, es decir, algún punto de referencia, lo mismo pasa al ubicar objetos: Si están arriba, abajo, adelante, atrás, dentro, fuera, a un lado, etc. </a:t>
            </a:r>
          </a:p>
          <a:p>
            <a:pPr algn="just"/>
            <a:r>
              <a:rPr lang="es-MX" sz="2000" dirty="0">
                <a:latin typeface="Century Gothic" panose="020B0502020202020204" pitchFamily="34" charset="0"/>
              </a:rPr>
              <a:t>Podemos recibir instrucciones de otra persona para llegar a cierto lugar, de igual manera, nosotros podemos dar las instrucciones y hacer uso de esas palabras. </a:t>
            </a:r>
          </a:p>
          <a:p>
            <a:pPr algn="just"/>
            <a:r>
              <a:rPr lang="es-MX" sz="2000" dirty="0">
                <a:latin typeface="Century Gothic" panose="020B0502020202020204" pitchFamily="34" charset="0"/>
              </a:rPr>
              <a:t>Es muy importante conocer en dónde nos </a:t>
            </a:r>
            <a:r>
              <a:rPr lang="es-MX" sz="2000" dirty="0" smtClean="0">
                <a:latin typeface="Century Gothic" panose="020B0502020202020204" pitchFamily="34" charset="0"/>
              </a:rPr>
              <a:t>encontramos. </a:t>
            </a:r>
          </a:p>
        </p:txBody>
      </p:sp>
      <p:sp>
        <p:nvSpPr>
          <p:cNvPr id="3" name="CuadroTexto 2"/>
          <p:cNvSpPr txBox="1"/>
          <p:nvPr/>
        </p:nvSpPr>
        <p:spPr>
          <a:xfrm>
            <a:off x="177281" y="-57507"/>
            <a:ext cx="6680719" cy="523220"/>
          </a:xfrm>
          <a:prstGeom prst="rect">
            <a:avLst/>
          </a:prstGeom>
          <a:noFill/>
        </p:spPr>
        <p:txBody>
          <a:bodyPr wrap="square" rtlCol="0">
            <a:spAutoFit/>
          </a:bodyPr>
          <a:lstStyle/>
          <a:p>
            <a:pPr algn="ctr"/>
            <a:r>
              <a:rPr lang="es-MX" sz="2800" b="1" dirty="0" smtClean="0">
                <a:solidFill>
                  <a:srgbClr val="FF0066"/>
                </a:solidFill>
                <a:latin typeface="Segoe Script" panose="030B0504020000000003" pitchFamily="66" charset="0"/>
                <a:cs typeface="Agent Orange" panose="00000400000000000000" pitchFamily="2" charset="0"/>
              </a:rPr>
              <a:t>Semana del </a:t>
            </a:r>
            <a:r>
              <a:rPr lang="es-MX" sz="2800" b="1" dirty="0" smtClean="0">
                <a:solidFill>
                  <a:srgbClr val="FF0066"/>
                </a:solidFill>
                <a:latin typeface="Segoe Script" panose="030B0504020000000003" pitchFamily="66" charset="0"/>
                <a:cs typeface="Agent Orange" panose="00000400000000000000" pitchFamily="2" charset="0"/>
              </a:rPr>
              <a:t>10 </a:t>
            </a:r>
            <a:r>
              <a:rPr lang="es-MX" sz="2800" b="1" dirty="0" smtClean="0">
                <a:solidFill>
                  <a:srgbClr val="FF0066"/>
                </a:solidFill>
                <a:latin typeface="Segoe Script" panose="030B0504020000000003" pitchFamily="66" charset="0"/>
                <a:cs typeface="Agent Orange" panose="00000400000000000000" pitchFamily="2" charset="0"/>
              </a:rPr>
              <a:t>al </a:t>
            </a:r>
            <a:r>
              <a:rPr lang="es-MX" sz="2800" b="1" dirty="0" smtClean="0">
                <a:solidFill>
                  <a:srgbClr val="FF0066"/>
                </a:solidFill>
                <a:latin typeface="Segoe Script" panose="030B0504020000000003" pitchFamily="66" charset="0"/>
                <a:cs typeface="Agent Orange" panose="00000400000000000000" pitchFamily="2" charset="0"/>
              </a:rPr>
              <a:t>14</a:t>
            </a:r>
            <a:r>
              <a:rPr lang="es-MX" sz="2800" b="1" dirty="0" smtClean="0">
                <a:solidFill>
                  <a:srgbClr val="FF0066"/>
                </a:solidFill>
                <a:latin typeface="Segoe Script" panose="030B0504020000000003" pitchFamily="66" charset="0"/>
                <a:cs typeface="Agent Orange" panose="00000400000000000000" pitchFamily="2" charset="0"/>
              </a:rPr>
              <a:t> </a:t>
            </a:r>
            <a:r>
              <a:rPr lang="es-MX" sz="2800" b="1" dirty="0" smtClean="0">
                <a:solidFill>
                  <a:srgbClr val="FF0066"/>
                </a:solidFill>
                <a:latin typeface="Segoe Script" panose="030B0504020000000003" pitchFamily="66" charset="0"/>
                <a:cs typeface="Agent Orange" panose="00000400000000000000" pitchFamily="2" charset="0"/>
              </a:rPr>
              <a:t>de mayo</a:t>
            </a:r>
            <a:endParaRPr lang="es-MX" sz="2800" b="1" dirty="0">
              <a:solidFill>
                <a:srgbClr val="FF0066"/>
              </a:solidFill>
              <a:latin typeface="Segoe Script" panose="030B0504020000000003" pitchFamily="66" charset="0"/>
              <a:cs typeface="Agent Orange" panose="00000400000000000000" pitchFamily="2" charset="0"/>
            </a:endParaRPr>
          </a:p>
        </p:txBody>
      </p:sp>
      <p:pic>
        <p:nvPicPr>
          <p:cNvPr id="4" name="Imagen 3"/>
          <p:cNvPicPr>
            <a:picLocks noChangeAspect="1"/>
          </p:cNvPicPr>
          <p:nvPr/>
        </p:nvPicPr>
        <p:blipFill>
          <a:blip r:embed="rId4">
            <a:extLst>
              <a:ext uri="{BEBA8EAE-BF5A-486C-A8C5-ECC9F3942E4B}">
                <a14:imgProps xmlns:a14="http://schemas.microsoft.com/office/drawing/2010/main">
                  <a14:imgLayer r:embed="rId5">
                    <a14:imgEffect>
                      <a14:backgroundRemoval t="3556" b="99111" l="1778" r="97778"/>
                    </a14:imgEffect>
                  </a14:imgLayer>
                </a14:imgProps>
              </a:ext>
            </a:extLst>
          </a:blip>
          <a:stretch>
            <a:fillRect/>
          </a:stretch>
        </p:blipFill>
        <p:spPr>
          <a:xfrm>
            <a:off x="3881898" y="5985023"/>
            <a:ext cx="2798820" cy="1997825"/>
          </a:xfrm>
          <a:prstGeom prst="rect">
            <a:avLst/>
          </a:prstGeom>
        </p:spPr>
      </p:pic>
      <p:pic>
        <p:nvPicPr>
          <p:cNvPr id="5" name="Imagen 4"/>
          <p:cNvPicPr>
            <a:picLocks noChangeAspect="1"/>
          </p:cNvPicPr>
          <p:nvPr/>
        </p:nvPicPr>
        <p:blipFill>
          <a:blip r:embed="rId6">
            <a:extLst>
              <a:ext uri="{BEBA8EAE-BF5A-486C-A8C5-ECC9F3942E4B}">
                <a14:imgProps xmlns:a14="http://schemas.microsoft.com/office/drawing/2010/main">
                  <a14:imgLayer r:embed="rId7">
                    <a14:imgEffect>
                      <a14:backgroundRemoval t="3889" b="98056" l="1953" r="96719">
                        <a14:foregroundMark x1="26484" y1="9306" x2="26484" y2="36250"/>
                        <a14:foregroundMark x1="77266" y1="11667" x2="78047" y2="47639"/>
                        <a14:foregroundMark x1="14844" y1="70833" x2="32734" y2="68333"/>
                        <a14:foregroundMark x1="14219" y1="48472" x2="39297" y2="64028"/>
                        <a14:foregroundMark x1="37344" y1="54444" x2="16328" y2="69722"/>
                        <a14:foregroundMark x1="10703" y1="55833" x2="18984" y2="61528"/>
                        <a14:foregroundMark x1="15937" y1="47083" x2="16953" y2="78889"/>
                        <a14:foregroundMark x1="18047" y1="70833" x2="41797" y2="71806"/>
                        <a14:foregroundMark x1="40547" y1="61250" x2="8594" y2="60972"/>
                        <a14:foregroundMark x1="15313" y1="47639" x2="8125" y2="62083"/>
                        <a14:foregroundMark x1="8125" y1="62083" x2="16328" y2="74861"/>
                        <a14:foregroundMark x1="20313" y1="51667" x2="38281" y2="53889"/>
                        <a14:foregroundMark x1="41797" y1="66111" x2="15781" y2="63750"/>
                        <a14:foregroundMark x1="40234" y1="58472" x2="11484" y2="58194"/>
                        <a14:foregroundMark x1="29063" y1="54167" x2="13125" y2="52222"/>
                        <a14:foregroundMark x1="16797" y1="43333" x2="6094" y2="60139"/>
                        <a14:foregroundMark x1="6094" y1="60139" x2="17578" y2="79444"/>
                        <a14:foregroundMark x1="17109" y1="42778" x2="17422" y2="76528"/>
                        <a14:foregroundMark x1="16484" y1="41667" x2="4922" y2="60139"/>
                        <a14:foregroundMark x1="4922" y1="60694" x2="17422" y2="80556"/>
                        <a14:foregroundMark x1="16094" y1="41944" x2="17422" y2="41667"/>
                        <a14:foregroundMark x1="17266" y1="40556" x2="18203" y2="52778"/>
                        <a14:foregroundMark x1="19141" y1="51389" x2="34609" y2="50139"/>
                        <a14:foregroundMark x1="25391" y1="63750" x2="41172" y2="68611"/>
                        <a14:foregroundMark x1="29844" y1="70833" x2="37656" y2="70833"/>
                        <a14:foregroundMark x1="25234" y1="68611" x2="40391" y2="64306"/>
                        <a14:foregroundMark x1="30000" y1="56111" x2="33359" y2="56111"/>
                      </a14:backgroundRemoval>
                    </a14:imgEffect>
                  </a14:imgLayer>
                </a14:imgProps>
              </a:ext>
            </a:extLst>
          </a:blip>
          <a:stretch>
            <a:fillRect/>
          </a:stretch>
        </p:blipFill>
        <p:spPr>
          <a:xfrm>
            <a:off x="531637" y="6627156"/>
            <a:ext cx="2897363" cy="1355692"/>
          </a:xfrm>
          <a:prstGeom prst="rect">
            <a:avLst/>
          </a:prstGeom>
        </p:spPr>
      </p:pic>
    </p:spTree>
    <p:extLst>
      <p:ext uri="{BB962C8B-B14F-4D97-AF65-F5344CB8AC3E}">
        <p14:creationId xmlns:p14="http://schemas.microsoft.com/office/powerpoint/2010/main" val="372417708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TotalTime>
  <Words>986</Words>
  <Application>Microsoft Office PowerPoint</Application>
  <PresentationFormat>Panorámica</PresentationFormat>
  <Paragraphs>64</Paragraphs>
  <Slides>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vt:i4>
      </vt:variant>
    </vt:vector>
  </HeadingPairs>
  <TitlesOfParts>
    <vt:vector size="11" baseType="lpstr">
      <vt:lpstr>Agent Orange</vt:lpstr>
      <vt:lpstr>Arial</vt:lpstr>
      <vt:lpstr>Calibri</vt:lpstr>
      <vt:lpstr>Calibri Light</vt:lpstr>
      <vt:lpstr>Century Gothic</vt:lpstr>
      <vt:lpstr>Segoe Script</vt:lpstr>
      <vt:lpstr>Tema de Office</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WIN8</dc:creator>
  <cp:lastModifiedBy>WIN8</cp:lastModifiedBy>
  <cp:revision>6</cp:revision>
  <dcterms:created xsi:type="dcterms:W3CDTF">2021-05-14T02:33:04Z</dcterms:created>
  <dcterms:modified xsi:type="dcterms:W3CDTF">2021-05-14T03:40:47Z</dcterms:modified>
</cp:coreProperties>
</file>