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57" r:id="rId3"/>
    <p:sldId id="261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2268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94" b="89668" l="0" r="97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42" y="1307273"/>
            <a:ext cx="7095053" cy="52995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1134" y="2970632"/>
            <a:ext cx="5143500" cy="3183467"/>
          </a:xfrm>
        </p:spPr>
        <p:txBody>
          <a:bodyPr anchor="b">
            <a:normAutofit/>
          </a:bodyPr>
          <a:lstStyle>
            <a:lvl1pPr algn="ctr">
              <a:defRPr sz="495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uthiara -Demo Version-" panose="02000500000000000000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366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16CF-BA24-4A38-8C01-3AF97E00205D}" type="datetimeFigureOut">
              <a:rPr lang="es-ES" smtClean="0"/>
              <a:t>12/05/2021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BC9-D6EE-4F1C-B827-A8F6A66FA8C5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02143"/>
            <a:ext cx="5915024" cy="18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34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>
            <a:lvl1pPr>
              <a:defRPr>
                <a:solidFill>
                  <a:srgbClr val="CC0099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16CF-BA24-4A38-8C01-3AF97E00205D}" type="datetimeFigureOut">
              <a:rPr lang="es-ES" smtClean="0"/>
              <a:t>12/05/2021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BC9-D6EE-4F1C-B827-A8F6A66FA8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08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02143"/>
            <a:ext cx="5915024" cy="18521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16CF-BA24-4A38-8C01-3AF97E00205D}" type="datetimeFigureOut">
              <a:rPr lang="es-ES" smtClean="0"/>
              <a:t>12/05/2021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BC9-D6EE-4F1C-B827-A8F6A66FA8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46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2279654"/>
            <a:ext cx="5915025" cy="3803649"/>
          </a:xfrm>
        </p:spPr>
        <p:txBody>
          <a:bodyPr anchor="b"/>
          <a:lstStyle>
            <a:lvl1pPr>
              <a:defRPr sz="3375">
                <a:solidFill>
                  <a:srgbClr val="CC0099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6119288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16CF-BA24-4A38-8C01-3AF97E00205D}" type="datetimeFigureOut">
              <a:rPr lang="es-ES" smtClean="0"/>
              <a:t>12/05/2021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BC9-D6EE-4F1C-B827-A8F6A66FA8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709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427565"/>
            <a:ext cx="5915025" cy="1767417"/>
          </a:xfrm>
        </p:spPr>
        <p:txBody>
          <a:bodyPr/>
          <a:lstStyle>
            <a:lvl1pPr>
              <a:defRPr>
                <a:solidFill>
                  <a:srgbClr val="FF66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16CF-BA24-4A38-8C01-3AF97E00205D}" type="datetimeFigureOut">
              <a:rPr lang="es-ES" smtClean="0"/>
              <a:t>12/05/2021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BC9-D6EE-4F1C-B827-A8F6A66FA8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082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381" y="486837"/>
            <a:ext cx="5915025" cy="1767417"/>
          </a:xfrm>
        </p:spPr>
        <p:txBody>
          <a:bodyPr/>
          <a:lstStyle>
            <a:lvl1pPr>
              <a:defRPr>
                <a:solidFill>
                  <a:srgbClr val="FF66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382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rgbClr val="CC0099"/>
                </a:solidFill>
                <a:latin typeface="DK Lemon Yellow Sun" panose="02000000000000000000" pitchFamily="50" charset="0"/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382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rgbClr val="CC0099"/>
                </a:solidFill>
                <a:latin typeface="DK Lemon Yellow Sun" panose="02000000000000000000" pitchFamily="50" charset="0"/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16CF-BA24-4A38-8C01-3AF97E00205D}" type="datetimeFigureOut">
              <a:rPr lang="es-ES" smtClean="0"/>
              <a:t>12/05/2021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BC9-D6EE-4F1C-B827-A8F6A66FA8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41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449324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16CF-BA24-4A38-8C01-3AF97E00205D}" type="datetimeFigureOut">
              <a:rPr lang="es-ES" smtClean="0"/>
              <a:t>12/05/2021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BC9-D6EE-4F1C-B827-A8F6A66FA8C5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402143"/>
            <a:ext cx="5915024" cy="18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1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16CF-BA24-4A38-8C01-3AF97E00205D}" type="datetimeFigureOut">
              <a:rPr lang="es-ES" smtClean="0"/>
              <a:t>12/05/2021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BC9-D6EE-4F1C-B827-A8F6A66FA8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06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>
                <a:solidFill>
                  <a:srgbClr val="CC0099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543" y="1316570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16CF-BA24-4A38-8C01-3AF97E00205D}" type="datetimeFigureOut">
              <a:rPr lang="es-ES" smtClean="0"/>
              <a:t>12/05/2021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BC9-D6EE-4F1C-B827-A8F6A66FA8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8678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>
                <a:solidFill>
                  <a:srgbClr val="CC0099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543" y="1316570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4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16CF-BA24-4A38-8C01-3AF97E00205D}" type="datetimeFigureOut">
              <a:rPr lang="es-ES" smtClean="0"/>
              <a:t>12/05/2021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BC9-D6EE-4F1C-B827-A8F6A66FA8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9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71488" y="486837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71488" y="8475137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416CF-BA24-4A38-8C01-3AF97E00205D}" type="datetimeFigureOut">
              <a:rPr lang="es-ES" smtClean="0"/>
              <a:t>12/05/2021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71713" y="8475137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4843463" y="8475137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43BC9-D6EE-4F1C-B827-A8F6A66FA8C5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8" y="7440073"/>
            <a:ext cx="7134958" cy="57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4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14337" rtl="0" eaLnBrk="1" latinLnBrk="0" hangingPunct="1">
        <a:lnSpc>
          <a:spcPct val="90000"/>
        </a:lnSpc>
        <a:spcBef>
          <a:spcPct val="0"/>
        </a:spcBef>
        <a:buNone/>
        <a:defRPr sz="3375" kern="1200">
          <a:solidFill>
            <a:schemeClr val="bg1"/>
          </a:solidFill>
          <a:latin typeface="Chasy" pitchFamily="50" charset="0"/>
          <a:ea typeface="+mj-ea"/>
          <a:cs typeface="+mj-cs"/>
        </a:defRPr>
      </a:lvl1pPr>
    </p:titleStyle>
    <p:bodyStyle>
      <a:lvl1pPr marL="128584" indent="-128584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4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ificados.com/partes-cart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ccionarioactual.com/sobre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ificados.com/partes-cart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ificados.com/partes-cart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ificados.com/partes-cart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ificados.com/partes-cart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ificados.com/partes-cart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s://concepto.de/reglament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iQ6my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ut.ly/pQ2mUI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ut.ly/pQ2mUI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ut.ly/pQ2mUI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ncepto.de/factores-abioticos/" TargetMode="External"/><Relationship Id="rId3" Type="http://schemas.openxmlformats.org/officeDocument/2006/relationships/hyperlink" Target="https://concepto.de/espacio/" TargetMode="External"/><Relationship Id="rId7" Type="http://schemas.openxmlformats.org/officeDocument/2006/relationships/hyperlink" Target="https://concepto.de/factores-bioticos/" TargetMode="External"/><Relationship Id="rId12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ncepto.de/seres-vivos/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concepto.de/organismo/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concepto.de/vida/" TargetMode="External"/><Relationship Id="rId9" Type="http://schemas.openxmlformats.org/officeDocument/2006/relationships/hyperlink" Target="https://concepto.de/medio-ambient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ut.ly/pQ2mUI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9C2BDB-0DD8-47EB-8A36-24031509E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413AC18-A0CC-47B6-8466-066A34866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98" y="1703393"/>
            <a:ext cx="6227604" cy="57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08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700638" y="2472785"/>
            <a:ext cx="3811548" cy="2021978"/>
          </a:xfrm>
          <a:prstGeom prst="flowChartDisplay">
            <a:avLst/>
          </a:prstGeom>
          <a:solidFill>
            <a:srgbClr val="66FF99"/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57175">
              <a:defRPr/>
            </a:pPr>
            <a:r>
              <a:rPr lang="es-E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Medio a través del cual se comunican las personas, enviando de un mensaje escrito en papel o en formato digital, y tiene como finalidad de transmitir un mensaje, idea o información personal, institucional, etc. 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389781" y="6057632"/>
            <a:ext cx="3640099" cy="2295147"/>
          </a:xfrm>
          <a:prstGeom prst="flowChartOnlineStorage">
            <a:avLst/>
          </a:prstGeom>
          <a:solidFill>
            <a:srgbClr val="66FF99"/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Medio de comunicación escrito para transmitir mensajes importantes a algunas personas como en este caso a mamá. </a:t>
            </a:r>
          </a:p>
        </p:txBody>
      </p:sp>
      <p:sp>
        <p:nvSpPr>
          <p:cNvPr id="3" name="AutoShape 4" descr="20 mejores imágenes de Higiene de manos en 2020 | habitos de higiene,  actividades para niños preescolar, enseñar a los niños">
            <a:extLst>
              <a:ext uri="{FF2B5EF4-FFF2-40B4-BE49-F238E27FC236}">
                <a16:creationId xmlns:a16="http://schemas.microsoft.com/office/drawing/2014/main" id="{E4968B17-EC91-4ADA-99CB-98E2CE7C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4486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B103B7-7343-4FF4-B9F4-CCAB2F11306B}"/>
              </a:ext>
            </a:extLst>
          </p:cNvPr>
          <p:cNvSpPr/>
          <p:nvPr/>
        </p:nvSpPr>
        <p:spPr>
          <a:xfrm>
            <a:off x="0" y="4716852"/>
            <a:ext cx="3743332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257175"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lang="es-ES" sz="1013" dirty="0">
                <a:solidFill>
                  <a:prstClr val="black"/>
                </a:solidFill>
                <a:hlinkClick r:id="rId3"/>
              </a:rPr>
              <a:t>https://www.significados.com/partes-carta/</a:t>
            </a:r>
            <a:r>
              <a:rPr lang="es-ES" sz="1013" dirty="0">
                <a:solidFill>
                  <a:prstClr val="black"/>
                </a:solidFill>
              </a:rPr>
              <a:t>      </a:t>
            </a: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6DACB45-1763-467E-94BD-93EF1D475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51" y="336826"/>
            <a:ext cx="5273497" cy="21398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6EB7886-81A1-4CAD-9378-2B8758835211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80" y="6057632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B35A028-8BBB-4E95-BD57-381ED4CCE591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65548" y="2242352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182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490504" y="2797575"/>
            <a:ext cx="4106686" cy="1683731"/>
          </a:xfrm>
          <a:prstGeom prst="flowChartDisplay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57175">
              <a:defRPr/>
            </a:pPr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Cubierta de papel o de otro material similar en donde se introducen documentos o cartas para enviarlos de una parte a otra. 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2C0A05-C7EC-417A-80C1-CD20EB421999}"/>
              </a:ext>
            </a:extLst>
          </p:cNvPr>
          <p:cNvSpPr/>
          <p:nvPr/>
        </p:nvSpPr>
        <p:spPr>
          <a:xfrm>
            <a:off x="0" y="4794349"/>
            <a:ext cx="3259226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257175"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lang="es-ES" sz="1013" dirty="0">
                <a:solidFill>
                  <a:prstClr val="black"/>
                </a:solidFill>
                <a:hlinkClick r:id="rId3"/>
              </a:rPr>
              <a:t>https://diccionarioactual.com/sobre/</a:t>
            </a:r>
            <a:r>
              <a:rPr lang="es-ES" sz="1013" dirty="0">
                <a:solidFill>
                  <a:prstClr val="black"/>
                </a:solidFill>
              </a:rPr>
              <a:t>  </a:t>
            </a: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295334" y="6399520"/>
            <a:ext cx="4177117" cy="2029101"/>
          </a:xfrm>
          <a:prstGeom prst="flowChartOnlineStorage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 donde se guarda la carta para poder entregarla en buenas condiciones.</a:t>
            </a:r>
          </a:p>
        </p:txBody>
      </p:sp>
      <p:sp>
        <p:nvSpPr>
          <p:cNvPr id="3" name="AutoShape 4" descr="20 mejores imágenes de Higiene de manos en 2020 | habitos de higiene,  actividades para niños preescolar, enseñar a los niños">
            <a:extLst>
              <a:ext uri="{FF2B5EF4-FFF2-40B4-BE49-F238E27FC236}">
                <a16:creationId xmlns:a16="http://schemas.microsoft.com/office/drawing/2014/main" id="{E4968B17-EC91-4ADA-99CB-98E2CE7C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4486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5CFDFFD-EBBE-4210-9866-59AC43463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51" y="344650"/>
            <a:ext cx="5273497" cy="21398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92484E-EE7A-4102-8D7C-FC2F78E1F2AB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30504" y="2440280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AD4B79-EE33-437B-9B5D-32CA70CAADE2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402666" y="6334070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7303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528778" y="2556836"/>
            <a:ext cx="4003787" cy="1973081"/>
          </a:xfrm>
          <a:prstGeom prst="flowChartDisplay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57175">
              <a:defRPr/>
            </a:pPr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El inicio de una carta consta de los datos del lugar y fecha en que fue escrita en el siguiente orden: lugar, día, mes, año.</a:t>
            </a:r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218144" y="6305262"/>
            <a:ext cx="4177117" cy="1806499"/>
          </a:xfrm>
          <a:prstGeom prst="flowChartOnlineStorage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Primero en la parte de arriba se escribe el día, mes y año de cuando se escribe la carta.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AutoShape 4" descr="20 mejores imágenes de Higiene de manos en 2020 | habitos de higiene,  actividades para niños preescolar, enseñar a los niños">
            <a:extLst>
              <a:ext uri="{FF2B5EF4-FFF2-40B4-BE49-F238E27FC236}">
                <a16:creationId xmlns:a16="http://schemas.microsoft.com/office/drawing/2014/main" id="{E4968B17-EC91-4ADA-99CB-98E2CE7C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4486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2BD76A6-7675-4D7D-89B6-63808D2E5DB6}"/>
              </a:ext>
            </a:extLst>
          </p:cNvPr>
          <p:cNvSpPr/>
          <p:nvPr/>
        </p:nvSpPr>
        <p:spPr>
          <a:xfrm>
            <a:off x="0" y="4716852"/>
            <a:ext cx="3743332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257175"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lang="es-ES" sz="1013" dirty="0">
                <a:solidFill>
                  <a:prstClr val="black"/>
                </a:solidFill>
                <a:hlinkClick r:id="rId3"/>
              </a:rPr>
              <a:t>https://www.significados.com/partes-carta/</a:t>
            </a:r>
            <a:r>
              <a:rPr lang="es-ES" sz="1013" dirty="0">
                <a:solidFill>
                  <a:prstClr val="black"/>
                </a:solidFill>
              </a:rPr>
              <a:t>      </a:t>
            </a: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CFE2A1-7B44-4A60-9CF8-E40090337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93" y="481503"/>
            <a:ext cx="6352583" cy="17801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54DD83-EF39-4007-AC39-1CD03DD610C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134583" y="6128511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A229B6B-4578-46FF-8FC2-AEB42265EBAE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68778" y="2380102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Círculo: vacío 14">
            <a:extLst>
              <a:ext uri="{FF2B5EF4-FFF2-40B4-BE49-F238E27FC236}">
                <a16:creationId xmlns:a16="http://schemas.microsoft.com/office/drawing/2014/main" id="{2F81E03E-3779-4BDF-9F4F-F1675507B90B}"/>
              </a:ext>
            </a:extLst>
          </p:cNvPr>
          <p:cNvSpPr/>
          <p:nvPr/>
        </p:nvSpPr>
        <p:spPr>
          <a:xfrm>
            <a:off x="924210" y="2320816"/>
            <a:ext cx="1467297" cy="460272"/>
          </a:xfrm>
          <a:prstGeom prst="donut">
            <a:avLst>
              <a:gd name="adj" fmla="val 62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4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636379" y="2550072"/>
            <a:ext cx="3864300" cy="2021928"/>
          </a:xfrm>
          <a:prstGeom prst="flowChartDisplay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57175"/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Indica a quien se dirige la carta y el mensaje. Se coloca del lado izquierdo. Ejemplos de saludos pueden ser: “Querida hermana”, “Estimado señor López”, “Hola, amigo”.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356008" y="6267314"/>
            <a:ext cx="4177117" cy="2021929"/>
          </a:xfrm>
          <a:prstGeom prst="flowChartOnlineStorage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su nombre lo dice es un saludo a la persona que la leerá, en este caso será: Hola, mamá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C3334EF-0C6E-476F-9960-172F2F477C2F}"/>
              </a:ext>
            </a:extLst>
          </p:cNvPr>
          <p:cNvSpPr/>
          <p:nvPr/>
        </p:nvSpPr>
        <p:spPr>
          <a:xfrm>
            <a:off x="0" y="4716852"/>
            <a:ext cx="3743332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257175"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lang="es-ES" sz="1013" dirty="0">
                <a:solidFill>
                  <a:prstClr val="black"/>
                </a:solidFill>
                <a:hlinkClick r:id="rId3"/>
              </a:rPr>
              <a:t>https://www.significados.com/partes-carta/</a:t>
            </a:r>
            <a:r>
              <a:rPr lang="es-ES" sz="1013" dirty="0">
                <a:solidFill>
                  <a:prstClr val="black"/>
                </a:solidFill>
              </a:rPr>
              <a:t>      </a:t>
            </a: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61D5D17-8B59-4519-AB0E-72CD4C67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36" y="410191"/>
            <a:ext cx="5273497" cy="21398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8B67D53-4469-4C4F-A5B5-E9DDE7F9BBA2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68778" y="2380102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Círculo: vacío 15">
            <a:extLst>
              <a:ext uri="{FF2B5EF4-FFF2-40B4-BE49-F238E27FC236}">
                <a16:creationId xmlns:a16="http://schemas.microsoft.com/office/drawing/2014/main" id="{9BCDF69D-6069-44D1-9935-74E4DC5ABD90}"/>
              </a:ext>
            </a:extLst>
          </p:cNvPr>
          <p:cNvSpPr/>
          <p:nvPr/>
        </p:nvSpPr>
        <p:spPr>
          <a:xfrm>
            <a:off x="214367" y="2680390"/>
            <a:ext cx="1051726" cy="386290"/>
          </a:xfrm>
          <a:prstGeom prst="donut">
            <a:avLst>
              <a:gd name="adj" fmla="val 62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91AAA1-76A7-4D7A-BEC8-522D5F4C7EE9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079631" y="6198278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6126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700638" y="2334275"/>
            <a:ext cx="3811548" cy="2298997"/>
          </a:xfrm>
          <a:prstGeom prst="flowChartDisplay">
            <a:avLst/>
          </a:prstGeom>
          <a:solidFill>
            <a:srgbClr val="66FF99"/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57175"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Es lo parte más importante porque expone el asunto que se desea dar a conocer, es concreto, directo y las ideas se presentan por individual en diferentes párrafos.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265080" y="6057286"/>
            <a:ext cx="3640099" cy="2298998"/>
          </a:xfrm>
          <a:prstGeom prst="flowChartOnlineStorage">
            <a:avLst/>
          </a:prstGeom>
          <a:solidFill>
            <a:srgbClr val="66FF99"/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el mensaje principal de la carta, aquí dedicaremos algo bonito a mamá como: Te quiero mucho.</a:t>
            </a:r>
          </a:p>
        </p:txBody>
      </p:sp>
      <p:sp>
        <p:nvSpPr>
          <p:cNvPr id="3" name="AutoShape 4" descr="20 mejores imágenes de Higiene de manos en 2020 | habitos de higiene,  actividades para niños preescolar, enseñar a los niños">
            <a:extLst>
              <a:ext uri="{FF2B5EF4-FFF2-40B4-BE49-F238E27FC236}">
                <a16:creationId xmlns:a16="http://schemas.microsoft.com/office/drawing/2014/main" id="{E4968B17-EC91-4ADA-99CB-98E2CE7C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4486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B103B7-7343-4FF4-B9F4-CCAB2F11306B}"/>
              </a:ext>
            </a:extLst>
          </p:cNvPr>
          <p:cNvSpPr/>
          <p:nvPr/>
        </p:nvSpPr>
        <p:spPr>
          <a:xfrm>
            <a:off x="0" y="4716852"/>
            <a:ext cx="3743332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https://www.significados.com/partes-carta/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7FEB2F-F390-4BA8-8A2D-B174FD2AF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51" y="382259"/>
            <a:ext cx="5273497" cy="213988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4CF8BB1-4FD4-4E57-90E5-43FBF42E4D29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68778" y="2380102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Círculo: vacío 14">
            <a:extLst>
              <a:ext uri="{FF2B5EF4-FFF2-40B4-BE49-F238E27FC236}">
                <a16:creationId xmlns:a16="http://schemas.microsoft.com/office/drawing/2014/main" id="{AFCEEAEA-8929-461A-A07D-E9ADBA5ECF6A}"/>
              </a:ext>
            </a:extLst>
          </p:cNvPr>
          <p:cNvSpPr/>
          <p:nvPr/>
        </p:nvSpPr>
        <p:spPr>
          <a:xfrm>
            <a:off x="694719" y="2924771"/>
            <a:ext cx="1503358" cy="1185451"/>
          </a:xfrm>
          <a:prstGeom prst="donut">
            <a:avLst>
              <a:gd name="adj" fmla="val 62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FC1988-C96A-463A-8612-3121538BD110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905748" y="6126785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0089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490504" y="2459377"/>
            <a:ext cx="4106686" cy="2021929"/>
          </a:xfrm>
          <a:prstGeom prst="flowChartDisplay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57175"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Se hace uso de los modos de cortesía si se trata. Por ejemplo: “Atentamente”, “Hasta luego”, “Con cariño”, “Un fuerte abrazo”.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295334" y="6403106"/>
            <a:ext cx="4177117" cy="2021929"/>
          </a:xfrm>
          <a:prstGeom prst="flowChartOnlineStorage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De forma corta nos despedimos de la persona quien lee la carta con un: Con cariño.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AutoShape 4" descr="20 mejores imágenes de Higiene de manos en 2020 | habitos de higiene,  actividades para niños preescolar, enseñar a los niños">
            <a:extLst>
              <a:ext uri="{FF2B5EF4-FFF2-40B4-BE49-F238E27FC236}">
                <a16:creationId xmlns:a16="http://schemas.microsoft.com/office/drawing/2014/main" id="{E4968B17-EC91-4ADA-99CB-98E2CE7C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4486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6FD4C22-BD73-466A-95AE-01E41A60A2B5}"/>
              </a:ext>
            </a:extLst>
          </p:cNvPr>
          <p:cNvSpPr/>
          <p:nvPr/>
        </p:nvSpPr>
        <p:spPr>
          <a:xfrm>
            <a:off x="0" y="4716852"/>
            <a:ext cx="3743332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https://www.significados.com/partes-carta/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66F76D-7DFD-4A76-9C2D-CA59CA3BF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97" y="301786"/>
            <a:ext cx="5785605" cy="21398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CAC179E-221B-478E-88E7-604CBBAC5E1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68778" y="2380102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Círculo: vacío 13">
            <a:extLst>
              <a:ext uri="{FF2B5EF4-FFF2-40B4-BE49-F238E27FC236}">
                <a16:creationId xmlns:a16="http://schemas.microsoft.com/office/drawing/2014/main" id="{CFCF4453-AAB0-4BB8-96B1-89B035496428}"/>
              </a:ext>
            </a:extLst>
          </p:cNvPr>
          <p:cNvSpPr/>
          <p:nvPr/>
        </p:nvSpPr>
        <p:spPr>
          <a:xfrm>
            <a:off x="368778" y="3993827"/>
            <a:ext cx="1280718" cy="369640"/>
          </a:xfrm>
          <a:prstGeom prst="donut">
            <a:avLst>
              <a:gd name="adj" fmla="val 62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0C780C-02A7-4357-B49A-6BC77362F7CA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161802" y="6265035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0385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528778" y="2556836"/>
            <a:ext cx="4003787" cy="1973081"/>
          </a:xfrm>
          <a:prstGeom prst="flowChartDisplay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57175"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Finaliza con la firma o nombre y apellido del remitente. Por lo general, si se trata de una carta informal, solo se coloca el nombre.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305548" y="6326770"/>
            <a:ext cx="4177117" cy="1973081"/>
          </a:xfrm>
          <a:prstGeom prst="flowChartOnlineStorage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la parte de abajo se escribe nuestro nombre para que a quien le dirigimos la carta sepa quien la ha escrito.</a:t>
            </a:r>
          </a:p>
        </p:txBody>
      </p:sp>
      <p:sp>
        <p:nvSpPr>
          <p:cNvPr id="3" name="AutoShape 4" descr="20 mejores imágenes de Higiene de manos en 2020 | habitos de higiene,  actividades para niños preescolar, enseñar a los niños">
            <a:extLst>
              <a:ext uri="{FF2B5EF4-FFF2-40B4-BE49-F238E27FC236}">
                <a16:creationId xmlns:a16="http://schemas.microsoft.com/office/drawing/2014/main" id="{E4968B17-EC91-4ADA-99CB-98E2CE7C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4486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2BD76A6-7675-4D7D-89B6-63808D2E5DB6}"/>
              </a:ext>
            </a:extLst>
          </p:cNvPr>
          <p:cNvSpPr/>
          <p:nvPr/>
        </p:nvSpPr>
        <p:spPr>
          <a:xfrm>
            <a:off x="0" y="4716852"/>
            <a:ext cx="3743332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https://www.significados.com/partes-carta/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BE6D10-0ADE-4C5E-A445-022A5A065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1419"/>
            <a:ext cx="6858000" cy="16700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5208F14-D825-422A-9456-DDF3BCEEE73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68778" y="2380102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Círculo: vacío 13">
            <a:extLst>
              <a:ext uri="{FF2B5EF4-FFF2-40B4-BE49-F238E27FC236}">
                <a16:creationId xmlns:a16="http://schemas.microsoft.com/office/drawing/2014/main" id="{37FE0CB6-DA04-4074-869F-B724DF635A6A}"/>
              </a:ext>
            </a:extLst>
          </p:cNvPr>
          <p:cNvSpPr/>
          <p:nvPr/>
        </p:nvSpPr>
        <p:spPr>
          <a:xfrm>
            <a:off x="1529862" y="4074016"/>
            <a:ext cx="826476" cy="386904"/>
          </a:xfrm>
          <a:prstGeom prst="donut">
            <a:avLst>
              <a:gd name="adj" fmla="val 62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5EDBF0-EFF9-44B8-9680-D3961B20DAA5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167554" y="6139851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336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pic>
        <p:nvPicPr>
          <p:cNvPr id="1026" name="Picture 2" descr="NORMAS PARA NUESTRA CLASE VIRTUAL – Imagenes Educativas">
            <a:extLst>
              <a:ext uri="{FF2B5EF4-FFF2-40B4-BE49-F238E27FC236}">
                <a16:creationId xmlns:a16="http://schemas.microsoft.com/office/drawing/2014/main" id="{2371FC46-0F54-4B78-BACD-7A3F593C073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8" y="2490290"/>
            <a:ext cx="2160000" cy="21600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672863" y="2792595"/>
            <a:ext cx="3864300" cy="1536882"/>
          </a:xfrm>
          <a:prstGeom prst="flowChartDisplay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Normas que emite una autoridad para que los miembros de una comunidad convivan en paz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2C0A05-C7EC-417A-80C1-CD20EB421999}"/>
              </a:ext>
            </a:extLst>
          </p:cNvPr>
          <p:cNvSpPr/>
          <p:nvPr/>
        </p:nvSpPr>
        <p:spPr>
          <a:xfrm>
            <a:off x="0" y="4760759"/>
            <a:ext cx="3065263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https://concepto.de/reglamento/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28" name="Picture 4" descr="Reglamento Clase Virtual en 2020 | Imagenes de clases, Reglas de clase,  Normas de clase">
            <a:extLst>
              <a:ext uri="{FF2B5EF4-FFF2-40B4-BE49-F238E27FC236}">
                <a16:creationId xmlns:a16="http://schemas.microsoft.com/office/drawing/2014/main" id="{D87CA69F-7B11-4F47-B540-EC31C267C43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67" y="6058757"/>
            <a:ext cx="2160000" cy="2160000"/>
          </a:xfrm>
          <a:prstGeom prst="snip2DiagRect">
            <a:avLst>
              <a:gd name="adj1" fmla="val 1739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267628" y="6058757"/>
            <a:ext cx="4177117" cy="2021928"/>
          </a:xfrm>
          <a:prstGeom prst="flowChartOnlineStorage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Acciones que se llevarán a cabo en clase para poder entenderlos mejor y que ustedes también me escuchen bien. (micro apagado, cámara prendida,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etc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6ED98B-6617-4746-BA17-F4D5969D0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581" y="479833"/>
            <a:ext cx="2602837" cy="13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4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725615" y="2792595"/>
            <a:ext cx="3811548" cy="1536882"/>
          </a:xfrm>
          <a:prstGeom prst="flowChartDisplay">
            <a:avLst/>
          </a:prstGeom>
          <a:solidFill>
            <a:srgbClr val="66FF99"/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 aquellas que sirven para proteger la vida y salud de las personas.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2C0A05-C7EC-417A-80C1-CD20EB421999}"/>
              </a:ext>
            </a:extLst>
          </p:cNvPr>
          <p:cNvSpPr/>
          <p:nvPr/>
        </p:nvSpPr>
        <p:spPr>
          <a:xfrm>
            <a:off x="0" y="4640661"/>
            <a:ext cx="2557110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https://bit.ly/3iQ6mym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308393" y="6066693"/>
            <a:ext cx="4177117" cy="2160840"/>
          </a:xfrm>
          <a:prstGeom prst="flowChartOnlineStorage">
            <a:avLst/>
          </a:prstGeom>
          <a:solidFill>
            <a:srgbClr val="66FF99"/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 las que nos permiten estar saludables por el momento y no contagiarnos de coronavirus, por lo tanto hay que llevarlas a cabo.</a:t>
            </a:r>
          </a:p>
        </p:txBody>
      </p:sp>
      <p:pic>
        <p:nvPicPr>
          <p:cNvPr id="9" name="Picture 2" descr="Pin de Anita en Indicaciones de seguridad para niños en 2020 | Actividades  escolares, Primeros grados, Educacion">
            <a:extLst>
              <a:ext uri="{FF2B5EF4-FFF2-40B4-BE49-F238E27FC236}">
                <a16:creationId xmlns:a16="http://schemas.microsoft.com/office/drawing/2014/main" id="{B4E61666-988E-4B08-BE62-C253B98632E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93" y="2480364"/>
            <a:ext cx="2180925" cy="202297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utoShape 4" descr="20 mejores imágenes de Higiene de manos en 2020 | habitos de higiene,  actividades para niños preescolar, enseñar a los niños">
            <a:extLst>
              <a:ext uri="{FF2B5EF4-FFF2-40B4-BE49-F238E27FC236}">
                <a16:creationId xmlns:a16="http://schemas.microsoft.com/office/drawing/2014/main" id="{E4968B17-EC91-4ADA-99CB-98E2CE7C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4486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AD77CF-BC0A-4FAA-9AF7-F4B4A310AA4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68199" t="19283" r="14958" b="40857"/>
          <a:stretch/>
        </p:blipFill>
        <p:spPr>
          <a:xfrm>
            <a:off x="4236855" y="6204557"/>
            <a:ext cx="2180925" cy="2022975"/>
          </a:xfrm>
          <a:prstGeom prst="snip2DiagRect">
            <a:avLst>
              <a:gd name="adj1" fmla="val 1390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75BFA18-3C41-4020-B30D-40B68BD9E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856" y="504798"/>
            <a:ext cx="4060288" cy="13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1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528778" y="2753129"/>
            <a:ext cx="4003787" cy="2021929"/>
          </a:xfrm>
          <a:prstGeom prst="flowChartDisplay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Inclusión, en el medio ambiente o en los animales, de microorganismos o sustancias nocivas que alteran el equilibrio ecológico, provocando trastornos en el medio físico y en los organismos vivos o el hombre.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2C0A05-C7EC-417A-80C1-CD20EB421999}"/>
              </a:ext>
            </a:extLst>
          </p:cNvPr>
          <p:cNvSpPr/>
          <p:nvPr/>
        </p:nvSpPr>
        <p:spPr>
          <a:xfrm>
            <a:off x="74993" y="4958860"/>
            <a:ext cx="2707793" cy="40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b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Diccionario enciclopédico estudiantil OCEANO   </a:t>
            </a: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440220" y="6057710"/>
            <a:ext cx="4177117" cy="2301605"/>
          </a:xfrm>
          <a:prstGeom prst="flowChartOnlineStorage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medio ambiente se va desgastando por las acciones malas que hacen los humanos como tirar basura, el humo de las fábricas, los incendios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foretales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etc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y eso hace la contaminación.</a:t>
            </a:r>
          </a:p>
        </p:txBody>
      </p:sp>
      <p:sp>
        <p:nvSpPr>
          <p:cNvPr id="3" name="AutoShape 4" descr="20 mejores imágenes de Higiene de manos en 2020 | habitos de higiene,  actividades para niños preescolar, enseñar a los niños">
            <a:extLst>
              <a:ext uri="{FF2B5EF4-FFF2-40B4-BE49-F238E27FC236}">
                <a16:creationId xmlns:a16="http://schemas.microsoft.com/office/drawing/2014/main" id="{E4968B17-EC91-4ADA-99CB-98E2CE7C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4486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8DF2D1-C35B-44AD-9804-0E7E8AC44089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57780" y="6128512"/>
            <a:ext cx="2160000" cy="2160000"/>
          </a:xfrm>
          <a:prstGeom prst="snip2DiagRect">
            <a:avLst>
              <a:gd name="adj1" fmla="val 1302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B59B22A-1713-4234-80CE-55D223A874DF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5435" y="2610276"/>
            <a:ext cx="216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CF082B8-FBBF-44CE-825A-5B72BDA2C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87" y="429807"/>
            <a:ext cx="603556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54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636379" y="2762135"/>
            <a:ext cx="3864300" cy="1615006"/>
          </a:xfrm>
          <a:prstGeom prst="flowChartDisplay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 menor la cantidad, el tamaño, la intensidad o la importancia de una cosa.</a:t>
            </a: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357321" y="5961072"/>
            <a:ext cx="4177117" cy="2634414"/>
          </a:xfrm>
          <a:prstGeom prst="flowChartOnlineStorage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necesario hacer menor el uso de cosas que no son tan necesarias, por ejemplo de las bolsas plásticas o de la cantidad de focos prendidos en casa.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938A752-D857-4AE1-A100-7D546F7D4367}"/>
              </a:ext>
            </a:extLst>
          </p:cNvPr>
          <p:cNvSpPr/>
          <p:nvPr/>
        </p:nvSpPr>
        <p:spPr>
          <a:xfrm>
            <a:off x="88350" y="4700249"/>
            <a:ext cx="2592376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https://cut.ly/pQ2mUI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5AFC26-AE1F-4EF6-B01E-FD8D6A805803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177276" y="6120418"/>
            <a:ext cx="2160000" cy="2160000"/>
          </a:xfrm>
          <a:prstGeom prst="snip2DiagRect">
            <a:avLst>
              <a:gd name="adj1" fmla="val 1302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DE9720C-1AAA-49AE-ABBC-24CA8A814D42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57321" y="2489638"/>
            <a:ext cx="216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99CB381-6D6A-40BD-B397-5D74E3B69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04" y="276071"/>
            <a:ext cx="563319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0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700638" y="2623197"/>
            <a:ext cx="3811548" cy="1802555"/>
          </a:xfrm>
          <a:prstGeom prst="flowChartDisplay">
            <a:avLst/>
          </a:prstGeom>
          <a:solidFill>
            <a:srgbClr val="66FF99"/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Someter materiales usados o desperdicios a un proceso de transformación o aprovechamiento para que puedan ser nuevamente utilizados.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2C0A05-C7EC-417A-80C1-CD20EB421999}"/>
              </a:ext>
            </a:extLst>
          </p:cNvPr>
          <p:cNvSpPr/>
          <p:nvPr/>
        </p:nvSpPr>
        <p:spPr>
          <a:xfrm>
            <a:off x="0" y="4750429"/>
            <a:ext cx="2505814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 https://cut.ly/pQ2mUI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545040" y="5846530"/>
            <a:ext cx="3640099" cy="2720510"/>
          </a:xfrm>
          <a:prstGeom prst="flowChartOnlineStorage">
            <a:avLst/>
          </a:prstGeom>
          <a:solidFill>
            <a:srgbClr val="66FF99"/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Separar la basura en distintos botes o cestos de basura para permitir que cada uno de los productos se vuelvan a producir a partir de ese material y puedan ser usados nuevamente.</a:t>
            </a:r>
          </a:p>
        </p:txBody>
      </p:sp>
      <p:sp>
        <p:nvSpPr>
          <p:cNvPr id="3" name="AutoShape 4" descr="20 mejores imágenes de Higiene de manos en 2020 | habitos de higiene,  actividades para niños preescolar, enseñar a los niños">
            <a:extLst>
              <a:ext uri="{FF2B5EF4-FFF2-40B4-BE49-F238E27FC236}">
                <a16:creationId xmlns:a16="http://schemas.microsoft.com/office/drawing/2014/main" id="{E4968B17-EC91-4ADA-99CB-98E2CE7C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4486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C0A8AB-7F4C-47E4-A51B-76A947E0644B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65326" y="6126785"/>
            <a:ext cx="2160000" cy="2160000"/>
          </a:xfrm>
          <a:prstGeom prst="snip2DiagRect">
            <a:avLst>
              <a:gd name="adj1" fmla="val 9769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176E1A-457A-4680-9E9E-F40297BFC4D0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5814" y="2403774"/>
            <a:ext cx="216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3CE6C6-6F79-4E21-AD88-2D48A8751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04" y="266803"/>
            <a:ext cx="563319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2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455334" y="2797575"/>
            <a:ext cx="4106686" cy="1683731"/>
          </a:xfrm>
          <a:prstGeom prst="flowChartDisplay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Volver a utilizar algo, generalmente con una función distinta a la que tenía originariamente.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2C0A05-C7EC-417A-80C1-CD20EB421999}"/>
              </a:ext>
            </a:extLst>
          </p:cNvPr>
          <p:cNvSpPr/>
          <p:nvPr/>
        </p:nvSpPr>
        <p:spPr>
          <a:xfrm>
            <a:off x="0" y="4794349"/>
            <a:ext cx="2505814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https://cut.ly/pQ2mUI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295334" y="6226836"/>
            <a:ext cx="4177117" cy="2374470"/>
          </a:xfrm>
          <a:prstGeom prst="flowChartOnlineStorage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Darle una segunda vida o segundo uso de forma creativa a materiales que hay en casa, por ejemplo las botellas de plástico para crear macetas, alcancías, lapiceros,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ect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o las cajas de cartón y el papel.</a:t>
            </a:r>
          </a:p>
        </p:txBody>
      </p:sp>
      <p:sp>
        <p:nvSpPr>
          <p:cNvPr id="3" name="AutoShape 4" descr="20 mejores imágenes de Higiene de manos en 2020 | habitos de higiene,  actividades para niños preescolar, enseñar a los niños">
            <a:extLst>
              <a:ext uri="{FF2B5EF4-FFF2-40B4-BE49-F238E27FC236}">
                <a16:creationId xmlns:a16="http://schemas.microsoft.com/office/drawing/2014/main" id="{E4968B17-EC91-4ADA-99CB-98E2CE7C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4486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F9E5C3-90DC-4332-ACF5-F37D1BC95AD3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95334" y="2559440"/>
            <a:ext cx="216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989E1D9-5671-47A0-AF01-3DB70B220F11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402020" y="6334071"/>
            <a:ext cx="2160000" cy="2160000"/>
          </a:xfrm>
          <a:prstGeom prst="snip2DiagRect">
            <a:avLst>
              <a:gd name="adj1" fmla="val 1546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1916037-216B-449B-B230-8BA6B5C12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55" y="265212"/>
            <a:ext cx="56392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1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528778" y="2311697"/>
            <a:ext cx="4003787" cy="2463361"/>
          </a:xfrm>
          <a:prstGeom prst="flowChartDisplay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medio ambiente es el 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espacio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en el que se desarrolla la 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vida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de los 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organismos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y que permite su interacción. Está conformado por 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seres vivos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factores bióticos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), por elementos sin vida (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factores abióticos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y por elementos artificiales creados por el hombre.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2C0A05-C7EC-417A-80C1-CD20EB421999}"/>
              </a:ext>
            </a:extLst>
          </p:cNvPr>
          <p:cNvSpPr/>
          <p:nvPr/>
        </p:nvSpPr>
        <p:spPr>
          <a:xfrm>
            <a:off x="-20991" y="4923035"/>
            <a:ext cx="3307317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https://concepto.de/medio-ambiente/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440220" y="6057710"/>
            <a:ext cx="4177117" cy="2301605"/>
          </a:xfrm>
          <a:prstGeom prst="flowChartOnlineStorage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 donde habitamos/vivimos los humanos, al igual que los animales, insectos, plantas y los elementos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lo conforman como edificios, casas, carreteras, etc.</a:t>
            </a:r>
          </a:p>
        </p:txBody>
      </p:sp>
      <p:sp>
        <p:nvSpPr>
          <p:cNvPr id="3" name="AutoShape 4" descr="20 mejores imágenes de Higiene de manos en 2020 | habitos de higiene,  actividades para niños preescolar, enseñar a los niños">
            <a:extLst>
              <a:ext uri="{FF2B5EF4-FFF2-40B4-BE49-F238E27FC236}">
                <a16:creationId xmlns:a16="http://schemas.microsoft.com/office/drawing/2014/main" id="{E4968B17-EC91-4ADA-99CB-98E2CE7C7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4486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027A8A-19D6-49DA-BB57-6ED1DAB6394E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25435" y="2463377"/>
            <a:ext cx="216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AA8C937-1268-44EE-8D43-B1F98B52E513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257780" y="6128512"/>
            <a:ext cx="2160000" cy="2160000"/>
          </a:xfrm>
          <a:prstGeom prst="snip2DiagRect">
            <a:avLst>
              <a:gd name="adj1" fmla="val 1302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66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F1FA504-B06A-4DF2-8089-4A9B48DDDB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635" y="432771"/>
            <a:ext cx="602946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2C60D9-84DF-4520-A59A-D633666B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1" y="-106417"/>
            <a:ext cx="4806298" cy="2021928"/>
          </a:xfrm>
          <a:prstGeom prst="rect">
            <a:avLst/>
          </a:prstGeom>
        </p:spPr>
      </p:pic>
      <p:sp>
        <p:nvSpPr>
          <p:cNvPr id="7" name="Diagrama de flujo: pantalla 6">
            <a:extLst>
              <a:ext uri="{FF2B5EF4-FFF2-40B4-BE49-F238E27FC236}">
                <a16:creationId xmlns:a16="http://schemas.microsoft.com/office/drawing/2014/main" id="{0E363D16-9D86-41F6-B4BF-8AD71F72D667}"/>
              </a:ext>
            </a:extLst>
          </p:cNvPr>
          <p:cNvSpPr/>
          <p:nvPr/>
        </p:nvSpPr>
        <p:spPr>
          <a:xfrm>
            <a:off x="2636379" y="2762135"/>
            <a:ext cx="3864300" cy="1615006"/>
          </a:xfrm>
          <a:prstGeom prst="flowChartDisplay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57175"/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</a:rPr>
              <a:t>Persona que tiene por oficio investigar asuntos por encargo de un cliente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Diagrama de flujo: datos almacenados 9">
            <a:extLst>
              <a:ext uri="{FF2B5EF4-FFF2-40B4-BE49-F238E27FC236}">
                <a16:creationId xmlns:a16="http://schemas.microsoft.com/office/drawing/2014/main" id="{DF53BEEF-01D9-465B-BB8E-413029D58F27}"/>
              </a:ext>
            </a:extLst>
          </p:cNvPr>
          <p:cNvSpPr/>
          <p:nvPr/>
        </p:nvSpPr>
        <p:spPr>
          <a:xfrm>
            <a:off x="357321" y="5961072"/>
            <a:ext cx="4177117" cy="2634414"/>
          </a:xfrm>
          <a:prstGeom prst="flowChartOnlineStorage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que se encarga de investigar casos para buscar personas, huellas, culpables, etc. </a:t>
            </a:r>
          </a:p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Comúnmente los caracterizan con una lupa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938A752-D857-4AE1-A100-7D546F7D4367}"/>
              </a:ext>
            </a:extLst>
          </p:cNvPr>
          <p:cNvSpPr/>
          <p:nvPr/>
        </p:nvSpPr>
        <p:spPr>
          <a:xfrm>
            <a:off x="88350" y="4700249"/>
            <a:ext cx="2592376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 de consulta: 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https://cut.ly/pQ2mUI</a:t>
            </a:r>
            <a:r>
              <a:rPr kumimoji="0" lang="es-E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88F90A-7FFA-4F7C-897F-B2FC66BD5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43" y="2762136"/>
            <a:ext cx="1811113" cy="1615005"/>
          </a:xfrm>
          <a:prstGeom prst="rect">
            <a:avLst/>
          </a:prstGeom>
        </p:spPr>
      </p:pic>
      <p:pic>
        <p:nvPicPr>
          <p:cNvPr id="1026" name="Picture 2" descr="Que significa soñar con detective | Significado de los Sueños">
            <a:extLst>
              <a:ext uri="{FF2B5EF4-FFF2-40B4-BE49-F238E27FC236}">
                <a16:creationId xmlns:a16="http://schemas.microsoft.com/office/drawing/2014/main" id="{09410B23-5192-43E6-A335-90244552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81" y="6392454"/>
            <a:ext cx="2288198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4C437E0-463B-408C-9BEA-062C9B17E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47" y="418125"/>
            <a:ext cx="491380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5682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B9C98C92-46AC-4925-A553-FE47AB260996}" vid="{AB01CD7A-9FBC-4585-8F17-36FFA872A5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969</Words>
  <Application>Microsoft Office PowerPoint</Application>
  <PresentationFormat>Carta (216 x 279 mm)</PresentationFormat>
  <Paragraphs>46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Chasy</vt:lpstr>
      <vt:lpstr>DK Lemon Yellow Sun</vt:lpstr>
      <vt:lpstr>Muthiara -Demo Version-</vt:lpstr>
      <vt:lpstr>Plantilla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LENOVO</cp:lastModifiedBy>
  <cp:revision>8</cp:revision>
  <dcterms:created xsi:type="dcterms:W3CDTF">2021-05-07T04:20:45Z</dcterms:created>
  <dcterms:modified xsi:type="dcterms:W3CDTF">2021-05-13T04:40:56Z</dcterms:modified>
</cp:coreProperties>
</file>