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64" r:id="rId9"/>
    <p:sldId id="265" r:id="rId10"/>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_tradnl"/>
          </a:p>
        </p:txBody>
      </p:sp>
      <p:sp>
        <p:nvSpPr>
          <p:cNvPr id="4" name="Marcador de fecha 3"/>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210068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4151237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332493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423459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268999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fecha 4"/>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167186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Marcador de fecha 6"/>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3652842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_tradnl"/>
          </a:p>
        </p:txBody>
      </p:sp>
      <p:sp>
        <p:nvSpPr>
          <p:cNvPr id="3" name="Marcador de fecha 2"/>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1536879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3942035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516564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_tradn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D643960-EB60-4B21-8557-768B72C09ABF}" type="datetimeFigureOut">
              <a:rPr lang="es-ES_tradnl" smtClean="0"/>
              <a:t>12/05/2021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776734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643960-EB60-4B21-8557-768B72C09ABF}" type="datetimeFigureOut">
              <a:rPr lang="es-ES_tradnl" smtClean="0"/>
              <a:t>12/05/2021</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BCFD05-48BD-4817-B18F-69DAF5A2B100}" type="slidenum">
              <a:rPr lang="es-ES_tradnl" smtClean="0"/>
              <a:t>‹Nº›</a:t>
            </a:fld>
            <a:endParaRPr lang="es-ES_tradnl"/>
          </a:p>
        </p:txBody>
      </p:sp>
    </p:spTree>
    <p:extLst>
      <p:ext uri="{BB962C8B-B14F-4D97-AF65-F5344CB8AC3E}">
        <p14:creationId xmlns:p14="http://schemas.microsoft.com/office/powerpoint/2010/main" val="83246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4INwx_tmTKw&amp;t=587s"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qLAZIwlSmEc"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qLAZIwlSmEc"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eKnQOsfHeDU"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G_S5JTMljhU"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390504" y="1397726"/>
            <a:ext cx="7432766" cy="3785652"/>
          </a:xfrm>
          <a:prstGeom prst="rect">
            <a:avLst/>
          </a:prstGeom>
          <a:noFill/>
        </p:spPr>
        <p:txBody>
          <a:bodyPr wrap="square" rtlCol="0">
            <a:spAutoFit/>
          </a:bodyPr>
          <a:lstStyle/>
          <a:p>
            <a:pPr algn="ctr"/>
            <a:r>
              <a:rPr lang="es-MX" sz="8000" dirty="0" smtClean="0">
                <a:solidFill>
                  <a:schemeClr val="accent6">
                    <a:lumMod val="50000"/>
                  </a:schemeClr>
                </a:solidFill>
                <a:latin typeface="Diverplate" pitchFamily="2" charset="0"/>
              </a:rPr>
              <a:t>CUADERNO DE NOTAS</a:t>
            </a:r>
          </a:p>
          <a:p>
            <a:pPr algn="ctr"/>
            <a:r>
              <a:rPr lang="es-MX" sz="8000" dirty="0" smtClean="0">
                <a:solidFill>
                  <a:schemeClr val="accent6">
                    <a:lumMod val="50000"/>
                  </a:schemeClr>
                </a:solidFill>
                <a:latin typeface="Diverplate" pitchFamily="2" charset="0"/>
              </a:rPr>
              <a:t>CIENTIFICAS </a:t>
            </a:r>
            <a:endParaRPr lang="es-ES_tradnl" sz="8000" dirty="0">
              <a:solidFill>
                <a:schemeClr val="accent6">
                  <a:lumMod val="50000"/>
                </a:schemeClr>
              </a:solidFill>
              <a:latin typeface="Diverplate" pitchFamily="2" charset="0"/>
            </a:endParaRPr>
          </a:p>
        </p:txBody>
      </p:sp>
    </p:spTree>
    <p:extLst>
      <p:ext uri="{BB962C8B-B14F-4D97-AF65-F5344CB8AC3E}">
        <p14:creationId xmlns:p14="http://schemas.microsoft.com/office/powerpoint/2010/main" val="142088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2834639" y="1463041"/>
            <a:ext cx="6818811" cy="3931920"/>
          </a:xfrm>
          <a:prstGeom prst="rect">
            <a:avLst/>
          </a:prstGeom>
          <a:solidFill>
            <a:schemeClr val="bg1"/>
          </a:solidFill>
          <a:ln w="76200">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 DEL ESTADO</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Institución de práctica: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“Jardín de niños Diego Rivera ”</a:t>
            </a:r>
            <a:r>
              <a:rPr lang="es-ES_tradnl" sz="2000" dirty="0">
                <a:latin typeface="Calibri" panose="020F0502020204030204" pitchFamily="34" charset="0"/>
                <a:ea typeface="Calibri" panose="020F0502020204030204" pitchFamily="34" charset="0"/>
                <a:cs typeface="Times New Roman" panose="02020603050405020304" pitchFamily="18" charset="0"/>
              </a:rPr>
              <a:t>42</a:t>
            </a: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educadora titular: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Carla  Priscila Amarillas de la Cruz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en el que realiza las prácticas: 2ª y 3ª “B” </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total, de niños: </a:t>
            </a: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35</a:t>
            </a:r>
            <a:endPar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Nombre de la alumna practicante:</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b="1"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Yadira Alejandra Palomo Rodríguez</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grado: 4° sección: “B” número de lista: 13</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periodo de práctica:</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90000"/>
              </a:lnSpc>
            </a:pPr>
            <a:r>
              <a:rPr lang="es-MX" sz="1600" dirty="0" smtClean="0">
                <a:solidFill>
                  <a:srgbClr val="000000"/>
                </a:solidFill>
                <a:latin typeface="Century Gothic" panose="020B0502020202020204" pitchFamily="34" charset="0"/>
                <a:ea typeface="Calibri" panose="020F0502020204030204" pitchFamily="34" charset="0"/>
                <a:cs typeface="Times New Roman" panose="02020603050405020304" pitchFamily="18" charset="0"/>
              </a:rPr>
              <a:t>01 de marzo al 02 de julio del año 2021</a:t>
            </a:r>
            <a:endParaRPr lang="es-ES_tradnl"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4374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3013644"/>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754326"/>
          </a:xfrm>
          <a:prstGeom prst="rect">
            <a:avLst/>
          </a:prstGeom>
        </p:spPr>
        <p:txBody>
          <a:bodyPr wrap="square">
            <a:spAutoFit/>
          </a:bodyPr>
          <a:lstStyle/>
          <a:p>
            <a:pPr algn="ctr"/>
            <a:r>
              <a:rPr lang="es-ES" b="1" i="0" dirty="0" smtClean="0">
                <a:solidFill>
                  <a:srgbClr val="222222"/>
                </a:solidFill>
                <a:effectLst/>
                <a:latin typeface="Century Gothic" panose="020B0502020202020204" pitchFamily="34" charset="0"/>
              </a:rPr>
              <a:t>Empatía </a:t>
            </a:r>
            <a:endParaRPr lang="es-ES" b="1" i="0" dirty="0" smtClean="0">
              <a:solidFill>
                <a:srgbClr val="222222"/>
              </a:solidFill>
              <a:effectLst/>
              <a:latin typeface="Century Gothic" panose="020B0502020202020204" pitchFamily="34" charset="0"/>
            </a:endParaRPr>
          </a:p>
          <a:p>
            <a:pPr algn="ctr"/>
            <a:r>
              <a:rPr lang="es-ES" dirty="0">
                <a:latin typeface="Century Gothic" panose="020B0502020202020204" pitchFamily="34" charset="0"/>
              </a:rPr>
              <a:t>La empatía es la capacidad que tiene una persona de percibir los sentimientos, pensamientos y emociones de los demás, basada en el reconocimiento del otro como similar, es decir, como un individuo similar con mente propia. Es por esto que es vital para la vida social</a:t>
            </a:r>
            <a:r>
              <a:rPr lang="es-ES" dirty="0" smtClean="0">
                <a:latin typeface="Century Gothic" panose="020B0502020202020204" pitchFamily="34" charset="0"/>
              </a:rPr>
              <a:t>.</a:t>
            </a:r>
          </a:p>
          <a:p>
            <a:pPr algn="ctr"/>
            <a:r>
              <a:rPr lang="es-ES" b="1" i="0" dirty="0" smtClean="0">
                <a:solidFill>
                  <a:srgbClr val="222222"/>
                </a:solidFill>
                <a:effectLst/>
                <a:latin typeface="Century Gothic" panose="020B0502020202020204" pitchFamily="34" charset="0"/>
              </a:rPr>
              <a:t>Fuente </a:t>
            </a:r>
            <a:r>
              <a:rPr lang="es-ES" b="1" i="0" dirty="0" smtClean="0">
                <a:solidFill>
                  <a:srgbClr val="222222"/>
                </a:solidFill>
                <a:effectLst/>
                <a:latin typeface="Century Gothic" panose="020B0502020202020204" pitchFamily="34" charset="0"/>
              </a:rPr>
              <a:t>bibliográfica</a:t>
            </a:r>
            <a:r>
              <a:rPr lang="es-ES" b="1" dirty="0" smtClean="0">
                <a:solidFill>
                  <a:srgbClr val="222222"/>
                </a:solidFill>
                <a:latin typeface="Century Gothic" panose="020B0502020202020204" pitchFamily="34" charset="0"/>
              </a:rPr>
              <a:t>: </a:t>
            </a:r>
            <a:r>
              <a:rPr lang="es-ES" b="1" dirty="0" smtClean="0">
                <a:solidFill>
                  <a:srgbClr val="222222"/>
                </a:solidFill>
                <a:latin typeface="Century Gothic" panose="020B0502020202020204" pitchFamily="34" charset="0"/>
              </a:rPr>
              <a:t>Wikipedia </a:t>
            </a:r>
            <a:endParaRPr lang="es-ES" i="0" dirty="0">
              <a:solidFill>
                <a:srgbClr val="222222"/>
              </a:solidFill>
              <a:effectLst/>
              <a:latin typeface="Century Gothic" panose="020B0502020202020204" pitchFamily="34" charset="0"/>
            </a:endParaRPr>
          </a:p>
        </p:txBody>
      </p:sp>
      <p:sp>
        <p:nvSpPr>
          <p:cNvPr id="6" name="Rectángulo 5"/>
          <p:cNvSpPr/>
          <p:nvPr/>
        </p:nvSpPr>
        <p:spPr>
          <a:xfrm>
            <a:off x="3047999" y="3818934"/>
            <a:ext cx="6096000" cy="1754326"/>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Observa el siguiente video: </a:t>
            </a:r>
          </a:p>
          <a:p>
            <a:pPr marL="285750" indent="-285750">
              <a:buFont typeface="Wingdings" panose="05000000000000000000" pitchFamily="2" charset="2"/>
              <a:buChar char="ü"/>
            </a:pPr>
            <a:r>
              <a:rPr lang="es-MX" dirty="0">
                <a:latin typeface="Century Gothic" panose="020B0502020202020204" pitchFamily="34" charset="0"/>
                <a:hlinkClick r:id="rId3"/>
              </a:rPr>
              <a:t>https://www.youtube.com/watch?v=4INwx_tmTKw&amp;t=587s</a:t>
            </a:r>
            <a:endParaRPr lang="es-MX" dirty="0">
              <a:latin typeface="Century Gothic" panose="020B0502020202020204" pitchFamily="34" charset="0"/>
            </a:endParaRPr>
          </a:p>
          <a:p>
            <a:pPr marL="285750" indent="-285750">
              <a:buFont typeface="Wingdings" panose="05000000000000000000" pitchFamily="2" charset="2"/>
              <a:buChar char="ü"/>
            </a:pPr>
            <a:r>
              <a:rPr lang="es-MX" dirty="0">
                <a:latin typeface="Century Gothic" panose="020B0502020202020204" pitchFamily="34" charset="0"/>
              </a:rPr>
              <a:t>Comenta con tu familia que te pareció el video. </a:t>
            </a:r>
          </a:p>
          <a:p>
            <a:pPr marL="285750" indent="-285750">
              <a:buFont typeface="Wingdings" panose="05000000000000000000" pitchFamily="2" charset="2"/>
              <a:buChar char="ü"/>
            </a:pPr>
            <a:r>
              <a:rPr lang="es-MX" dirty="0">
                <a:latin typeface="Century Gothic" panose="020B0502020202020204" pitchFamily="34" charset="0"/>
              </a:rPr>
              <a:t>¿Qué hubieras hecho tu al igual que la niña?</a:t>
            </a:r>
          </a:p>
          <a:p>
            <a:pPr marL="285750" indent="-285750">
              <a:buFont typeface="Wingdings" panose="05000000000000000000" pitchFamily="2" charset="2"/>
              <a:buChar char="ü"/>
            </a:pPr>
            <a:r>
              <a:rPr lang="es-MX" dirty="0">
                <a:latin typeface="Century Gothic" panose="020B0502020202020204" pitchFamily="34" charset="0"/>
              </a:rPr>
              <a:t>¿Cómo te hace sentir el video? (emociones)</a:t>
            </a:r>
          </a:p>
        </p:txBody>
      </p:sp>
    </p:spTree>
    <p:extLst>
      <p:ext uri="{BB962C8B-B14F-4D97-AF65-F5344CB8AC3E}">
        <p14:creationId xmlns:p14="http://schemas.microsoft.com/office/powerpoint/2010/main" val="2540764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3" y="2815459"/>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13" y="1166270"/>
            <a:ext cx="9986553" cy="1600438"/>
          </a:xfrm>
          <a:prstGeom prst="rect">
            <a:avLst/>
          </a:prstGeom>
        </p:spPr>
        <p:txBody>
          <a:bodyPr wrap="square">
            <a:spAutoFit/>
          </a:bodyPr>
          <a:lstStyle/>
          <a:p>
            <a:pPr algn="ctr"/>
            <a:r>
              <a:rPr lang="es-ES" sz="1400" b="1" i="0" dirty="0" smtClean="0">
                <a:solidFill>
                  <a:srgbClr val="222222"/>
                </a:solidFill>
                <a:effectLst/>
                <a:latin typeface="Century Gothic" panose="020B0502020202020204" pitchFamily="34" charset="0"/>
              </a:rPr>
              <a:t>LAS EMOCIONES</a:t>
            </a:r>
          </a:p>
          <a:p>
            <a:r>
              <a:rPr lang="es-ES" sz="1400" dirty="0">
                <a:latin typeface="Century Gothic" panose="020B0502020202020204" pitchFamily="34" charset="0"/>
              </a:rPr>
              <a:t>Las emociones son reacciones psicofisiológicas que representan modos de adaptación a ciertos estímulos del individuo cuando percibe un objeto, una persona, un lugar, un suceso o un recuerdo importante. </a:t>
            </a:r>
            <a:r>
              <a:rPr lang="es-ES" sz="1400" b="1" dirty="0">
                <a:latin typeface="Century Gothic" panose="020B0502020202020204" pitchFamily="34" charset="0"/>
              </a:rPr>
              <a:t>Es aquello que sentimos, cuando percibimos algo o a alguien</a:t>
            </a:r>
            <a:r>
              <a:rPr lang="es-ES" sz="1400" dirty="0">
                <a:latin typeface="Century Gothic" panose="020B0502020202020204" pitchFamily="34" charset="0"/>
              </a:rPr>
              <a:t>.</a:t>
            </a:r>
          </a:p>
          <a:p>
            <a:r>
              <a:rPr lang="es-ES" sz="1400" dirty="0">
                <a:latin typeface="Century Gothic" panose="020B0502020202020204" pitchFamily="34" charset="0"/>
              </a:rPr>
              <a:t>Son universales y comunes a todas las culturas. Sus manifestaciones también tienen patrones de comportamiento semejantes a todos los individuos.</a:t>
            </a:r>
          </a:p>
          <a:p>
            <a:pPr algn="ctr"/>
            <a:r>
              <a:rPr lang="es-ES" sz="1400" b="1" i="0" dirty="0" smtClean="0">
                <a:solidFill>
                  <a:srgbClr val="222222"/>
                </a:solidFill>
                <a:effectLst/>
                <a:latin typeface="Century Gothic" panose="020B0502020202020204" pitchFamily="34" charset="0"/>
              </a:rPr>
              <a:t>Fuente bibliográfica</a:t>
            </a:r>
            <a:r>
              <a:rPr lang="es-ES" sz="1400" b="1" dirty="0" smtClean="0">
                <a:solidFill>
                  <a:srgbClr val="222222"/>
                </a:solidFill>
                <a:latin typeface="Century Gothic" panose="020B0502020202020204" pitchFamily="34" charset="0"/>
              </a:rPr>
              <a:t>: https://www.divulgaciondinamica.es/blog/tipos-de-emociones/</a:t>
            </a:r>
            <a:endParaRPr lang="es-ES" sz="1400" i="0" dirty="0">
              <a:solidFill>
                <a:srgbClr val="222222"/>
              </a:solidFill>
              <a:effectLst/>
              <a:latin typeface="Century Gothic" panose="020B0502020202020204" pitchFamily="34" charset="0"/>
            </a:endParaRPr>
          </a:p>
        </p:txBody>
      </p:sp>
      <p:sp>
        <p:nvSpPr>
          <p:cNvPr id="3" name="Rectángulo 2"/>
          <p:cNvSpPr/>
          <p:nvPr/>
        </p:nvSpPr>
        <p:spPr>
          <a:xfrm>
            <a:off x="3111135" y="3659070"/>
            <a:ext cx="6096000" cy="1477328"/>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Dibuja en tu cuaderno que es lo que te hace sentir feliz, que es lo que te hace sentir triste, que es lo que te hace sentir enojado, que es lo que te hace sentir , miedo y por ultimo que de hace sentir tranquilidad </a:t>
            </a:r>
          </a:p>
        </p:txBody>
      </p:sp>
    </p:spTree>
    <p:extLst>
      <p:ext uri="{BB962C8B-B14F-4D97-AF65-F5344CB8AC3E}">
        <p14:creationId xmlns:p14="http://schemas.microsoft.com/office/powerpoint/2010/main" val="2823460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1" y="3501969"/>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09" y="975277"/>
            <a:ext cx="9986553" cy="2246769"/>
          </a:xfrm>
          <a:prstGeom prst="rect">
            <a:avLst/>
          </a:prstGeom>
        </p:spPr>
        <p:txBody>
          <a:bodyPr wrap="square">
            <a:spAutoFit/>
          </a:bodyPr>
          <a:lstStyle/>
          <a:p>
            <a:pPr algn="ctr"/>
            <a:r>
              <a:rPr lang="es-ES" sz="1400" b="1" dirty="0" smtClean="0">
                <a:solidFill>
                  <a:srgbClr val="222222"/>
                </a:solidFill>
                <a:latin typeface="Century Gothic" panose="020B0502020202020204" pitchFamily="34" charset="0"/>
              </a:rPr>
              <a:t>PROFESIONES </a:t>
            </a:r>
            <a:endParaRPr lang="es-ES" sz="1400" b="1" i="0" dirty="0" smtClean="0">
              <a:solidFill>
                <a:srgbClr val="222222"/>
              </a:solidFill>
              <a:effectLst/>
              <a:latin typeface="Century Gothic" panose="020B0502020202020204" pitchFamily="34" charset="0"/>
            </a:endParaRPr>
          </a:p>
          <a:p>
            <a:pPr algn="ctr"/>
            <a:r>
              <a:rPr lang="es-ES" sz="1600" dirty="0">
                <a:latin typeface="Century Gothic" panose="020B0502020202020204" pitchFamily="34" charset="0"/>
              </a:rPr>
              <a:t>Las profesiones son ocupaciones que requieren de un conocimiento especializado, una capacitación educativa de alto nivel, control sobre el contenido del trabajo, organización propia, autorregulación, altruismo, espíritu de servicio a la comunidad y elevadas normas éticas.</a:t>
            </a:r>
          </a:p>
          <a:p>
            <a:pPr algn="ctr"/>
            <a:r>
              <a:rPr lang="es-ES" sz="1600" dirty="0">
                <a:latin typeface="Century Gothic" panose="020B0502020202020204" pitchFamily="34" charset="0"/>
              </a:rPr>
              <a:t>Generalmente se acepta que una profesión es una actividad especializada del trabajo dentro de la sociedad, y a la persona que la realiza se le denomina profesional.</a:t>
            </a:r>
            <a:br>
              <a:rPr lang="es-ES" sz="1600" dirty="0">
                <a:latin typeface="Century Gothic" panose="020B0502020202020204" pitchFamily="34" charset="0"/>
              </a:rPr>
            </a:br>
            <a:r>
              <a:rPr lang="es-ES" sz="1600" dirty="0">
                <a:latin typeface="Century Gothic" panose="020B0502020202020204" pitchFamily="34" charset="0"/>
              </a:rPr>
              <a:t>Para ser un profesional es necesario estudiar en una Universidad o un Instituto Profesional por un lapso de cuatro o más años.</a:t>
            </a:r>
          </a:p>
          <a:p>
            <a:pPr algn="ctr"/>
            <a:r>
              <a:rPr lang="es-ES" sz="1400" b="1" i="0" dirty="0" smtClean="0">
                <a:solidFill>
                  <a:srgbClr val="222222"/>
                </a:solidFill>
                <a:effectLst/>
                <a:latin typeface="Century Gothic" panose="020B0502020202020204" pitchFamily="34" charset="0"/>
              </a:rPr>
              <a:t>Fuente </a:t>
            </a:r>
            <a:r>
              <a:rPr lang="es-ES" sz="1400" b="1" i="0" dirty="0" smtClean="0">
                <a:solidFill>
                  <a:srgbClr val="222222"/>
                </a:solidFill>
                <a:effectLst/>
                <a:latin typeface="Century Gothic" panose="020B0502020202020204" pitchFamily="34" charset="0"/>
              </a:rPr>
              <a:t>bibliográfica</a:t>
            </a:r>
            <a:r>
              <a:rPr lang="es-ES" sz="1400" b="1" dirty="0" smtClean="0">
                <a:solidFill>
                  <a:srgbClr val="222222"/>
                </a:solidFill>
                <a:latin typeface="Century Gothic" panose="020B0502020202020204" pitchFamily="34" charset="0"/>
              </a:rPr>
              <a:t>: </a:t>
            </a:r>
            <a:r>
              <a:rPr lang="es-ES" sz="1400" b="1" dirty="0" smtClean="0">
                <a:solidFill>
                  <a:srgbClr val="222222"/>
                </a:solidFill>
                <a:latin typeface="Century Gothic" panose="020B0502020202020204" pitchFamily="34" charset="0"/>
              </a:rPr>
              <a:t>https://www.portaleducativo.net/primero-basico/24/Profesiones-oficios-otras-actividades</a:t>
            </a:r>
            <a:endParaRPr lang="es-ES" sz="1400" i="0" dirty="0">
              <a:solidFill>
                <a:srgbClr val="222222"/>
              </a:solidFill>
              <a:effectLst/>
              <a:latin typeface="Century Gothic" panose="020B0502020202020204" pitchFamily="34" charset="0"/>
            </a:endParaRPr>
          </a:p>
        </p:txBody>
      </p:sp>
      <p:sp>
        <p:nvSpPr>
          <p:cNvPr id="6" name="Rectángulo 5"/>
          <p:cNvSpPr/>
          <p:nvPr/>
        </p:nvSpPr>
        <p:spPr>
          <a:xfrm>
            <a:off x="1776549" y="4162861"/>
            <a:ext cx="8171899" cy="1754326"/>
          </a:xfrm>
          <a:prstGeom prst="rect">
            <a:avLst/>
          </a:prstGeom>
        </p:spPr>
        <p:txBody>
          <a:bodyPr wrap="square">
            <a:spAutoFit/>
          </a:bodyPr>
          <a:lstStyle/>
          <a:p>
            <a:pPr marL="285750" indent="-285750">
              <a:buFont typeface="Wingdings" panose="05000000000000000000" pitchFamily="2" charset="2"/>
              <a:buChar char="ü"/>
            </a:pPr>
            <a:r>
              <a:rPr lang="es-MX" dirty="0">
                <a:latin typeface="Century Gothic" panose="020B0502020202020204" pitchFamily="34" charset="0"/>
              </a:rPr>
              <a:t>El día de hoy podrás vestirte de un oficio o profesión</a:t>
            </a:r>
          </a:p>
          <a:p>
            <a:pPr marL="285750" indent="-285750">
              <a:buFont typeface="Wingdings" panose="05000000000000000000" pitchFamily="2" charset="2"/>
              <a:buChar char="ü"/>
            </a:pPr>
            <a:r>
              <a:rPr lang="es-MX" dirty="0">
                <a:latin typeface="Century Gothic" panose="020B0502020202020204" pitchFamily="34" charset="0"/>
              </a:rPr>
              <a:t>Observa este video:</a:t>
            </a:r>
          </a:p>
          <a:p>
            <a:r>
              <a:rPr lang="es-MX" dirty="0">
                <a:latin typeface="Century Gothic" panose="020B0502020202020204" pitchFamily="34" charset="0"/>
                <a:hlinkClick r:id="rId3"/>
              </a:rPr>
              <a:t>https://www.youtube.com/watch?v=qLAZIwlSmEc</a:t>
            </a:r>
            <a:r>
              <a:rPr lang="es-MX" dirty="0">
                <a:latin typeface="Century Gothic" panose="020B0502020202020204" pitchFamily="34" charset="0"/>
              </a:rPr>
              <a:t> y describe los beneficios que aporta a la comunidad los oficios y profesiones y haz un dibujo de lo que te gustaría ser de grande. </a:t>
            </a:r>
          </a:p>
          <a:p>
            <a:r>
              <a:rPr lang="es-MX" dirty="0">
                <a:latin typeface="Century Gothic" panose="020B0502020202020204" pitchFamily="34" charset="0"/>
              </a:rPr>
              <a:t>Graba un video mencionando lo anterior y mostrando tu dibujo. </a:t>
            </a:r>
          </a:p>
        </p:txBody>
      </p:sp>
    </p:spTree>
    <p:extLst>
      <p:ext uri="{BB962C8B-B14F-4D97-AF65-F5344CB8AC3E}">
        <p14:creationId xmlns:p14="http://schemas.microsoft.com/office/powerpoint/2010/main" val="3822547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843741" y="3501969"/>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09" y="975277"/>
            <a:ext cx="9986553" cy="2585323"/>
          </a:xfrm>
          <a:prstGeom prst="rect">
            <a:avLst/>
          </a:prstGeom>
        </p:spPr>
        <p:txBody>
          <a:bodyPr wrap="square">
            <a:spAutoFit/>
          </a:bodyPr>
          <a:lstStyle/>
          <a:p>
            <a:pPr algn="ctr"/>
            <a:r>
              <a:rPr lang="es-ES" sz="1400" b="1" dirty="0" smtClean="0">
                <a:solidFill>
                  <a:srgbClr val="222222"/>
                </a:solidFill>
                <a:latin typeface="Century Gothic" panose="020B0502020202020204" pitchFamily="34" charset="0"/>
              </a:rPr>
              <a:t>OFICIOS </a:t>
            </a:r>
            <a:endParaRPr lang="es-ES" sz="1400" b="1" i="0" dirty="0" smtClean="0">
              <a:solidFill>
                <a:srgbClr val="222222"/>
              </a:solidFill>
              <a:effectLst/>
              <a:latin typeface="Century Gothic" panose="020B0502020202020204" pitchFamily="34" charset="0"/>
            </a:endParaRPr>
          </a:p>
          <a:p>
            <a:pPr algn="ctr"/>
            <a:r>
              <a:rPr lang="es-ES" sz="1600" dirty="0">
                <a:latin typeface="Century Gothic" panose="020B0502020202020204" pitchFamily="34" charset="0"/>
              </a:rPr>
              <a:t>Se llama oficio a la ocupación de una persona, en especial que se  relaciona con labores manuales o artesanales. Los oficios son trabajos que se aprenden mirando, escuchando a otras personas pero que en definitiva no se necesitan estudios formales para poder realizarla, sino que la experiencia de la vida y el trabajo lo han formado. Muchas veces, el oficio se transmite de generación en generación en una misma familia.</a:t>
            </a:r>
          </a:p>
          <a:p>
            <a:pPr algn="ctr"/>
            <a:r>
              <a:rPr lang="es-ES" sz="1600" dirty="0">
                <a:latin typeface="Century Gothic" panose="020B0502020202020204" pitchFamily="34" charset="0"/>
              </a:rPr>
              <a:t>En la mayoría de los casos, los oficios suelen ser trabajos que se realizan de forma manual donde el trabajador debe conocer en profundidad aquella actividad laboral y poseer una gran habilidad para llevarla a cabo.</a:t>
            </a:r>
          </a:p>
          <a:p>
            <a:pPr algn="ctr"/>
            <a:r>
              <a:rPr lang="es-ES" sz="1400" b="1" i="0" dirty="0" smtClean="0">
                <a:solidFill>
                  <a:srgbClr val="222222"/>
                </a:solidFill>
                <a:effectLst/>
                <a:latin typeface="Century Gothic" panose="020B0502020202020204" pitchFamily="34" charset="0"/>
              </a:rPr>
              <a:t>Fuente </a:t>
            </a:r>
            <a:r>
              <a:rPr lang="es-ES" sz="1400" b="1" i="0" dirty="0" smtClean="0">
                <a:solidFill>
                  <a:srgbClr val="222222"/>
                </a:solidFill>
                <a:effectLst/>
                <a:latin typeface="Century Gothic" panose="020B0502020202020204" pitchFamily="34" charset="0"/>
              </a:rPr>
              <a:t>bibliográfica</a:t>
            </a:r>
            <a:r>
              <a:rPr lang="es-ES" sz="1400" b="1" dirty="0" smtClean="0">
                <a:solidFill>
                  <a:srgbClr val="222222"/>
                </a:solidFill>
                <a:latin typeface="Century Gothic" panose="020B0502020202020204" pitchFamily="34" charset="0"/>
              </a:rPr>
              <a:t>: </a:t>
            </a:r>
            <a:r>
              <a:rPr lang="es-ES" sz="1400" b="1" dirty="0" smtClean="0">
                <a:solidFill>
                  <a:srgbClr val="222222"/>
                </a:solidFill>
                <a:latin typeface="Century Gothic" panose="020B0502020202020204" pitchFamily="34" charset="0"/>
              </a:rPr>
              <a:t>https://www.portaleducativo.net/primero-basico/24/Profesiones-oficios-otras-actividades</a:t>
            </a:r>
            <a:endParaRPr lang="es-ES" sz="1400" i="0" dirty="0">
              <a:solidFill>
                <a:srgbClr val="222222"/>
              </a:solidFill>
              <a:effectLst/>
              <a:latin typeface="Century Gothic" panose="020B0502020202020204" pitchFamily="34" charset="0"/>
            </a:endParaRPr>
          </a:p>
        </p:txBody>
      </p:sp>
      <p:sp>
        <p:nvSpPr>
          <p:cNvPr id="6" name="Rectángulo 5"/>
          <p:cNvSpPr/>
          <p:nvPr/>
        </p:nvSpPr>
        <p:spPr>
          <a:xfrm>
            <a:off x="1776549" y="4162861"/>
            <a:ext cx="8171899" cy="1754326"/>
          </a:xfrm>
          <a:prstGeom prst="rect">
            <a:avLst/>
          </a:prstGeom>
        </p:spPr>
        <p:txBody>
          <a:bodyPr wrap="square">
            <a:spAutoFit/>
          </a:bodyPr>
          <a:lstStyle/>
          <a:p>
            <a:pPr marL="285750" indent="-285750">
              <a:buFont typeface="Wingdings" panose="05000000000000000000" pitchFamily="2" charset="2"/>
              <a:buChar char="ü"/>
            </a:pPr>
            <a:r>
              <a:rPr lang="es-MX" dirty="0">
                <a:latin typeface="Century Gothic" panose="020B0502020202020204" pitchFamily="34" charset="0"/>
              </a:rPr>
              <a:t>El día de hoy podrás vestirte de un oficio o profesión</a:t>
            </a:r>
          </a:p>
          <a:p>
            <a:pPr marL="285750" indent="-285750">
              <a:buFont typeface="Wingdings" panose="05000000000000000000" pitchFamily="2" charset="2"/>
              <a:buChar char="ü"/>
            </a:pPr>
            <a:r>
              <a:rPr lang="es-MX" dirty="0">
                <a:latin typeface="Century Gothic" panose="020B0502020202020204" pitchFamily="34" charset="0"/>
              </a:rPr>
              <a:t>Observa este video:</a:t>
            </a:r>
          </a:p>
          <a:p>
            <a:r>
              <a:rPr lang="es-MX" dirty="0">
                <a:latin typeface="Century Gothic" panose="020B0502020202020204" pitchFamily="34" charset="0"/>
                <a:hlinkClick r:id="rId3"/>
              </a:rPr>
              <a:t>https://www.youtube.com/watch?v=qLAZIwlSmEc</a:t>
            </a:r>
            <a:r>
              <a:rPr lang="es-MX" dirty="0">
                <a:latin typeface="Century Gothic" panose="020B0502020202020204" pitchFamily="34" charset="0"/>
              </a:rPr>
              <a:t> y describe los beneficios que aporta a la comunidad los oficios y profesiones y haz un dibujo de lo que te gustaría ser de grande. </a:t>
            </a:r>
          </a:p>
          <a:p>
            <a:r>
              <a:rPr lang="es-MX" dirty="0">
                <a:latin typeface="Century Gothic" panose="020B0502020202020204" pitchFamily="34" charset="0"/>
              </a:rPr>
              <a:t>Graba un video mencionando lo anterior y mostrando tu dibujo. </a:t>
            </a:r>
          </a:p>
        </p:txBody>
      </p:sp>
    </p:spTree>
    <p:extLst>
      <p:ext uri="{BB962C8B-B14F-4D97-AF65-F5344CB8AC3E}">
        <p14:creationId xmlns:p14="http://schemas.microsoft.com/office/powerpoint/2010/main" val="1828674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966753" y="3105543"/>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09" y="975277"/>
            <a:ext cx="9986553" cy="1754326"/>
          </a:xfrm>
          <a:prstGeom prst="rect">
            <a:avLst/>
          </a:prstGeom>
        </p:spPr>
        <p:txBody>
          <a:bodyPr wrap="square">
            <a:spAutoFit/>
          </a:bodyPr>
          <a:lstStyle/>
          <a:p>
            <a:pPr algn="ctr"/>
            <a:r>
              <a:rPr lang="es-ES" sz="1400" b="1" dirty="0" smtClean="0">
                <a:solidFill>
                  <a:srgbClr val="222222"/>
                </a:solidFill>
                <a:latin typeface="Century Gothic" panose="020B0502020202020204" pitchFamily="34" charset="0"/>
              </a:rPr>
              <a:t>HISTORIETA  </a:t>
            </a:r>
            <a:endParaRPr lang="es-ES" sz="1400" b="1" i="0" dirty="0" smtClean="0">
              <a:solidFill>
                <a:srgbClr val="222222"/>
              </a:solidFill>
              <a:effectLst/>
              <a:latin typeface="Century Gothic" panose="020B0502020202020204" pitchFamily="34" charset="0"/>
            </a:endParaRPr>
          </a:p>
          <a:p>
            <a:pPr algn="ctr"/>
            <a:r>
              <a:rPr lang="es-ES" sz="2000" dirty="0">
                <a:latin typeface="Century Gothic" panose="020B0502020202020204" pitchFamily="34" charset="0"/>
              </a:rPr>
              <a:t>Una historieta o cómic es una sucesión de dibujos que constituye un relato, con texto o sin texto, ​ así como la serie de ellas que trate de la misma historia o del mismo concepto, y también el correspondiente medio de comunicación en su conjunto.​ </a:t>
            </a:r>
            <a:endParaRPr lang="es-ES" sz="2000" dirty="0" smtClean="0">
              <a:latin typeface="Century Gothic" panose="020B0502020202020204" pitchFamily="34" charset="0"/>
            </a:endParaRPr>
          </a:p>
          <a:p>
            <a:pPr algn="ctr"/>
            <a:r>
              <a:rPr lang="es-ES" sz="1400" b="1" i="0" dirty="0" smtClean="0">
                <a:solidFill>
                  <a:srgbClr val="222222"/>
                </a:solidFill>
                <a:effectLst/>
                <a:latin typeface="Century Gothic" panose="020B0502020202020204" pitchFamily="34" charset="0"/>
              </a:rPr>
              <a:t>Fuente </a:t>
            </a:r>
            <a:r>
              <a:rPr lang="es-ES" sz="1400" b="1" i="0" dirty="0" smtClean="0">
                <a:solidFill>
                  <a:srgbClr val="222222"/>
                </a:solidFill>
                <a:effectLst/>
                <a:latin typeface="Century Gothic" panose="020B0502020202020204" pitchFamily="34" charset="0"/>
              </a:rPr>
              <a:t>bibliográfica</a:t>
            </a:r>
            <a:r>
              <a:rPr lang="es-ES" sz="1400" b="1" dirty="0" smtClean="0">
                <a:solidFill>
                  <a:srgbClr val="222222"/>
                </a:solidFill>
                <a:latin typeface="Century Gothic" panose="020B0502020202020204" pitchFamily="34" charset="0"/>
              </a:rPr>
              <a:t>: </a:t>
            </a:r>
            <a:r>
              <a:rPr lang="es-ES" sz="1400" b="1" dirty="0" smtClean="0">
                <a:solidFill>
                  <a:srgbClr val="222222"/>
                </a:solidFill>
                <a:latin typeface="Century Gothic" panose="020B0502020202020204" pitchFamily="34" charset="0"/>
              </a:rPr>
              <a:t>Wikipedia </a:t>
            </a:r>
            <a:endParaRPr lang="es-ES" sz="1400" i="0" dirty="0">
              <a:solidFill>
                <a:srgbClr val="222222"/>
              </a:solidFill>
              <a:effectLst/>
              <a:latin typeface="Century Gothic" panose="020B0502020202020204" pitchFamily="34" charset="0"/>
            </a:endParaRPr>
          </a:p>
        </p:txBody>
      </p:sp>
      <p:sp>
        <p:nvSpPr>
          <p:cNvPr id="3" name="Rectángulo 2"/>
          <p:cNvSpPr/>
          <p:nvPr/>
        </p:nvSpPr>
        <p:spPr>
          <a:xfrm>
            <a:off x="2924985" y="3778140"/>
            <a:ext cx="6096000" cy="2031325"/>
          </a:xfrm>
          <a:prstGeom prst="rect">
            <a:avLst/>
          </a:prstGeom>
        </p:spPr>
        <p:txBody>
          <a:bodyPr>
            <a:spAutoFit/>
          </a:bodyPr>
          <a:lstStyle/>
          <a:p>
            <a:pPr marL="285750" indent="-285750">
              <a:buFont typeface="Wingdings" panose="05000000000000000000" pitchFamily="2" charset="2"/>
              <a:buChar char="ü"/>
              <a:defRPr/>
            </a:pPr>
            <a:r>
              <a:rPr lang="es-MX" dirty="0">
                <a:latin typeface="Century Gothic" panose="020B0502020202020204" pitchFamily="34" charset="0"/>
              </a:rPr>
              <a:t>Observa el siguiente video:</a:t>
            </a:r>
          </a:p>
          <a:p>
            <a:pPr marL="285750" indent="-285750">
              <a:buFont typeface="Wingdings" panose="05000000000000000000" pitchFamily="2" charset="2"/>
              <a:buChar char="ü"/>
              <a:defRPr/>
            </a:pPr>
            <a:r>
              <a:rPr lang="es-MX" dirty="0">
                <a:latin typeface="Century Gothic" panose="020B0502020202020204" pitchFamily="34" charset="0"/>
                <a:hlinkClick r:id="rId3"/>
              </a:rPr>
              <a:t>https://www.youtube.com/watch?v=eKnQOsfHeDU</a:t>
            </a:r>
            <a:endParaRPr lang="es-MX" dirty="0">
              <a:latin typeface="Century Gothic" panose="020B0502020202020204" pitchFamily="34" charset="0"/>
            </a:endParaRPr>
          </a:p>
          <a:p>
            <a:pPr marL="285750" indent="-285750">
              <a:buFont typeface="Wingdings" panose="05000000000000000000" pitchFamily="2" charset="2"/>
              <a:buChar char="ü"/>
              <a:defRPr/>
            </a:pPr>
            <a:endParaRPr lang="es-MX" dirty="0">
              <a:latin typeface="Century Gothic" panose="020B0502020202020204" pitchFamily="34" charset="0"/>
            </a:endParaRPr>
          </a:p>
          <a:p>
            <a:pPr marL="285750" indent="-285750">
              <a:buFont typeface="Wingdings" panose="05000000000000000000" pitchFamily="2" charset="2"/>
              <a:buChar char="ü"/>
              <a:defRPr/>
            </a:pPr>
            <a:r>
              <a:rPr lang="es-MX" dirty="0">
                <a:latin typeface="Century Gothic" panose="020B0502020202020204" pitchFamily="34" charset="0"/>
              </a:rPr>
              <a:t>Inventa una historieta así como los personajes que participaran en ella, realiza los dibujos que sean necesarios para crearla. </a:t>
            </a:r>
          </a:p>
        </p:txBody>
      </p:sp>
    </p:spTree>
    <p:extLst>
      <p:ext uri="{BB962C8B-B14F-4D97-AF65-F5344CB8AC3E}">
        <p14:creationId xmlns:p14="http://schemas.microsoft.com/office/powerpoint/2010/main" val="2728272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966753" y="3105543"/>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09" y="975277"/>
            <a:ext cx="9986553" cy="1631216"/>
          </a:xfrm>
          <a:prstGeom prst="rect">
            <a:avLst/>
          </a:prstGeom>
        </p:spPr>
        <p:txBody>
          <a:bodyPr wrap="square">
            <a:spAutoFit/>
          </a:bodyPr>
          <a:lstStyle/>
          <a:p>
            <a:pPr algn="ctr"/>
            <a:r>
              <a:rPr lang="es-ES" sz="2000" b="1" dirty="0" smtClean="0">
                <a:solidFill>
                  <a:srgbClr val="222222"/>
                </a:solidFill>
                <a:latin typeface="Century Gothic" panose="020B0502020202020204" pitchFamily="34" charset="0"/>
              </a:rPr>
              <a:t>CARTA </a:t>
            </a:r>
            <a:endParaRPr lang="es-ES" sz="2000" b="1" i="0" dirty="0" smtClean="0">
              <a:solidFill>
                <a:srgbClr val="222222"/>
              </a:solidFill>
              <a:effectLst/>
              <a:latin typeface="Century Gothic" panose="020B0502020202020204" pitchFamily="34" charset="0"/>
            </a:endParaRPr>
          </a:p>
          <a:p>
            <a:pPr algn="ctr"/>
            <a:r>
              <a:rPr lang="es-ES" sz="2000" dirty="0">
                <a:latin typeface="Century Gothic" panose="020B0502020202020204" pitchFamily="34" charset="0"/>
              </a:rPr>
              <a:t>Una </a:t>
            </a:r>
            <a:r>
              <a:rPr lang="es-ES" sz="2000" b="1" dirty="0">
                <a:latin typeface="Century Gothic" panose="020B0502020202020204" pitchFamily="34" charset="0"/>
              </a:rPr>
              <a:t>carta</a:t>
            </a:r>
            <a:r>
              <a:rPr lang="es-ES" sz="2000" dirty="0">
                <a:latin typeface="Century Gothic" panose="020B0502020202020204" pitchFamily="34" charset="0"/>
              </a:rPr>
              <a:t> es un medio de comunicación escrita por un emisor (remitente) y enviado a un receptor (destinatario). ... La </a:t>
            </a:r>
            <a:r>
              <a:rPr lang="es-ES" sz="2000" b="1" dirty="0">
                <a:latin typeface="Century Gothic" panose="020B0502020202020204" pitchFamily="34" charset="0"/>
              </a:rPr>
              <a:t>carta</a:t>
            </a:r>
            <a:r>
              <a:rPr lang="es-ES" sz="2000" dirty="0">
                <a:latin typeface="Century Gothic" panose="020B0502020202020204" pitchFamily="34" charset="0"/>
              </a:rPr>
              <a:t> puede ser un texto diferente para cada ocasión, ya que el mensaje es siempre distinto</a:t>
            </a:r>
            <a:r>
              <a:rPr lang="es-ES" sz="2000" dirty="0" smtClean="0">
                <a:latin typeface="Century Gothic" panose="020B0502020202020204" pitchFamily="34" charset="0"/>
              </a:rPr>
              <a:t>.</a:t>
            </a:r>
          </a:p>
          <a:p>
            <a:pPr algn="ctr"/>
            <a:r>
              <a:rPr lang="es-ES" sz="2000" b="1" i="0" dirty="0" smtClean="0">
                <a:solidFill>
                  <a:srgbClr val="222222"/>
                </a:solidFill>
                <a:effectLst/>
                <a:latin typeface="Century Gothic" panose="020B0502020202020204" pitchFamily="34" charset="0"/>
              </a:rPr>
              <a:t>Fuente </a:t>
            </a:r>
            <a:r>
              <a:rPr lang="es-ES" sz="2000" b="1" i="0" dirty="0" smtClean="0">
                <a:solidFill>
                  <a:srgbClr val="222222"/>
                </a:solidFill>
                <a:effectLst/>
                <a:latin typeface="Century Gothic" panose="020B0502020202020204" pitchFamily="34" charset="0"/>
              </a:rPr>
              <a:t>bibliográfica</a:t>
            </a:r>
            <a:r>
              <a:rPr lang="es-ES" sz="2000" b="1" dirty="0" smtClean="0">
                <a:solidFill>
                  <a:srgbClr val="222222"/>
                </a:solidFill>
                <a:latin typeface="Century Gothic" panose="020B0502020202020204" pitchFamily="34" charset="0"/>
              </a:rPr>
              <a:t>: </a:t>
            </a:r>
            <a:r>
              <a:rPr lang="es-ES" sz="2000" b="1" dirty="0" smtClean="0">
                <a:solidFill>
                  <a:srgbClr val="222222"/>
                </a:solidFill>
                <a:latin typeface="Century Gothic" panose="020B0502020202020204" pitchFamily="34" charset="0"/>
              </a:rPr>
              <a:t>Wikipedia </a:t>
            </a:r>
            <a:endParaRPr lang="es-ES" sz="2000" i="0" dirty="0">
              <a:solidFill>
                <a:srgbClr val="222222"/>
              </a:solidFill>
              <a:effectLst/>
              <a:latin typeface="Century Gothic" panose="020B0502020202020204" pitchFamily="34" charset="0"/>
            </a:endParaRPr>
          </a:p>
        </p:txBody>
      </p:sp>
      <p:sp>
        <p:nvSpPr>
          <p:cNvPr id="6" name="Rectángulo 5"/>
          <p:cNvSpPr/>
          <p:nvPr/>
        </p:nvSpPr>
        <p:spPr>
          <a:xfrm>
            <a:off x="3111135" y="3975688"/>
            <a:ext cx="6096000" cy="1754326"/>
          </a:xfrm>
          <a:prstGeom prst="rect">
            <a:avLst/>
          </a:prstGeom>
        </p:spPr>
        <p:txBody>
          <a:bodyPr>
            <a:spAutoFit/>
          </a:bodyPr>
          <a:lstStyle/>
          <a:p>
            <a:pPr marL="285750" indent="-285750">
              <a:buFont typeface="Wingdings" panose="05000000000000000000" pitchFamily="2" charset="2"/>
              <a:buChar char="ü"/>
            </a:pPr>
            <a:r>
              <a:rPr lang="es-MX" dirty="0">
                <a:latin typeface="Century Gothic" panose="020B0502020202020204" pitchFamily="34" charset="0"/>
              </a:rPr>
              <a:t>Observa el siguiente video:</a:t>
            </a:r>
          </a:p>
          <a:p>
            <a:r>
              <a:rPr lang="es-MX" dirty="0">
                <a:latin typeface="Century Gothic" panose="020B0502020202020204" pitchFamily="34" charset="0"/>
                <a:hlinkClick r:id="rId3"/>
              </a:rPr>
              <a:t>https://www.youtube.com/watch?v=G_S5JTMljhU</a:t>
            </a:r>
            <a:endParaRPr lang="es-MX" dirty="0">
              <a:latin typeface="Century Gothic" panose="020B0502020202020204" pitchFamily="34" charset="0"/>
            </a:endParaRPr>
          </a:p>
          <a:p>
            <a:endParaRPr lang="es-MX" dirty="0">
              <a:latin typeface="Century Gothic" panose="020B0502020202020204" pitchFamily="34" charset="0"/>
            </a:endParaRPr>
          </a:p>
          <a:p>
            <a:r>
              <a:rPr lang="es-MX" dirty="0">
                <a:latin typeface="Century Gothic" panose="020B0502020202020204" pitchFamily="34" charset="0"/>
              </a:rPr>
              <a:t>Elabora una carta conforme los pasos que debes seguir para elaborar una carta, y envíasela a  un familiar, vecino o amigo. </a:t>
            </a:r>
          </a:p>
        </p:txBody>
      </p:sp>
    </p:spTree>
    <p:extLst>
      <p:ext uri="{BB962C8B-B14F-4D97-AF65-F5344CB8AC3E}">
        <p14:creationId xmlns:p14="http://schemas.microsoft.com/office/powerpoint/2010/main" val="712296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i.pinimg.com/564x/0f/ce/c0/0fcec0528cf7110170908abc36f87d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66999" y="-2667000"/>
            <a:ext cx="6858001" cy="121920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p:cNvSpPr/>
          <p:nvPr/>
        </p:nvSpPr>
        <p:spPr>
          <a:xfrm>
            <a:off x="3966753" y="3105543"/>
            <a:ext cx="4258491" cy="599336"/>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pPr algn="ctr"/>
            <a:r>
              <a:rPr lang="es-MX" b="1" dirty="0" smtClean="0">
                <a:latin typeface="Century Gothic" panose="020B0502020202020204" pitchFamily="34" charset="0"/>
              </a:rPr>
              <a:t>EXPLICACIÓN PARA NIÑOS:</a:t>
            </a:r>
            <a:endParaRPr lang="es-ES_tradnl" b="1" dirty="0">
              <a:latin typeface="Century Gothic" panose="020B0502020202020204" pitchFamily="34" charset="0"/>
            </a:endParaRPr>
          </a:p>
        </p:txBody>
      </p:sp>
      <p:sp>
        <p:nvSpPr>
          <p:cNvPr id="5" name="Rectángulo 4"/>
          <p:cNvSpPr/>
          <p:nvPr/>
        </p:nvSpPr>
        <p:spPr>
          <a:xfrm>
            <a:off x="1260564" y="975277"/>
            <a:ext cx="9797143" cy="369332"/>
          </a:xfrm>
          <a:prstGeom prst="rect">
            <a:avLst/>
          </a:prstGeom>
        </p:spPr>
        <p:txBody>
          <a:bodyPr wrap="square">
            <a:spAutoFit/>
          </a:bodyPr>
          <a:lstStyle/>
          <a:p>
            <a:pPr algn="ctr"/>
            <a:endParaRPr lang="es-ES_tradnl" dirty="0">
              <a:latin typeface="Century Gothic" panose="020B0502020202020204" pitchFamily="34" charset="0"/>
            </a:endParaRPr>
          </a:p>
        </p:txBody>
      </p:sp>
      <p:sp>
        <p:nvSpPr>
          <p:cNvPr id="2" name="Rectángulo 1"/>
          <p:cNvSpPr/>
          <p:nvPr/>
        </p:nvSpPr>
        <p:spPr>
          <a:xfrm>
            <a:off x="979709" y="975277"/>
            <a:ext cx="9986553" cy="1938992"/>
          </a:xfrm>
          <a:prstGeom prst="rect">
            <a:avLst/>
          </a:prstGeom>
        </p:spPr>
        <p:txBody>
          <a:bodyPr wrap="square">
            <a:spAutoFit/>
          </a:bodyPr>
          <a:lstStyle/>
          <a:p>
            <a:pPr algn="ctr"/>
            <a:r>
              <a:rPr lang="es-ES" sz="2000" b="1" dirty="0" smtClean="0">
                <a:solidFill>
                  <a:srgbClr val="222222"/>
                </a:solidFill>
                <a:latin typeface="Century Gothic" panose="020B0502020202020204" pitchFamily="34" charset="0"/>
              </a:rPr>
              <a:t>AVIARIO </a:t>
            </a:r>
            <a:endParaRPr lang="es-ES" sz="2000" b="1" i="0" dirty="0" smtClean="0">
              <a:solidFill>
                <a:srgbClr val="222222"/>
              </a:solidFill>
              <a:effectLst/>
              <a:latin typeface="Century Gothic" panose="020B0502020202020204" pitchFamily="34" charset="0"/>
            </a:endParaRPr>
          </a:p>
          <a:p>
            <a:pPr algn="ctr"/>
            <a:r>
              <a:rPr lang="es-ES" sz="2000" dirty="0">
                <a:latin typeface="Century Gothic" panose="020B0502020202020204" pitchFamily="34" charset="0"/>
              </a:rPr>
              <a:t>Un aviario es una gran jaula para encerrar aves. Al contrario de las jaulas de pájaros, los aviarios permiten a las aves un mayor espacio para volar. Estos a menudo contienen plantas y arbustos que logran la simulación de un hábitat natural</a:t>
            </a:r>
            <a:r>
              <a:rPr lang="es-ES" sz="2000" dirty="0" smtClean="0">
                <a:latin typeface="Century Gothic" panose="020B0502020202020204" pitchFamily="34" charset="0"/>
              </a:rPr>
              <a:t>.</a:t>
            </a:r>
          </a:p>
          <a:p>
            <a:pPr algn="ctr"/>
            <a:r>
              <a:rPr lang="es-ES" sz="2000" b="1" i="0" dirty="0" smtClean="0">
                <a:solidFill>
                  <a:srgbClr val="222222"/>
                </a:solidFill>
                <a:effectLst/>
                <a:latin typeface="Century Gothic" panose="020B0502020202020204" pitchFamily="34" charset="0"/>
              </a:rPr>
              <a:t>Fuente </a:t>
            </a:r>
            <a:r>
              <a:rPr lang="es-ES" sz="2000" b="1" i="0" dirty="0" smtClean="0">
                <a:solidFill>
                  <a:srgbClr val="222222"/>
                </a:solidFill>
                <a:effectLst/>
                <a:latin typeface="Century Gothic" panose="020B0502020202020204" pitchFamily="34" charset="0"/>
              </a:rPr>
              <a:t>bibliográfica</a:t>
            </a:r>
            <a:r>
              <a:rPr lang="es-ES" sz="2000" b="1" dirty="0" smtClean="0">
                <a:solidFill>
                  <a:srgbClr val="222222"/>
                </a:solidFill>
                <a:latin typeface="Century Gothic" panose="020B0502020202020204" pitchFamily="34" charset="0"/>
              </a:rPr>
              <a:t>: </a:t>
            </a:r>
            <a:r>
              <a:rPr lang="es-ES" sz="2000" b="1" dirty="0" smtClean="0">
                <a:solidFill>
                  <a:srgbClr val="222222"/>
                </a:solidFill>
                <a:latin typeface="Century Gothic" panose="020B0502020202020204" pitchFamily="34" charset="0"/>
              </a:rPr>
              <a:t>Wikipedia </a:t>
            </a:r>
            <a:endParaRPr lang="es-ES" sz="2000" i="0" dirty="0">
              <a:solidFill>
                <a:srgbClr val="222222"/>
              </a:solidFill>
              <a:effectLst/>
              <a:latin typeface="Century Gothic" panose="020B0502020202020204" pitchFamily="34" charset="0"/>
            </a:endParaRPr>
          </a:p>
        </p:txBody>
      </p:sp>
      <p:sp>
        <p:nvSpPr>
          <p:cNvPr id="3" name="Rectángulo 2"/>
          <p:cNvSpPr/>
          <p:nvPr/>
        </p:nvSpPr>
        <p:spPr>
          <a:xfrm>
            <a:off x="3111135" y="3889545"/>
            <a:ext cx="6096000" cy="1477328"/>
          </a:xfrm>
          <a:prstGeom prst="rect">
            <a:avLst/>
          </a:prstGeom>
        </p:spPr>
        <p:txBody>
          <a:bodyPr>
            <a:spAutoFit/>
          </a:bodyPr>
          <a:lstStyle/>
          <a:p>
            <a:pPr marL="457200" indent="-457200">
              <a:buFont typeface="Wingdings" panose="05000000000000000000" pitchFamily="2" charset="2"/>
              <a:buChar char="ü"/>
            </a:pPr>
            <a:r>
              <a:rPr lang="es-MX" dirty="0">
                <a:latin typeface="Century Gothic" panose="020B0502020202020204" pitchFamily="34" charset="0"/>
              </a:rPr>
              <a:t>Investiga que es un aviario y quienes habitan ahí</a:t>
            </a:r>
          </a:p>
          <a:p>
            <a:pPr marL="457200" indent="-457200">
              <a:buFont typeface="Wingdings" panose="05000000000000000000" pitchFamily="2" charset="2"/>
              <a:buChar char="ü"/>
            </a:pPr>
            <a:r>
              <a:rPr lang="es-MX" dirty="0">
                <a:latin typeface="Century Gothic" panose="020B0502020202020204" pitchFamily="34" charset="0"/>
              </a:rPr>
              <a:t>Realiza una exposición acerca de un animal que habita en un aviario y no olvides mencionar sus características (color, tamaño, especie, alimentación etc…)</a:t>
            </a:r>
          </a:p>
        </p:txBody>
      </p:sp>
    </p:spTree>
    <p:extLst>
      <p:ext uri="{BB962C8B-B14F-4D97-AF65-F5344CB8AC3E}">
        <p14:creationId xmlns:p14="http://schemas.microsoft.com/office/powerpoint/2010/main" val="317694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704</Words>
  <Application>Microsoft Office PowerPoint</Application>
  <PresentationFormat>Panorámica</PresentationFormat>
  <Paragraphs>69</Paragraphs>
  <Slides>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Arial</vt:lpstr>
      <vt:lpstr>Calibri</vt:lpstr>
      <vt:lpstr>Calibri Light</vt:lpstr>
      <vt:lpstr>Century Gothic</vt:lpstr>
      <vt:lpstr>Diverplate</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2</cp:revision>
  <dcterms:created xsi:type="dcterms:W3CDTF">2021-05-12T18:21:34Z</dcterms:created>
  <dcterms:modified xsi:type="dcterms:W3CDTF">2021-05-12T18:23:18Z</dcterms:modified>
</cp:coreProperties>
</file>