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446" y="65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AA2ECAA-3489-4BCF-8A74-EB02B118AB66}" type="datetimeFigureOut">
              <a:rPr lang="es-ES" smtClean="0"/>
              <a:t>14/05/2021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F2D3FDC-9322-41F9-BBA0-8B22BD0A4E31}" type="slidenum">
              <a:rPr lang="es-ES" smtClean="0"/>
              <a:t>‹Nº›</a:t>
            </a:fld>
            <a:endParaRPr lang="es-ES"/>
          </a:p>
        </p:txBody>
      </p:sp>
    </p:spTree>
    <p:extLst>
      <p:ext uri="{BB962C8B-B14F-4D97-AF65-F5344CB8AC3E}">
        <p14:creationId xmlns:p14="http://schemas.microsoft.com/office/powerpoint/2010/main" val="258034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AA2ECAA-3489-4BCF-8A74-EB02B118AB66}" type="datetimeFigureOut">
              <a:rPr lang="es-ES" smtClean="0"/>
              <a:t>14/05/2021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F2D3FDC-9322-41F9-BBA0-8B22BD0A4E31}" type="slidenum">
              <a:rPr lang="es-ES" smtClean="0"/>
              <a:t>‹Nº›</a:t>
            </a:fld>
            <a:endParaRPr lang="es-ES"/>
          </a:p>
        </p:txBody>
      </p:sp>
    </p:spTree>
    <p:extLst>
      <p:ext uri="{BB962C8B-B14F-4D97-AF65-F5344CB8AC3E}">
        <p14:creationId xmlns:p14="http://schemas.microsoft.com/office/powerpoint/2010/main" val="22131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AA2ECAA-3489-4BCF-8A74-EB02B118AB66}" type="datetimeFigureOut">
              <a:rPr lang="es-ES" smtClean="0"/>
              <a:t>14/05/2021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F2D3FDC-9322-41F9-BBA0-8B22BD0A4E31}" type="slidenum">
              <a:rPr lang="es-ES" smtClean="0"/>
              <a:t>‹Nº›</a:t>
            </a:fld>
            <a:endParaRPr lang="es-ES"/>
          </a:p>
        </p:txBody>
      </p:sp>
    </p:spTree>
    <p:extLst>
      <p:ext uri="{BB962C8B-B14F-4D97-AF65-F5344CB8AC3E}">
        <p14:creationId xmlns:p14="http://schemas.microsoft.com/office/powerpoint/2010/main" val="98571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AA2ECAA-3489-4BCF-8A74-EB02B118AB66}" type="datetimeFigureOut">
              <a:rPr lang="es-ES" smtClean="0"/>
              <a:t>14/05/2021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F2D3FDC-9322-41F9-BBA0-8B22BD0A4E31}" type="slidenum">
              <a:rPr lang="es-ES" smtClean="0"/>
              <a:t>‹Nº›</a:t>
            </a:fld>
            <a:endParaRPr lang="es-ES"/>
          </a:p>
        </p:txBody>
      </p:sp>
    </p:spTree>
    <p:extLst>
      <p:ext uri="{BB962C8B-B14F-4D97-AF65-F5344CB8AC3E}">
        <p14:creationId xmlns:p14="http://schemas.microsoft.com/office/powerpoint/2010/main" val="345440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AA2ECAA-3489-4BCF-8A74-EB02B118AB66}" type="datetimeFigureOut">
              <a:rPr lang="es-ES" smtClean="0"/>
              <a:t>14/05/2021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F2D3FDC-9322-41F9-BBA0-8B22BD0A4E31}" type="slidenum">
              <a:rPr lang="es-ES" smtClean="0"/>
              <a:t>‹Nº›</a:t>
            </a:fld>
            <a:endParaRPr lang="es-ES"/>
          </a:p>
        </p:txBody>
      </p:sp>
    </p:spTree>
    <p:extLst>
      <p:ext uri="{BB962C8B-B14F-4D97-AF65-F5344CB8AC3E}">
        <p14:creationId xmlns:p14="http://schemas.microsoft.com/office/powerpoint/2010/main" val="374836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AA2ECAA-3489-4BCF-8A74-EB02B118AB66}" type="datetimeFigureOut">
              <a:rPr lang="es-ES" smtClean="0"/>
              <a:t>14/05/2021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F2D3FDC-9322-41F9-BBA0-8B22BD0A4E31}" type="slidenum">
              <a:rPr lang="es-ES" smtClean="0"/>
              <a:t>‹Nº›</a:t>
            </a:fld>
            <a:endParaRPr lang="es-ES"/>
          </a:p>
        </p:txBody>
      </p:sp>
    </p:spTree>
    <p:extLst>
      <p:ext uri="{BB962C8B-B14F-4D97-AF65-F5344CB8AC3E}">
        <p14:creationId xmlns:p14="http://schemas.microsoft.com/office/powerpoint/2010/main" val="4250489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AA2ECAA-3489-4BCF-8A74-EB02B118AB66}" type="datetimeFigureOut">
              <a:rPr lang="es-ES" smtClean="0"/>
              <a:t>14/05/2021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F2D3FDC-9322-41F9-BBA0-8B22BD0A4E31}" type="slidenum">
              <a:rPr lang="es-ES" smtClean="0"/>
              <a:t>‹Nº›</a:t>
            </a:fld>
            <a:endParaRPr lang="es-ES"/>
          </a:p>
        </p:txBody>
      </p:sp>
    </p:spTree>
    <p:extLst>
      <p:ext uri="{BB962C8B-B14F-4D97-AF65-F5344CB8AC3E}">
        <p14:creationId xmlns:p14="http://schemas.microsoft.com/office/powerpoint/2010/main" val="257560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AA2ECAA-3489-4BCF-8A74-EB02B118AB66}" type="datetimeFigureOut">
              <a:rPr lang="es-ES" smtClean="0"/>
              <a:t>14/05/2021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F2D3FDC-9322-41F9-BBA0-8B22BD0A4E31}" type="slidenum">
              <a:rPr lang="es-ES" smtClean="0"/>
              <a:t>‹Nº›</a:t>
            </a:fld>
            <a:endParaRPr lang="es-ES"/>
          </a:p>
        </p:txBody>
      </p:sp>
    </p:spTree>
    <p:extLst>
      <p:ext uri="{BB962C8B-B14F-4D97-AF65-F5344CB8AC3E}">
        <p14:creationId xmlns:p14="http://schemas.microsoft.com/office/powerpoint/2010/main" val="246943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AA2ECAA-3489-4BCF-8A74-EB02B118AB66}" type="datetimeFigureOut">
              <a:rPr lang="es-ES" smtClean="0"/>
              <a:t>14/05/2021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F2D3FDC-9322-41F9-BBA0-8B22BD0A4E31}" type="slidenum">
              <a:rPr lang="es-ES" smtClean="0"/>
              <a:t>‹Nº›</a:t>
            </a:fld>
            <a:endParaRPr lang="es-ES"/>
          </a:p>
        </p:txBody>
      </p:sp>
    </p:spTree>
    <p:extLst>
      <p:ext uri="{BB962C8B-B14F-4D97-AF65-F5344CB8AC3E}">
        <p14:creationId xmlns:p14="http://schemas.microsoft.com/office/powerpoint/2010/main" val="3090927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AA2ECAA-3489-4BCF-8A74-EB02B118AB66}" type="datetimeFigureOut">
              <a:rPr lang="es-ES" smtClean="0"/>
              <a:t>14/05/2021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F2D3FDC-9322-41F9-BBA0-8B22BD0A4E31}" type="slidenum">
              <a:rPr lang="es-ES" smtClean="0"/>
              <a:t>‹Nº›</a:t>
            </a:fld>
            <a:endParaRPr lang="es-ES"/>
          </a:p>
        </p:txBody>
      </p:sp>
    </p:spTree>
    <p:extLst>
      <p:ext uri="{BB962C8B-B14F-4D97-AF65-F5344CB8AC3E}">
        <p14:creationId xmlns:p14="http://schemas.microsoft.com/office/powerpoint/2010/main" val="3000976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AA2ECAA-3489-4BCF-8A74-EB02B118AB66}" type="datetimeFigureOut">
              <a:rPr lang="es-ES" smtClean="0"/>
              <a:t>14/05/2021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F2D3FDC-9322-41F9-BBA0-8B22BD0A4E31}" type="slidenum">
              <a:rPr lang="es-ES" smtClean="0"/>
              <a:t>‹Nº›</a:t>
            </a:fld>
            <a:endParaRPr lang="es-ES"/>
          </a:p>
        </p:txBody>
      </p:sp>
    </p:spTree>
    <p:extLst>
      <p:ext uri="{BB962C8B-B14F-4D97-AF65-F5344CB8AC3E}">
        <p14:creationId xmlns:p14="http://schemas.microsoft.com/office/powerpoint/2010/main" val="3863326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AA2ECAA-3489-4BCF-8A74-EB02B118AB66}" type="datetimeFigureOut">
              <a:rPr lang="es-ES" smtClean="0"/>
              <a:t>14/05/2021</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F2D3FDC-9322-41F9-BBA0-8B22BD0A4E31}" type="slidenum">
              <a:rPr lang="es-ES" smtClean="0"/>
              <a:t>‹Nº›</a:t>
            </a:fld>
            <a:endParaRPr lang="es-ES"/>
          </a:p>
        </p:txBody>
      </p:sp>
    </p:spTree>
    <p:extLst>
      <p:ext uri="{BB962C8B-B14F-4D97-AF65-F5344CB8AC3E}">
        <p14:creationId xmlns:p14="http://schemas.microsoft.com/office/powerpoint/2010/main" val="3399743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concepto.de/entrevista/#ixzz6uu2hT6lz"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858000" cy="896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ángulo 7"/>
          <p:cNvSpPr/>
          <p:nvPr/>
        </p:nvSpPr>
        <p:spPr>
          <a:xfrm>
            <a:off x="851338" y="1428405"/>
            <a:ext cx="6006662" cy="2800767"/>
          </a:xfrm>
          <a:prstGeom prst="rect">
            <a:avLst/>
          </a:prstGeom>
          <a:noFill/>
        </p:spPr>
        <p:txBody>
          <a:bodyPr wrap="square" lIns="91440" tIns="45720" rIns="91440" bIns="45720">
            <a:spAutoFit/>
          </a:bodyPr>
          <a:lstStyle/>
          <a:p>
            <a:pPr algn="ctr"/>
            <a:r>
              <a:rPr lang="es-ES" sz="88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rlin Sans FB Demi" panose="020E0802020502020306" pitchFamily="34" charset="0"/>
              </a:rPr>
              <a:t>Notas </a:t>
            </a:r>
          </a:p>
          <a:p>
            <a:pPr algn="ctr"/>
            <a:r>
              <a:rPr lang="es-ES" sz="88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rlin Sans FB Demi" panose="020E0802020502020306" pitchFamily="34" charset="0"/>
              </a:rPr>
              <a:t>Científicas</a:t>
            </a:r>
            <a:endParaRPr lang="es-ES" sz="8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rlin Sans FB Demi" panose="020E0802020502020306" pitchFamily="34" charset="0"/>
            </a:endParaRPr>
          </a:p>
        </p:txBody>
      </p:sp>
    </p:spTree>
    <p:extLst>
      <p:ext uri="{BB962C8B-B14F-4D97-AF65-F5344CB8AC3E}">
        <p14:creationId xmlns:p14="http://schemas.microsoft.com/office/powerpoint/2010/main" val="536509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a:off x="0" y="987782"/>
            <a:ext cx="6858000" cy="1162"/>
          </a:xfrm>
          <a:prstGeom prst="line">
            <a:avLst/>
          </a:prstGeom>
          <a:ln w="762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0" y="-14097"/>
            <a:ext cx="1380744" cy="1003041"/>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1380744" y="-14091"/>
            <a:ext cx="1024128" cy="1003041"/>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2404872" y="-14090"/>
            <a:ext cx="1024128" cy="1003041"/>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3429000" y="-14088"/>
            <a:ext cx="1024128" cy="1003041"/>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4453128" y="-14092"/>
            <a:ext cx="1024128" cy="1003041"/>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5477256" y="-14096"/>
            <a:ext cx="1380744" cy="100304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20"/>
          <p:cNvSpPr txBox="1"/>
          <p:nvPr/>
        </p:nvSpPr>
        <p:spPr>
          <a:xfrm>
            <a:off x="362046" y="226546"/>
            <a:ext cx="6198416" cy="523220"/>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800" b="1" dirty="0" smtClean="0">
                <a:latin typeface="Gill Sans Ultra Bold Condensed" panose="020B0A06020104020203" pitchFamily="34" charset="0"/>
              </a:rPr>
              <a:t>Semana del </a:t>
            </a:r>
            <a:r>
              <a:rPr lang="es-ES" sz="2800" b="1" dirty="0" smtClean="0">
                <a:latin typeface="Gill Sans Ultra Bold Condensed" panose="020B0A06020104020203" pitchFamily="34" charset="0"/>
              </a:rPr>
              <a:t>11 </a:t>
            </a:r>
            <a:r>
              <a:rPr lang="es-ES" sz="2800" b="1" dirty="0" smtClean="0">
                <a:latin typeface="Gill Sans Ultra Bold Condensed" panose="020B0A06020104020203" pitchFamily="34" charset="0"/>
              </a:rPr>
              <a:t>al </a:t>
            </a:r>
            <a:r>
              <a:rPr lang="es-ES" sz="2800" b="1" dirty="0" smtClean="0">
                <a:latin typeface="Gill Sans Ultra Bold Condensed" panose="020B0A06020104020203" pitchFamily="34" charset="0"/>
              </a:rPr>
              <a:t>13 </a:t>
            </a:r>
            <a:r>
              <a:rPr lang="es-ES" sz="2800" b="1" dirty="0" smtClean="0">
                <a:latin typeface="Gill Sans Ultra Bold Condensed" panose="020B0A06020104020203" pitchFamily="34" charset="0"/>
              </a:rPr>
              <a:t>de mayo 2021</a:t>
            </a:r>
            <a:endParaRPr lang="es-MX" sz="2800" b="1" dirty="0">
              <a:latin typeface="Gill Sans Ultra Bold Condensed" panose="020B0A06020104020203" pitchFamily="34" charset="0"/>
            </a:endParaRPr>
          </a:p>
        </p:txBody>
      </p:sp>
      <p:sp>
        <p:nvSpPr>
          <p:cNvPr id="10" name="Rectángulo 18"/>
          <p:cNvSpPr/>
          <p:nvPr/>
        </p:nvSpPr>
        <p:spPr>
          <a:xfrm>
            <a:off x="362046" y="1226256"/>
            <a:ext cx="6280743" cy="3877985"/>
          </a:xfrm>
          <a:prstGeom prst="rect">
            <a:avLst/>
          </a:prstGeom>
          <a:solidFill>
            <a:schemeClr val="accent1">
              <a:lumMod val="40000"/>
              <a:lumOff val="60000"/>
            </a:schemeClr>
          </a:solidFill>
          <a:ln w="38100">
            <a:noFill/>
            <a:prstDash val="sysDash"/>
          </a:ln>
        </p:spPr>
        <p:txBody>
          <a:bodyPr wrap="square">
            <a:spAutoFit/>
          </a:bodyPr>
          <a:lstStyle/>
          <a:p>
            <a:r>
              <a:rPr lang="es-ES" sz="1400" dirty="0" smtClean="0"/>
              <a:t>¿</a:t>
            </a:r>
            <a:r>
              <a:rPr lang="es-ES" sz="1600" dirty="0" smtClean="0">
                <a:latin typeface="Comic Sans MS" pitchFamily="66" charset="0"/>
              </a:rPr>
              <a:t>Que es una entrevista?.</a:t>
            </a:r>
          </a:p>
          <a:p>
            <a:endParaRPr lang="es-ES" sz="1400" dirty="0">
              <a:latin typeface="Comic Sans MS" pitchFamily="66" charset="0"/>
            </a:endParaRPr>
          </a:p>
          <a:p>
            <a:r>
              <a:rPr lang="es-ES" sz="1600" dirty="0">
                <a:latin typeface="Comic Sans MS" pitchFamily="66" charset="0"/>
              </a:rPr>
              <a:t>Una entrevista </a:t>
            </a:r>
            <a:r>
              <a:rPr lang="es-ES" sz="1600" b="1" dirty="0">
                <a:latin typeface="Comic Sans MS" pitchFamily="66" charset="0"/>
              </a:rPr>
              <a:t>es un intercambio de ideas u opiniones mediante una conversación</a:t>
            </a:r>
            <a:r>
              <a:rPr lang="es-ES" sz="1600" dirty="0">
                <a:latin typeface="Comic Sans MS" pitchFamily="66" charset="0"/>
              </a:rPr>
              <a:t> que se da entre dos o más personas. Todos </a:t>
            </a:r>
            <a:r>
              <a:rPr lang="es-ES" sz="1600" dirty="0" smtClean="0">
                <a:latin typeface="Comic Sans MS" pitchFamily="66" charset="0"/>
              </a:rPr>
              <a:t>las personas </a:t>
            </a:r>
            <a:r>
              <a:rPr lang="es-ES" sz="1600" dirty="0">
                <a:latin typeface="Comic Sans MS" pitchFamily="66" charset="0"/>
              </a:rPr>
              <a:t> presentes en una entrevista dialogan sobre una cuestión </a:t>
            </a:r>
            <a:r>
              <a:rPr lang="es-ES" sz="1600" dirty="0" smtClean="0">
                <a:latin typeface="Comic Sans MS" pitchFamily="66" charset="0"/>
              </a:rPr>
              <a:t>determinada</a:t>
            </a:r>
            <a:r>
              <a:rPr lang="es-ES" sz="1600" dirty="0"/>
              <a:t/>
            </a:r>
            <a:br>
              <a:rPr lang="es-ES" sz="1600" dirty="0"/>
            </a:br>
            <a:r>
              <a:rPr lang="es-ES" sz="1600" dirty="0" smtClean="0"/>
              <a:t>D</a:t>
            </a:r>
            <a:r>
              <a:rPr lang="es-ES" sz="1600" dirty="0" smtClean="0">
                <a:latin typeface="Comic Sans MS" pitchFamily="66" charset="0"/>
              </a:rPr>
              <a:t>entro </a:t>
            </a:r>
            <a:r>
              <a:rPr lang="es-ES" sz="1600" dirty="0">
                <a:latin typeface="Comic Sans MS" pitchFamily="66" charset="0"/>
              </a:rPr>
              <a:t>de una entrevista se pueden diferenciar dos roles:</a:t>
            </a:r>
          </a:p>
          <a:p>
            <a:r>
              <a:rPr lang="es-ES" sz="1600" b="1" dirty="0">
                <a:latin typeface="Comic Sans MS" pitchFamily="66" charset="0"/>
              </a:rPr>
              <a:t>Entrevistador. </a:t>
            </a:r>
            <a:r>
              <a:rPr lang="es-ES" sz="1600" dirty="0">
                <a:latin typeface="Comic Sans MS" pitchFamily="66" charset="0"/>
              </a:rPr>
              <a:t>Cumple la función de dirigir la entrevista y plantea el tema a tratar haciendo preguntas. A su vez, da inicio y cierre a la entrevista.</a:t>
            </a:r>
          </a:p>
          <a:p>
            <a:r>
              <a:rPr lang="es-ES" sz="1600" b="1" dirty="0">
                <a:latin typeface="Comic Sans MS" pitchFamily="66" charset="0"/>
              </a:rPr>
              <a:t>Entrevistado. </a:t>
            </a:r>
            <a:r>
              <a:rPr lang="es-ES" sz="1600" dirty="0">
                <a:latin typeface="Comic Sans MS" pitchFamily="66" charset="0"/>
              </a:rPr>
              <a:t>Es aquel que se expone de manera voluntaria al interrogatorio del entrevistador</a:t>
            </a:r>
            <a:r>
              <a:rPr lang="es-ES" sz="1400" dirty="0">
                <a:latin typeface="Comic Sans MS" pitchFamily="66" charset="0"/>
              </a:rPr>
              <a:t>.</a:t>
            </a:r>
          </a:p>
          <a:p>
            <a:r>
              <a:rPr lang="es-ES" sz="1400" dirty="0"/>
              <a:t/>
            </a:r>
            <a:br>
              <a:rPr lang="es-ES" sz="1400" dirty="0"/>
            </a:br>
            <a:r>
              <a:rPr lang="es-ES" sz="1400" dirty="0"/>
              <a:t>Fuente: </a:t>
            </a:r>
            <a:r>
              <a:rPr lang="es-ES" sz="1400" dirty="0">
                <a:hlinkClick r:id="rId2"/>
              </a:rPr>
              <a:t>https://concepto.de/entrevista/#ixzz6uu2hT6lz</a:t>
            </a:r>
            <a:endParaRPr lang="es-ES" sz="1400" b="1" dirty="0" smtClean="0"/>
          </a:p>
          <a:p>
            <a:pPr algn="ctr"/>
            <a:endParaRPr lang="es-ES" sz="1400" dirty="0" smtClean="0"/>
          </a:p>
          <a:p>
            <a:pPr algn="ctr"/>
            <a:endParaRPr lang="es-MX" sz="1400" dirty="0">
              <a:latin typeface="Arial" panose="020B0604020202020204" pitchFamily="34" charset="0"/>
              <a:cs typeface="Arial" panose="020B0604020202020204" pitchFamily="34" charset="0"/>
            </a:endParaRPr>
          </a:p>
        </p:txBody>
      </p:sp>
      <p:sp>
        <p:nvSpPr>
          <p:cNvPr id="12" name="11 Rectángulo"/>
          <p:cNvSpPr/>
          <p:nvPr/>
        </p:nvSpPr>
        <p:spPr>
          <a:xfrm>
            <a:off x="0" y="5207458"/>
            <a:ext cx="6858000" cy="3685022"/>
          </a:xfrm>
          <a:prstGeom prst="rect">
            <a:avLst/>
          </a:prstGeom>
          <a:solidFill>
            <a:schemeClr val="accent3">
              <a:lumMod val="20000"/>
              <a:lumOff val="80000"/>
            </a:schemeClr>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rPr>
              <a:t>Una entrevista es  una conversación que se da entre dos o mas personas, en donde una de ellas que se llama entrevistador le hace preguntas de un tema que quiere conocer a las otras personas que se les llaman entrevistados, realizan una platica, contestan preguntas, dan su nombre, su edad, e información que  la persona necesite saber.</a:t>
            </a:r>
            <a:endParaRPr lang="es-ES" dirty="0">
              <a:solidFill>
                <a:schemeClr val="tx1"/>
              </a:solidFill>
            </a:endParaRPr>
          </a:p>
        </p:txBody>
      </p:sp>
    </p:spTree>
    <p:extLst>
      <p:ext uri="{BB962C8B-B14F-4D97-AF65-F5344CB8AC3E}">
        <p14:creationId xmlns:p14="http://schemas.microsoft.com/office/powerpoint/2010/main" val="960635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a:off x="0" y="987782"/>
            <a:ext cx="6858000" cy="1162"/>
          </a:xfrm>
          <a:prstGeom prst="line">
            <a:avLst/>
          </a:prstGeom>
          <a:ln w="762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0" y="-14097"/>
            <a:ext cx="1380744" cy="1003041"/>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1380744" y="-14091"/>
            <a:ext cx="1024128" cy="1003041"/>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2404872" y="-14090"/>
            <a:ext cx="1024128" cy="1003041"/>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3429000" y="-14088"/>
            <a:ext cx="1024128" cy="1003041"/>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4453128" y="-14092"/>
            <a:ext cx="1024128" cy="1003041"/>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5477256" y="-14096"/>
            <a:ext cx="1380744" cy="100304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20"/>
          <p:cNvSpPr txBox="1"/>
          <p:nvPr/>
        </p:nvSpPr>
        <p:spPr>
          <a:xfrm>
            <a:off x="362046" y="226546"/>
            <a:ext cx="6198416" cy="523220"/>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800" b="1" dirty="0" smtClean="0">
                <a:latin typeface="Gill Sans Ultra Bold Condensed" panose="020B0A06020104020203" pitchFamily="34" charset="0"/>
              </a:rPr>
              <a:t>Semana del </a:t>
            </a:r>
            <a:r>
              <a:rPr lang="es-ES" sz="2800" b="1" dirty="0" smtClean="0">
                <a:latin typeface="Gill Sans Ultra Bold Condensed" panose="020B0A06020104020203" pitchFamily="34" charset="0"/>
              </a:rPr>
              <a:t>11 </a:t>
            </a:r>
            <a:r>
              <a:rPr lang="es-ES" sz="2800" b="1" dirty="0" smtClean="0">
                <a:latin typeface="Gill Sans Ultra Bold Condensed" panose="020B0A06020104020203" pitchFamily="34" charset="0"/>
              </a:rPr>
              <a:t>al </a:t>
            </a:r>
            <a:r>
              <a:rPr lang="es-ES" sz="2800" b="1" dirty="0" smtClean="0">
                <a:latin typeface="Gill Sans Ultra Bold Condensed" panose="020B0A06020104020203" pitchFamily="34" charset="0"/>
              </a:rPr>
              <a:t>13 </a:t>
            </a:r>
            <a:r>
              <a:rPr lang="es-ES" sz="2800" b="1" dirty="0" smtClean="0">
                <a:latin typeface="Gill Sans Ultra Bold Condensed" panose="020B0A06020104020203" pitchFamily="34" charset="0"/>
              </a:rPr>
              <a:t>de mayo 2021</a:t>
            </a:r>
            <a:endParaRPr lang="es-MX" sz="2800" b="1" dirty="0">
              <a:latin typeface="Gill Sans Ultra Bold Condensed" panose="020B0A06020104020203" pitchFamily="34" charset="0"/>
            </a:endParaRPr>
          </a:p>
        </p:txBody>
      </p:sp>
      <p:sp>
        <p:nvSpPr>
          <p:cNvPr id="10" name="Rectángulo 18"/>
          <p:cNvSpPr/>
          <p:nvPr/>
        </p:nvSpPr>
        <p:spPr>
          <a:xfrm>
            <a:off x="362046" y="1226256"/>
            <a:ext cx="6280743" cy="3139321"/>
          </a:xfrm>
          <a:prstGeom prst="rect">
            <a:avLst/>
          </a:prstGeom>
          <a:solidFill>
            <a:schemeClr val="accent1">
              <a:lumMod val="40000"/>
              <a:lumOff val="60000"/>
            </a:schemeClr>
          </a:solidFill>
          <a:ln w="38100">
            <a:noFill/>
            <a:prstDash val="sysDash"/>
          </a:ln>
        </p:spPr>
        <p:txBody>
          <a:bodyPr wrap="square">
            <a:spAutoFit/>
          </a:bodyPr>
          <a:lstStyle/>
          <a:p>
            <a:r>
              <a:rPr lang="es-ES" sz="1400" dirty="0" smtClean="0"/>
              <a:t>¿</a:t>
            </a:r>
            <a:r>
              <a:rPr lang="es-ES" sz="1600" dirty="0" smtClean="0">
                <a:latin typeface="Comic Sans MS" pitchFamily="66" charset="0"/>
              </a:rPr>
              <a:t>Que es un rally ?.</a:t>
            </a:r>
          </a:p>
          <a:p>
            <a:r>
              <a:rPr lang="es-ES" sz="1400" dirty="0">
                <a:latin typeface="Comic Sans MS" pitchFamily="66" charset="0"/>
              </a:rPr>
              <a:t>Las cuales conforman equipos, con el propósito de recorrer un territorio en un tiempo determinado, realizando acciones (pistas, acertijos o desafíos) que les permitan avanzar hasta lograr el cumplimiento del objetivo planteado. Nadie conoce en dónde están las pistas, acertijos o desafíos. Las reglas del juego se les explican a todos los participantes, al igual que las normas de seguridad. Se debe tomar en cuenta al realizar un rally, el objetivo, el tema que se quiere trabajar, el lugar donde se va a realizar, los materiales que se van a necesitar y con los que se cuenta, también las pistas acertijos o desafíos que se pueden incluir.</a:t>
            </a:r>
            <a:r>
              <a:rPr lang="es-ES" sz="1400" dirty="0"/>
              <a:t/>
            </a:r>
            <a:br>
              <a:rPr lang="es-ES" sz="1400" dirty="0"/>
            </a:br>
            <a:r>
              <a:rPr lang="es-ES" sz="1400" dirty="0"/>
              <a:t>Fuente: </a:t>
            </a:r>
            <a:r>
              <a:rPr lang="es-ES" sz="1400" dirty="0" smtClean="0"/>
              <a:t>https://www.revistas.una.ac.cr/index.php/mhsalud/article/view/339/10934#:~:text=El%20rally%20es%20una%20actividad,el%20cumplimiento%20del%20objetivo%20planteado. </a:t>
            </a:r>
            <a:endParaRPr lang="es-ES" sz="1400" dirty="0" smtClean="0"/>
          </a:p>
          <a:p>
            <a:pPr algn="ctr"/>
            <a:endParaRPr lang="es-MX" sz="1400" dirty="0">
              <a:latin typeface="Arial" panose="020B0604020202020204" pitchFamily="34" charset="0"/>
              <a:cs typeface="Arial" panose="020B0604020202020204" pitchFamily="34" charset="0"/>
            </a:endParaRPr>
          </a:p>
        </p:txBody>
      </p:sp>
      <p:sp>
        <p:nvSpPr>
          <p:cNvPr id="12" name="11 Rectángulo"/>
          <p:cNvSpPr/>
          <p:nvPr/>
        </p:nvSpPr>
        <p:spPr>
          <a:xfrm>
            <a:off x="0" y="4572000"/>
            <a:ext cx="6858000" cy="3685022"/>
          </a:xfrm>
          <a:prstGeom prst="rect">
            <a:avLst/>
          </a:prstGeom>
          <a:solidFill>
            <a:schemeClr val="accent3">
              <a:lumMod val="20000"/>
              <a:lumOff val="80000"/>
            </a:schemeClr>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rPr>
              <a:t>Son juego que se realizan en equipos, en donde se tiene que pasar por diferentes estaciones, en las que encuentran desafíos como brincar cuerda, tirar bolos, encestar pelotas, se hace en un lugar grande para evitar accidentes , las reglas que se deben de seguir, cuales son los turnos de cada uno de los equipos y de </a:t>
            </a:r>
            <a:r>
              <a:rPr lang="es-ES_tradnl" smtClean="0">
                <a:solidFill>
                  <a:schemeClr val="tx1"/>
                </a:solidFill>
              </a:rPr>
              <a:t>las personas. </a:t>
            </a:r>
            <a:endParaRPr lang="es-ES" dirty="0">
              <a:solidFill>
                <a:schemeClr val="tx1"/>
              </a:solidFill>
            </a:endParaRPr>
          </a:p>
        </p:txBody>
      </p:sp>
    </p:spTree>
    <p:extLst>
      <p:ext uri="{BB962C8B-B14F-4D97-AF65-F5344CB8AC3E}">
        <p14:creationId xmlns:p14="http://schemas.microsoft.com/office/powerpoint/2010/main" val="2368662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285</Words>
  <Application>Microsoft Office PowerPoint</Application>
  <PresentationFormat>Presentación en pantalla (4:3)</PresentationFormat>
  <Paragraphs>14</Paragraphs>
  <Slides>3</Slides>
  <Notes>0</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MQ</dc:creator>
  <cp:lastModifiedBy>MQ</cp:lastModifiedBy>
  <cp:revision>2</cp:revision>
  <dcterms:created xsi:type="dcterms:W3CDTF">2021-05-15T04:00:21Z</dcterms:created>
  <dcterms:modified xsi:type="dcterms:W3CDTF">2021-05-15T04:22:32Z</dcterms:modified>
</cp:coreProperties>
</file>