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16"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CC"/>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52" d="100"/>
          <a:sy n="52" d="100"/>
        </p:scale>
        <p:origin x="2232" y="96"/>
      </p:cViewPr>
      <p:guideLst>
        <p:guide orient="horz" pos="5216"/>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93125F4-5B96-4900-BAF6-E585E1F3162B}"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3092877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93125F4-5B96-4900-BAF6-E585E1F3162B}"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3363132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93125F4-5B96-4900-BAF6-E585E1F3162B}"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2298115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93125F4-5B96-4900-BAF6-E585E1F3162B}"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1235681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93125F4-5B96-4900-BAF6-E585E1F3162B}" type="datetimeFigureOut">
              <a:rPr lang="es-MX" smtClean="0"/>
              <a:t>13/05/2021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2709917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93125F4-5B96-4900-BAF6-E585E1F3162B}" type="datetimeFigureOut">
              <a:rPr lang="es-MX" smtClean="0"/>
              <a:t>13/05/2021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521379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93125F4-5B96-4900-BAF6-E585E1F3162B}" type="datetimeFigureOut">
              <a:rPr lang="es-MX" smtClean="0"/>
              <a:t>13/05/2021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458125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93125F4-5B96-4900-BAF6-E585E1F3162B}" type="datetimeFigureOut">
              <a:rPr lang="es-MX" smtClean="0"/>
              <a:t>13/05/2021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1035484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3125F4-5B96-4900-BAF6-E585E1F3162B}" type="datetimeFigureOut">
              <a:rPr lang="es-MX" smtClean="0"/>
              <a:t>13/05/2021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1444976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93125F4-5B96-4900-BAF6-E585E1F3162B}" type="datetimeFigureOut">
              <a:rPr lang="es-MX" smtClean="0"/>
              <a:t>13/05/2021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3785114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93125F4-5B96-4900-BAF6-E585E1F3162B}" type="datetimeFigureOut">
              <a:rPr lang="es-MX" smtClean="0"/>
              <a:t>13/05/2021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1074582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93125F4-5B96-4900-BAF6-E585E1F3162B}" type="datetimeFigureOut">
              <a:rPr lang="es-MX" smtClean="0"/>
              <a:t>13/05/2021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B5F3CAF-F4E2-4DF0-9174-9D0F2BD1561B}" type="slidenum">
              <a:rPr lang="es-MX" smtClean="0"/>
              <a:t>‹Nº›</a:t>
            </a:fld>
            <a:endParaRPr lang="es-MX"/>
          </a:p>
        </p:txBody>
      </p:sp>
    </p:spTree>
    <p:extLst>
      <p:ext uri="{BB962C8B-B14F-4D97-AF65-F5344CB8AC3E}">
        <p14:creationId xmlns:p14="http://schemas.microsoft.com/office/powerpoint/2010/main" val="4293466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14350" y="1496484"/>
            <a:ext cx="5829300" cy="3183467"/>
          </a:xfrm>
        </p:spPr>
        <p:txBody>
          <a:bodyPr/>
          <a:lstStyle/>
          <a:p>
            <a:endParaRPr lang="es-MX" dirty="0"/>
          </a:p>
        </p:txBody>
      </p:sp>
      <p:sp>
        <p:nvSpPr>
          <p:cNvPr id="3" name="Subtítulo 2"/>
          <p:cNvSpPr>
            <a:spLocks noGrp="1"/>
          </p:cNvSpPr>
          <p:nvPr>
            <p:ph type="subTitle" idx="1"/>
          </p:nvPr>
        </p:nvSpPr>
        <p:spPr>
          <a:xfrm>
            <a:off x="857250" y="4802717"/>
            <a:ext cx="5143500" cy="2207683"/>
          </a:xfrm>
        </p:spPr>
        <p:txBody>
          <a:bodyPr/>
          <a:lstStyle/>
          <a:p>
            <a:endParaRPr lang="es-MX"/>
          </a:p>
        </p:txBody>
      </p:sp>
      <p:grpSp>
        <p:nvGrpSpPr>
          <p:cNvPr id="4" name="Grupo 3"/>
          <p:cNvGrpSpPr/>
          <p:nvPr/>
        </p:nvGrpSpPr>
        <p:grpSpPr>
          <a:xfrm>
            <a:off x="0" y="0"/>
            <a:ext cx="6858000" cy="9144000"/>
            <a:chOff x="0" y="0"/>
            <a:chExt cx="6858000" cy="9144000"/>
          </a:xfrm>
        </p:grpSpPr>
        <p:pic>
          <p:nvPicPr>
            <p:cNvPr id="5" name="Picture 2" descr="MAGNÍFICO DIARIO PARA LA EDUCADORA – Imagenes Educativ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5"/>
            <p:cNvSpPr/>
            <p:nvPr/>
          </p:nvSpPr>
          <p:spPr>
            <a:xfrm>
              <a:off x="4957010" y="2430379"/>
              <a:ext cx="697832" cy="6978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ángulo redondeado 6"/>
            <p:cNvSpPr/>
            <p:nvPr/>
          </p:nvSpPr>
          <p:spPr>
            <a:xfrm>
              <a:off x="745959" y="3128211"/>
              <a:ext cx="4908884" cy="117909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ángulo 7"/>
            <p:cNvSpPr/>
            <p:nvPr/>
          </p:nvSpPr>
          <p:spPr>
            <a:xfrm>
              <a:off x="5654842" y="3128211"/>
              <a:ext cx="264695" cy="11790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0" name="Imagen 9"/>
          <p:cNvPicPr>
            <a:picLocks noChangeAspect="1"/>
          </p:cNvPicPr>
          <p:nvPr/>
        </p:nvPicPr>
        <p:blipFill rotWithShape="1">
          <a:blip r:embed="rId3"/>
          <a:srcRect b="19768"/>
          <a:stretch/>
        </p:blipFill>
        <p:spPr>
          <a:xfrm>
            <a:off x="249660" y="1496484"/>
            <a:ext cx="6358679" cy="2934839"/>
          </a:xfrm>
          <a:prstGeom prst="rect">
            <a:avLst/>
          </a:prstGeom>
        </p:spPr>
      </p:pic>
      <p:sp>
        <p:nvSpPr>
          <p:cNvPr id="9" name="CuadroTexto 8"/>
          <p:cNvSpPr txBox="1"/>
          <p:nvPr/>
        </p:nvSpPr>
        <p:spPr>
          <a:xfrm>
            <a:off x="514349" y="4572000"/>
            <a:ext cx="3635619"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MX" sz="2800" noProof="0" dirty="0" smtClean="0">
                <a:solidFill>
                  <a:prstClr val="black"/>
                </a:solidFill>
                <a:latin typeface="Berlin Sans FB" panose="020E0602020502020306" pitchFamily="34" charset="0"/>
              </a:rPr>
              <a:t>Mayo</a:t>
            </a:r>
            <a:r>
              <a:rPr kumimoji="0" lang="es-MX" sz="2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 2021 </a:t>
            </a:r>
            <a:endParaRPr kumimoji="0" lang="es-MX" sz="2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Tree>
    <p:extLst>
      <p:ext uri="{BB962C8B-B14F-4D97-AF65-F5344CB8AC3E}">
        <p14:creationId xmlns:p14="http://schemas.microsoft.com/office/powerpoint/2010/main" val="2319728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126759"/>
            <a:ext cx="4627984" cy="2046714"/>
          </a:xfrm>
          <a:prstGeom prst="rect">
            <a:avLst/>
          </a:prstGeom>
          <a:noFill/>
        </p:spPr>
        <p:txBody>
          <a:bodyPr wrap="square" rtlCol="0">
            <a:spAutoFit/>
          </a:bodyPr>
          <a:lstStyle/>
          <a:p>
            <a:pPr lvl="0">
              <a:defRPr/>
            </a:pPr>
            <a:r>
              <a:rPr lang="es-MX" dirty="0">
                <a:latin typeface="Berlin Sans FB" panose="020E0602020502020306" pitchFamily="34" charset="0"/>
              </a:rPr>
              <a:t>La pintura es el arte de la representación gráfica utilizando pigmentos mezclados con otras sustancias aglutinantes orgánicas o sintéticas. En este arte se emplean técnicas de pintura, conocimientos de teoría del color y de composición pictórica, y el dibujo.</a:t>
            </a:r>
            <a: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t/>
            </a:r>
            <a:b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es-MX" sz="19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1" name="CuadroTexto 20"/>
          <p:cNvSpPr txBox="1"/>
          <p:nvPr/>
        </p:nvSpPr>
        <p:spPr>
          <a:xfrm>
            <a:off x="1403197" y="5048703"/>
            <a:ext cx="5061190" cy="1200329"/>
          </a:xfrm>
          <a:prstGeom prst="rect">
            <a:avLst/>
          </a:prstGeom>
          <a:noFill/>
        </p:spPr>
        <p:txBody>
          <a:bodyPr wrap="square" rtlCol="0">
            <a:spAutoFit/>
          </a:bodyPr>
          <a:lstStyle/>
          <a:p>
            <a:pPr lvl="0">
              <a:defRPr/>
            </a:pPr>
            <a:r>
              <a:rPr lang="es-MX" dirty="0">
                <a:latin typeface="Berlin Sans FB" panose="020E0602020502020306" pitchFamily="34" charset="0"/>
              </a:rPr>
              <a:t>La pintura estimula la comunicación, la creatividad, la sensibilidad y aumenta la capacidad de concentración y expresión de los niños</a:t>
            </a:r>
            <a:r>
              <a:rPr lang="es-MX" dirty="0"/>
              <a:t>.</a:t>
            </a:r>
            <a:endParaRPr kumimoji="0" lang="es-MX" sz="19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32</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0" y="4410717"/>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14" name="Rectángulo 13"/>
          <p:cNvSpPr/>
          <p:nvPr/>
        </p:nvSpPr>
        <p:spPr>
          <a:xfrm>
            <a:off x="474785" y="621369"/>
            <a:ext cx="5914079" cy="574386"/>
          </a:xfrm>
          <a:prstGeom prst="rect">
            <a:avLst/>
          </a:prstGeom>
          <a:solidFill>
            <a:srgbClr val="FE96E3"/>
          </a:solidFill>
          <a:ln>
            <a:solidFill>
              <a:srgbClr val="FE96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Pintura</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9" name="Rectángulo 8"/>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426398" y="6715285"/>
            <a:ext cx="4469363" cy="2383661"/>
          </a:xfrm>
          <a:prstGeom prst="rect">
            <a:avLst/>
          </a:prstGeom>
        </p:spPr>
      </p:pic>
    </p:spTree>
    <p:extLst>
      <p:ext uri="{BB962C8B-B14F-4D97-AF65-F5344CB8AC3E}">
        <p14:creationId xmlns:p14="http://schemas.microsoft.com/office/powerpoint/2010/main" val="3001756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126759"/>
            <a:ext cx="4627984" cy="2308324"/>
          </a:xfrm>
          <a:prstGeom prst="rect">
            <a:avLst/>
          </a:prstGeom>
          <a:noFill/>
        </p:spPr>
        <p:txBody>
          <a:bodyPr wrap="square" rtlCol="0">
            <a:spAutoFit/>
          </a:bodyPr>
          <a:lstStyle/>
          <a:p>
            <a:pPr lvl="0" fontAlgn="base"/>
            <a:r>
              <a:rPr lang="es-MX" dirty="0">
                <a:latin typeface="Berlin Sans FB" panose="020E0602020502020306" pitchFamily="34" charset="0"/>
              </a:rPr>
              <a:t>El arte ​ es entendido generalmente como cualquier actividad o producto realizado con una finalidad estética y también comunicativa, mediante la cual se expresan ideas, emociones y, en general, una visión del mundo, a través de diversos recursos, como los plásticos, lingüísticos, sonoros, corporales y mixtos.​</a:t>
            </a:r>
            <a:endPar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ndParaRPr>
          </a:p>
        </p:txBody>
      </p:sp>
      <p:sp>
        <p:nvSpPr>
          <p:cNvPr id="21" name="CuadroTexto 20"/>
          <p:cNvSpPr txBox="1"/>
          <p:nvPr/>
        </p:nvSpPr>
        <p:spPr>
          <a:xfrm>
            <a:off x="1410362" y="5200862"/>
            <a:ext cx="5061190" cy="2031325"/>
          </a:xfrm>
          <a:prstGeom prst="rect">
            <a:avLst/>
          </a:prstGeom>
          <a:noFill/>
        </p:spPr>
        <p:txBody>
          <a:bodyPr wrap="square" rtlCol="0">
            <a:spAutoFit/>
          </a:bodyPr>
          <a:lstStyle/>
          <a:p>
            <a:pPr lvl="0">
              <a:defRPr/>
            </a:pPr>
            <a:r>
              <a:rPr lang="es-MX" dirty="0">
                <a:latin typeface="Berlin Sans FB" panose="020E0602020502020306" pitchFamily="34" charset="0"/>
              </a:rPr>
              <a:t>El arte es un lenguaje que aumenta la capacidad expresiva en los niños a través de diferentes elementos; de esa manera, la creatividad y la imaginación se fortalecen y juegan un rol muy importante en el proceso de aprendizaje, pues estos dos elementos benefician el desarrollo infantil de los pequeños.</a:t>
            </a:r>
            <a:endParaRPr kumimoji="0" lang="es-MX" sz="2000" i="0" u="none" strike="noStrike" kern="1200" cap="none" spc="0" normalizeH="0" baseline="0" noProof="0" dirty="0">
              <a:ln>
                <a:noFill/>
              </a:ln>
              <a:solidFill>
                <a:prstClr val="black"/>
              </a:solidFill>
              <a:effectLst/>
              <a:uLnTx/>
              <a:uFillTx/>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32</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5938" y="4554290"/>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Arte</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89344"/>
            <a:ext cx="4469363" cy="2383661"/>
          </a:xfrm>
          <a:prstGeom prst="rect">
            <a:avLst/>
          </a:prstGeom>
        </p:spPr>
      </p:pic>
    </p:spTree>
    <p:extLst>
      <p:ext uri="{BB962C8B-B14F-4D97-AF65-F5344CB8AC3E}">
        <p14:creationId xmlns:p14="http://schemas.microsoft.com/office/powerpoint/2010/main" val="1939876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055366"/>
            <a:ext cx="4627984" cy="1938992"/>
          </a:xfrm>
          <a:prstGeom prst="rect">
            <a:avLst/>
          </a:prstGeom>
          <a:noFill/>
        </p:spPr>
        <p:txBody>
          <a:bodyPr wrap="square" rtlCol="0">
            <a:spAutoFit/>
          </a:bodyPr>
          <a:lstStyle/>
          <a:p>
            <a:pPr lvl="0" fontAlgn="base"/>
            <a:r>
              <a:rPr lang="es-MX" sz="2000" dirty="0">
                <a:latin typeface="Berlin Sans FB" panose="020E0602020502020306" pitchFamily="34" charset="0"/>
              </a:rPr>
              <a:t>Una carta es un medio de comunicación escrita por un emisor (remitente) y enviado a un receptor (destinatario). ... La carta puede ser un texto diferente para cada ocasión, ya que el mensaje es siempre distinto</a:t>
            </a:r>
            <a:r>
              <a:rPr lang="es-MX" dirty="0">
                <a:latin typeface="Berlin Sans FB" panose="020E0602020502020306" pitchFamily="34" charset="0"/>
              </a:rPr>
              <a:t>.</a:t>
            </a:r>
          </a:p>
        </p:txBody>
      </p:sp>
      <p:sp>
        <p:nvSpPr>
          <p:cNvPr id="21" name="CuadroTexto 20"/>
          <p:cNvSpPr txBox="1"/>
          <p:nvPr/>
        </p:nvSpPr>
        <p:spPr>
          <a:xfrm>
            <a:off x="1410362" y="5525982"/>
            <a:ext cx="4978502" cy="1015663"/>
          </a:xfrm>
          <a:prstGeom prst="rect">
            <a:avLst/>
          </a:prstGeom>
          <a:noFill/>
        </p:spPr>
        <p:txBody>
          <a:bodyPr wrap="square" rtlCol="0">
            <a:spAutoFit/>
          </a:bodyPr>
          <a:lstStyle/>
          <a:p>
            <a:pPr lvl="0">
              <a:defRPr/>
            </a:pPr>
            <a:r>
              <a:rPr lang="es-MX" sz="2000" dirty="0">
                <a:latin typeface="Berlin Sans FB" panose="020E0602020502020306" pitchFamily="34" charset="0"/>
              </a:rPr>
              <a:t>Una carta es un medio de comunicación escrito por un emisor (remitente) enviada a un receptor (destinatario).</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32</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22271" y="4867493"/>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Carta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501598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055366"/>
            <a:ext cx="4627984" cy="1938992"/>
          </a:xfrm>
          <a:prstGeom prst="rect">
            <a:avLst/>
          </a:prstGeom>
          <a:noFill/>
        </p:spPr>
        <p:txBody>
          <a:bodyPr wrap="square" rtlCol="0">
            <a:spAutoFit/>
          </a:bodyPr>
          <a:lstStyle/>
          <a:p>
            <a:pPr lvl="0" fontAlgn="base"/>
            <a:r>
              <a:rPr lang="es-MX" sz="2000" dirty="0">
                <a:latin typeface="Berlin Sans FB" panose="020E0602020502020306" pitchFamily="34" charset="0"/>
              </a:rPr>
              <a:t>Madre, en un contexto biológico, se le llama al individuo de sexo femenino que ha tenido descendencia directa.​ Se utiliza generalmente para miembros del reino animal, y excepcionalmente para individuos de otros reinos vitales.</a:t>
            </a:r>
            <a:endParaRPr lang="es-MX" dirty="0">
              <a:latin typeface="Berlin Sans FB" panose="020E0602020502020306" pitchFamily="34" charset="0"/>
            </a:endParaRPr>
          </a:p>
        </p:txBody>
      </p:sp>
      <p:sp>
        <p:nvSpPr>
          <p:cNvPr id="21" name="CuadroTexto 20"/>
          <p:cNvSpPr txBox="1"/>
          <p:nvPr/>
        </p:nvSpPr>
        <p:spPr>
          <a:xfrm>
            <a:off x="1410362" y="4863168"/>
            <a:ext cx="4978502" cy="1938992"/>
          </a:xfrm>
          <a:prstGeom prst="rect">
            <a:avLst/>
          </a:prstGeom>
          <a:noFill/>
        </p:spPr>
        <p:txBody>
          <a:bodyPr wrap="square" rtlCol="0">
            <a:spAutoFit/>
          </a:bodyPr>
          <a:lstStyle/>
          <a:p>
            <a:pPr lvl="0">
              <a:defRPr/>
            </a:pPr>
            <a:r>
              <a:rPr lang="es-MX" sz="2000" dirty="0">
                <a:latin typeface="Berlin Sans FB" panose="020E0602020502020306" pitchFamily="34" charset="0"/>
              </a:rPr>
              <a:t>El concepto de madre es sin duda alguna uno de los más ricos y complejos de los conceptos relacionados con los seres vivos. El mismo puede ser abordado desde muy diversas perspectivas, tanto biológicas como sociales, individuales o grupales</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32</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2" y="3994358"/>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92D05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Mamá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973726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055366"/>
            <a:ext cx="4627984" cy="2862322"/>
          </a:xfrm>
          <a:prstGeom prst="rect">
            <a:avLst/>
          </a:prstGeom>
          <a:noFill/>
        </p:spPr>
        <p:txBody>
          <a:bodyPr wrap="square" rtlCol="0">
            <a:spAutoFit/>
          </a:bodyPr>
          <a:lstStyle/>
          <a:p>
            <a:pPr lvl="0" fontAlgn="base"/>
            <a:r>
              <a:rPr lang="es-MX" sz="2000" dirty="0">
                <a:latin typeface="Berlin Sans FB" panose="020E0602020502020306" pitchFamily="34" charset="0"/>
              </a:rPr>
              <a:t>La adición o suma es la operación matemática de composición que consiste en combinar o añadir dos números o más para obtener una cantidad final o total. La suma también ilustra el proceso de juntar dos colecciones de objetos con el fin de obtener una sola colección. Por otro lado, la acción repetitiva de sumar uno, es la forma más básica de contar.</a:t>
            </a:r>
            <a:endParaRPr lang="es-MX" dirty="0">
              <a:latin typeface="Berlin Sans FB" panose="020E0602020502020306" pitchFamily="34" charset="0"/>
            </a:endParaRPr>
          </a:p>
        </p:txBody>
      </p:sp>
      <p:sp>
        <p:nvSpPr>
          <p:cNvPr id="21" name="CuadroTexto 20"/>
          <p:cNvSpPr txBox="1"/>
          <p:nvPr/>
        </p:nvSpPr>
        <p:spPr>
          <a:xfrm>
            <a:off x="1410362" y="5377188"/>
            <a:ext cx="4978502" cy="707886"/>
          </a:xfrm>
          <a:prstGeom prst="rect">
            <a:avLst/>
          </a:prstGeom>
          <a:noFill/>
        </p:spPr>
        <p:txBody>
          <a:bodyPr wrap="square" rtlCol="0">
            <a:spAutoFit/>
          </a:bodyPr>
          <a:lstStyle/>
          <a:p>
            <a:pPr lvl="0">
              <a:defRPr/>
            </a:pPr>
            <a:r>
              <a:rPr lang="es-MX" sz="2000" dirty="0" smtClean="0">
                <a:solidFill>
                  <a:prstClr val="black"/>
                </a:solidFill>
                <a:latin typeface="Berlin Sans FB" panose="020E0602020502020306" pitchFamily="34" charset="0"/>
              </a:rPr>
              <a:t>Es cuando agregamos </a:t>
            </a:r>
            <a:r>
              <a:rPr lang="es-MX" sz="2000" dirty="0">
                <a:solidFill>
                  <a:prstClr val="black"/>
                </a:solidFill>
                <a:latin typeface="Berlin Sans FB" panose="020E0602020502020306" pitchFamily="34" charset="0"/>
              </a:rPr>
              <a:t>o </a:t>
            </a:r>
            <a:r>
              <a:rPr lang="es-MX" sz="2000" dirty="0" smtClean="0">
                <a:solidFill>
                  <a:prstClr val="black"/>
                </a:solidFill>
                <a:latin typeface="Berlin Sans FB" panose="020E0602020502020306" pitchFamily="34" charset="0"/>
              </a:rPr>
              <a:t>juntamos </a:t>
            </a:r>
            <a:r>
              <a:rPr lang="es-MX" sz="2000" dirty="0">
                <a:solidFill>
                  <a:prstClr val="black"/>
                </a:solidFill>
                <a:latin typeface="Berlin Sans FB" panose="020E0602020502020306" pitchFamily="34" charset="0"/>
              </a:rPr>
              <a:t>objetos de una cantidad que ya había</a:t>
            </a:r>
            <a:endParaRPr lang="es-MX" sz="2000" dirty="0">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a:t>
            </a: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33</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19320" y="4717633"/>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Adición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407403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091015"/>
            <a:ext cx="4627984" cy="3477875"/>
          </a:xfrm>
          <a:prstGeom prst="rect">
            <a:avLst/>
          </a:prstGeom>
          <a:noFill/>
        </p:spPr>
        <p:txBody>
          <a:bodyPr wrap="square" rtlCol="0">
            <a:spAutoFit/>
          </a:bodyPr>
          <a:lstStyle/>
          <a:p>
            <a:pPr lvl="0" fontAlgn="base"/>
            <a:r>
              <a:rPr lang="es-MX" sz="2000" dirty="0">
                <a:latin typeface="Berlin Sans FB" panose="020E0602020502020306" pitchFamily="34" charset="0"/>
              </a:rPr>
              <a:t>La resta o la sustracción es una operación de aritmética que se representa con el signo (–); representa la operación de eliminación de objetos de una colección. </a:t>
            </a:r>
            <a:r>
              <a:rPr lang="es-MX" sz="2000" dirty="0" smtClean="0">
                <a:latin typeface="Berlin Sans FB" panose="020E0602020502020306" pitchFamily="34" charset="0"/>
              </a:rPr>
              <a:t>Además </a:t>
            </a:r>
            <a:r>
              <a:rPr lang="es-MX" sz="2000" dirty="0">
                <a:latin typeface="Berlin Sans FB" panose="020E0602020502020306" pitchFamily="34" charset="0"/>
              </a:rPr>
              <a:t>de contar frutas, la sustracción también puede representar combinación de otras magnitudes físicas y abstractas usando diferentes tipos de objetos: números negativos, fracciones, números irracionales, vectores, decimales, funciones, matrices y más..</a:t>
            </a:r>
            <a:endParaRPr lang="es-MX" dirty="0">
              <a:latin typeface="Berlin Sans FB" panose="020E0602020502020306" pitchFamily="34" charset="0"/>
            </a:endParaRPr>
          </a:p>
        </p:txBody>
      </p:sp>
      <p:sp>
        <p:nvSpPr>
          <p:cNvPr id="21" name="CuadroTexto 20"/>
          <p:cNvSpPr txBox="1"/>
          <p:nvPr/>
        </p:nvSpPr>
        <p:spPr>
          <a:xfrm>
            <a:off x="1410362" y="6142299"/>
            <a:ext cx="4978502" cy="707886"/>
          </a:xfrm>
          <a:prstGeom prst="rect">
            <a:avLst/>
          </a:prstGeom>
          <a:noFill/>
        </p:spPr>
        <p:txBody>
          <a:bodyPr wrap="square" rtlCol="0">
            <a:spAutoFit/>
          </a:bodyPr>
          <a:lstStyle/>
          <a:p>
            <a:pPr lvl="0">
              <a:defRPr/>
            </a:pPr>
            <a:r>
              <a:rPr lang="es-MX" sz="2000" dirty="0" smtClean="0">
                <a:solidFill>
                  <a:prstClr val="black"/>
                </a:solidFill>
                <a:latin typeface="Berlin Sans FB" panose="020E0602020502020306" pitchFamily="34" charset="0"/>
              </a:rPr>
              <a:t>Significa </a:t>
            </a:r>
            <a:r>
              <a:rPr lang="es-MX" sz="2000" dirty="0">
                <a:latin typeface="Berlin Sans FB" panose="020E0602020502020306" pitchFamily="34" charset="0"/>
              </a:rPr>
              <a:t>quitar una cierta cantidad a otra que ya teníamos.</a:t>
            </a:r>
            <a:endParaRPr lang="es-MX" sz="2000" dirty="0">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a:t>
            </a: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33</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19320" y="5482744"/>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dirty="0" smtClean="0">
                <a:solidFill>
                  <a:prstClr val="white"/>
                </a:solidFill>
                <a:latin typeface="Berlin Sans FB" panose="020E0602020502020306" pitchFamily="34" charset="0"/>
              </a:rPr>
              <a:t>Sustracción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2204364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130010"/>
            <a:ext cx="4627984" cy="1938992"/>
          </a:xfrm>
          <a:prstGeom prst="rect">
            <a:avLst/>
          </a:prstGeom>
          <a:noFill/>
        </p:spPr>
        <p:txBody>
          <a:bodyPr wrap="square" rtlCol="0">
            <a:spAutoFit/>
          </a:bodyPr>
          <a:lstStyle/>
          <a:p>
            <a:pPr lvl="0" fontAlgn="base"/>
            <a:r>
              <a:rPr lang="es-MX" sz="2000" dirty="0">
                <a:latin typeface="Berlin Sans FB" panose="020E0602020502020306" pitchFamily="34" charset="0"/>
              </a:rPr>
              <a:t>Oficio, del latín </a:t>
            </a:r>
            <a:r>
              <a:rPr lang="es-MX" sz="2000" dirty="0" err="1">
                <a:latin typeface="Berlin Sans FB" panose="020E0602020502020306" pitchFamily="34" charset="0"/>
              </a:rPr>
              <a:t>officĭum</a:t>
            </a:r>
            <a:r>
              <a:rPr lang="es-MX" sz="2000" dirty="0">
                <a:latin typeface="Berlin Sans FB" panose="020E0602020502020306" pitchFamily="34" charset="0"/>
              </a:rPr>
              <a:t>, es una ocupación habitual o la profesión de algún arte mecánica. El término suele utilizarse para hacer referencia a aquella actividad laboral que no requiere de estudios </a:t>
            </a:r>
            <a:r>
              <a:rPr lang="es-MX" sz="2000" dirty="0" smtClean="0">
                <a:latin typeface="Berlin Sans FB" panose="020E0602020502020306" pitchFamily="34" charset="0"/>
              </a:rPr>
              <a:t>formales.</a:t>
            </a:r>
            <a:endParaRPr lang="es-MX" dirty="0">
              <a:latin typeface="Berlin Sans FB" panose="020E0602020502020306" pitchFamily="34" charset="0"/>
            </a:endParaRPr>
          </a:p>
        </p:txBody>
      </p:sp>
      <p:sp>
        <p:nvSpPr>
          <p:cNvPr id="21" name="CuadroTexto 20"/>
          <p:cNvSpPr txBox="1"/>
          <p:nvPr/>
        </p:nvSpPr>
        <p:spPr>
          <a:xfrm>
            <a:off x="1410362" y="4661330"/>
            <a:ext cx="4978502" cy="1631216"/>
          </a:xfrm>
          <a:prstGeom prst="rect">
            <a:avLst/>
          </a:prstGeom>
          <a:noFill/>
        </p:spPr>
        <p:txBody>
          <a:bodyPr wrap="square" rtlCol="0">
            <a:spAutoFit/>
          </a:bodyPr>
          <a:lstStyle/>
          <a:p>
            <a:pPr lvl="0">
              <a:defRPr/>
            </a:pPr>
            <a:r>
              <a:rPr lang="es-MX" sz="2000" dirty="0">
                <a:latin typeface="Berlin Sans FB" panose="020E0602020502020306" pitchFamily="34" charset="0"/>
              </a:rPr>
              <a:t>Un oficio es la ocupación que desempeña una persona y que generalmente, no se aprende en un curso ni en la universidad, sino que observando a otras personas que los desempeñan</a:t>
            </a:r>
            <a:endParaRPr lang="es-MX" sz="2000" dirty="0">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a:t>
            </a: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33</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2" y="3994358"/>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Oficio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993186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585621" y="2177149"/>
            <a:ext cx="4627984" cy="1938992"/>
          </a:xfrm>
          <a:prstGeom prst="rect">
            <a:avLst/>
          </a:prstGeom>
          <a:noFill/>
        </p:spPr>
        <p:txBody>
          <a:bodyPr wrap="square" rtlCol="0">
            <a:spAutoFit/>
          </a:bodyPr>
          <a:lstStyle/>
          <a:p>
            <a:pPr lvl="0" fontAlgn="base"/>
            <a:r>
              <a:rPr lang="es-MX" sz="2000" dirty="0">
                <a:latin typeface="Berlin Sans FB" panose="020E0602020502020306" pitchFamily="34" charset="0"/>
              </a:rPr>
              <a:t>Profesión, del latín </a:t>
            </a:r>
            <a:r>
              <a:rPr lang="es-MX" sz="2000" dirty="0" err="1">
                <a:latin typeface="Berlin Sans FB" panose="020E0602020502020306" pitchFamily="34" charset="0"/>
              </a:rPr>
              <a:t>professĭo</a:t>
            </a:r>
            <a:r>
              <a:rPr lang="es-MX" sz="2000" dirty="0">
                <a:latin typeface="Berlin Sans FB" panose="020E0602020502020306" pitchFamily="34" charset="0"/>
              </a:rPr>
              <a:t>, es la acción y efecto de profesar (ejercer un oficio, una ciencia o un arte). La profesión, por lo tanto, es el empleo o trabajo que alguien ejerce y por el que recibe una retribución económica. </a:t>
            </a:r>
            <a:endParaRPr lang="es-MX" dirty="0">
              <a:latin typeface="Berlin Sans FB" panose="020E0602020502020306" pitchFamily="34" charset="0"/>
            </a:endParaRPr>
          </a:p>
        </p:txBody>
      </p:sp>
      <p:sp>
        <p:nvSpPr>
          <p:cNvPr id="21" name="CuadroTexto 20"/>
          <p:cNvSpPr txBox="1"/>
          <p:nvPr/>
        </p:nvSpPr>
        <p:spPr>
          <a:xfrm>
            <a:off x="1410362" y="4620569"/>
            <a:ext cx="4978502" cy="1631216"/>
          </a:xfrm>
          <a:prstGeom prst="rect">
            <a:avLst/>
          </a:prstGeom>
          <a:noFill/>
        </p:spPr>
        <p:txBody>
          <a:bodyPr wrap="square" rtlCol="0">
            <a:spAutoFit/>
          </a:bodyPr>
          <a:lstStyle/>
          <a:p>
            <a:pPr lvl="0">
              <a:defRPr/>
            </a:pPr>
            <a:r>
              <a:rPr lang="es-MX" sz="2000" dirty="0">
                <a:latin typeface="Berlin Sans FB" panose="020E0602020502020306" pitchFamily="34" charset="0"/>
              </a:rPr>
              <a:t>Un oficio es la ocupación que desempeña una persona y que generalmente, no se aprende en un curso ni en la universidad, sino que observando a otras personas que los desempeñan</a:t>
            </a:r>
            <a:endParaRPr lang="es-MX" sz="2000" dirty="0">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a:t>
            </a: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33</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116522" y="4007150"/>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33CCCC"/>
          </a:solidFill>
          <a:ln>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Profesión</a:t>
            </a:r>
            <a:r>
              <a:rPr kumimoji="0" lang="es-MX" sz="4800" b="0" i="0" u="none" strike="noStrike" kern="1200" cap="none" spc="0" normalizeH="0" noProof="0" dirty="0" smtClean="0">
                <a:ln>
                  <a:noFill/>
                </a:ln>
                <a:solidFill>
                  <a:prstClr val="white"/>
                </a:solidFill>
                <a:effectLst/>
                <a:uLnTx/>
                <a:uFillTx/>
                <a:latin typeface="Berlin Sans FB" panose="020E0602020502020306" pitchFamily="34" charset="0"/>
                <a:ea typeface="+mn-ea"/>
                <a:cs typeface="+mn-cs"/>
              </a:rPr>
              <a:t> </a:t>
            </a: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386343319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TotalTime>
  <Words>678</Words>
  <Application>Microsoft Office PowerPoint</Application>
  <PresentationFormat>Carta (216 x 279 mm)</PresentationFormat>
  <Paragraphs>33</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Berlin Sans FB</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Fátima García</dc:creator>
  <cp:lastModifiedBy>Fátima García</cp:lastModifiedBy>
  <cp:revision>5</cp:revision>
  <dcterms:created xsi:type="dcterms:W3CDTF">2021-05-07T03:03:30Z</dcterms:created>
  <dcterms:modified xsi:type="dcterms:W3CDTF">2021-05-14T01:24:23Z</dcterms:modified>
</cp:coreProperties>
</file>