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2214" y="72"/>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1666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206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3121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5942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C4142E8-63BA-4CAC-8900-6C9967E61AAE}" type="datetimeFigureOut">
              <a:rPr lang="es-MX" smtClean="0"/>
              <a:t>14/05/2021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76972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4142E8-63BA-4CAC-8900-6C9967E61AAE}"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1644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4142E8-63BA-4CAC-8900-6C9967E61AAE}" type="datetimeFigureOut">
              <a:rPr lang="es-MX" smtClean="0"/>
              <a:t>14/05/2021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9419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4142E8-63BA-4CAC-8900-6C9967E61AAE}" type="datetimeFigureOut">
              <a:rPr lang="es-MX" smtClean="0"/>
              <a:t>14/05/2021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01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142E8-63BA-4CAC-8900-6C9967E61AAE}" type="datetimeFigureOut">
              <a:rPr lang="es-MX" smtClean="0"/>
              <a:t>14/05/2021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75766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2034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14/05/2021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5154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4142E8-63BA-4CAC-8900-6C9967E61AAE}" type="datetimeFigureOut">
              <a:rPr lang="es-MX" smtClean="0"/>
              <a:t>14/05/2021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8B3F0C-26EB-46BD-8396-71580D503671}" type="slidenum">
              <a:rPr lang="es-MX" smtClean="0"/>
              <a:t>‹Nº›</a:t>
            </a:fld>
            <a:endParaRPr lang="es-MX"/>
          </a:p>
        </p:txBody>
      </p:sp>
    </p:spTree>
    <p:extLst>
      <p:ext uri="{BB962C8B-B14F-4D97-AF65-F5344CB8AC3E}">
        <p14:creationId xmlns:p14="http://schemas.microsoft.com/office/powerpoint/2010/main" val="351962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144000"/>
          </a:xfrm>
          <a:prstGeom prst="rect">
            <a:avLst/>
          </a:prstGeom>
        </p:spPr>
      </p:pic>
      <p:pic>
        <p:nvPicPr>
          <p:cNvPr id="7" name="Imagen 6"/>
          <p:cNvPicPr>
            <a:picLocks noChangeAspect="1"/>
          </p:cNvPicPr>
          <p:nvPr/>
        </p:nvPicPr>
        <p:blipFill rotWithShape="1">
          <a:blip r:embed="rId3"/>
          <a:srcRect l="37235" t="60486" r="26897" b="35494"/>
          <a:stretch/>
        </p:blipFill>
        <p:spPr>
          <a:xfrm>
            <a:off x="1467422" y="2998628"/>
            <a:ext cx="3923155" cy="329788"/>
          </a:xfrm>
          <a:prstGeom prst="rect">
            <a:avLst/>
          </a:prstGeom>
        </p:spPr>
      </p:pic>
      <p:sp>
        <p:nvSpPr>
          <p:cNvPr id="8" name="Rectángulo 7"/>
          <p:cNvSpPr/>
          <p:nvPr/>
        </p:nvSpPr>
        <p:spPr>
          <a:xfrm>
            <a:off x="1740877" y="1244302"/>
            <a:ext cx="3376245" cy="1754326"/>
          </a:xfrm>
          <a:prstGeom prst="rect">
            <a:avLst/>
          </a:prstGeom>
          <a:noFill/>
        </p:spPr>
        <p:txBody>
          <a:bodyPr wrap="none" lIns="91440" tIns="45720" rIns="91440" bIns="45720">
            <a:spAutoFit/>
          </a:bodyPr>
          <a:lstStyle/>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7722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p:cNvSpPr/>
          <p:nvPr/>
        </p:nvSpPr>
        <p:spPr>
          <a:xfrm>
            <a:off x="1063011" y="1193937"/>
            <a:ext cx="4832487"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Consulta científica</a:t>
            </a:r>
            <a:endParaRPr lang="es-MX" sz="2400" dirty="0">
              <a:solidFill>
                <a:schemeClr val="bg1"/>
              </a:solidFill>
              <a:latin typeface="Arial Black" panose="020B0A04020102020204" pitchFamily="34" charset="0"/>
            </a:endParaRPr>
          </a:p>
        </p:txBody>
      </p:sp>
      <p:sp>
        <p:nvSpPr>
          <p:cNvPr id="21"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10 al 14 de </a:t>
            </a:r>
            <a:r>
              <a:rPr lang="es-ES" sz="2800" b="1" dirty="0" smtClean="0">
                <a:latin typeface="Gill Sans Ultra Bold Condensed" panose="020B0A06020104020203" pitchFamily="34" charset="0"/>
              </a:rPr>
              <a:t>mayo 2021</a:t>
            </a:r>
            <a:endParaRPr lang="es-MX" sz="2800" b="1" dirty="0">
              <a:latin typeface="Gill Sans Ultra Bold Condensed" panose="020B0A06020104020203" pitchFamily="34" charset="0"/>
            </a:endParaRPr>
          </a:p>
        </p:txBody>
      </p:sp>
      <p:sp>
        <p:nvSpPr>
          <p:cNvPr id="22" name="Rectángulo 21"/>
          <p:cNvSpPr/>
          <p:nvPr/>
        </p:nvSpPr>
        <p:spPr>
          <a:xfrm>
            <a:off x="900477" y="2432406"/>
            <a:ext cx="5533452" cy="1046440"/>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Artesanías. </a:t>
            </a:r>
            <a:r>
              <a:rPr lang="es-MX" sz="1200" dirty="0" smtClean="0">
                <a:latin typeface="Arial" panose="020B0604020202020204" pitchFamily="34" charset="0"/>
                <a:cs typeface="Arial" panose="020B0604020202020204" pitchFamily="34" charset="0"/>
              </a:rPr>
              <a:t>Consiste </a:t>
            </a:r>
            <a:r>
              <a:rPr lang="es-MX" sz="1200" dirty="0">
                <a:latin typeface="Arial" panose="020B0604020202020204" pitchFamily="34" charset="0"/>
                <a:cs typeface="Arial" panose="020B0604020202020204" pitchFamily="34" charset="0"/>
              </a:rPr>
              <a:t>en el trabajo manual con materias primas, generalmente de la región o localidad que habita el artesano, usando métodos y técnicas que son patrimonio inmaterial de su comunidad cultural </a:t>
            </a:r>
            <a:r>
              <a:rPr lang="es-MX" sz="1200" dirty="0" smtClean="0">
                <a:latin typeface="Arial" panose="020B0604020202020204" pitchFamily="34" charset="0"/>
                <a:cs typeface="Arial" panose="020B0604020202020204" pitchFamily="34" charset="0"/>
              </a:rPr>
              <a:t>específica. En </a:t>
            </a:r>
            <a:r>
              <a:rPr lang="es-MX" sz="1200" dirty="0">
                <a:latin typeface="Arial" panose="020B0604020202020204" pitchFamily="34" charset="0"/>
                <a:cs typeface="Arial" panose="020B0604020202020204" pitchFamily="34" charset="0"/>
              </a:rPr>
              <a:t>el trabajo artesanal, suelen utilizarse herramientas o instrumentos rudimentarios, y rara vez se emplean maquinarias o procesos automatizados. </a:t>
            </a:r>
          </a:p>
        </p:txBody>
      </p:sp>
      <p:sp>
        <p:nvSpPr>
          <p:cNvPr id="23" name="CuadroTexto 22"/>
          <p:cNvSpPr txBox="1"/>
          <p:nvPr/>
        </p:nvSpPr>
        <p:spPr>
          <a:xfrm>
            <a:off x="362046" y="4134728"/>
            <a:ext cx="4891318" cy="523220"/>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Sin autor (2021). Artesanías. </a:t>
            </a:r>
            <a:r>
              <a:rPr lang="es-MX" sz="1400" i="1" dirty="0" smtClean="0">
                <a:latin typeface="Arial" panose="020B0604020202020204" pitchFamily="34" charset="0"/>
                <a:cs typeface="Arial" panose="020B0604020202020204" pitchFamily="34" charset="0"/>
              </a:rPr>
              <a:t>Significados.</a:t>
            </a:r>
            <a:r>
              <a:rPr lang="es-MX" sz="1400" dirty="0" smtClean="0">
                <a:latin typeface="Arial" panose="020B0604020202020204" pitchFamily="34" charset="0"/>
                <a:cs typeface="Arial" panose="020B0604020202020204" pitchFamily="34" charset="0"/>
              </a:rPr>
              <a:t> Recuperado de: </a:t>
            </a:r>
            <a:r>
              <a:rPr lang="es-MX" sz="1400" dirty="0">
                <a:latin typeface="Arial" panose="020B0604020202020204" pitchFamily="34" charset="0"/>
                <a:cs typeface="Arial" panose="020B0604020202020204" pitchFamily="34" charset="0"/>
              </a:rPr>
              <a:t>https://bit.ly/3bhzqhV</a:t>
            </a:r>
            <a:endParaRPr lang="es-MX" sz="1400" i="1" dirty="0">
              <a:latin typeface="Arial" panose="020B0604020202020204" pitchFamily="34" charset="0"/>
              <a:cs typeface="Arial" panose="020B0604020202020204" pitchFamily="34" charset="0"/>
            </a:endParaRPr>
          </a:p>
        </p:txBody>
      </p:sp>
      <p:sp>
        <p:nvSpPr>
          <p:cNvPr id="24" name="Rectángulo 23"/>
          <p:cNvSpPr/>
          <p:nvPr/>
        </p:nvSpPr>
        <p:spPr>
          <a:xfrm>
            <a:off x="649091" y="5457318"/>
            <a:ext cx="5559818" cy="1123384"/>
          </a:xfrm>
          <a:prstGeom prst="rect">
            <a:avLst/>
          </a:prstGeom>
          <a:ln w="38100">
            <a:solidFill>
              <a:schemeClr val="accent2"/>
            </a:solidFill>
            <a:prstDash val="sysDash"/>
          </a:ln>
        </p:spPr>
        <p:txBody>
          <a:bodyPr wrap="square">
            <a:spAutoFit/>
          </a:bodyPr>
          <a:lstStyle/>
          <a:p>
            <a:pPr algn="ctr"/>
            <a:r>
              <a:rPr lang="es-MX" sz="1200" b="1" u="sng" dirty="0" smtClean="0">
                <a:solidFill>
                  <a:schemeClr val="accent2"/>
                </a:solidFill>
                <a:latin typeface="Arial" panose="020B0604020202020204" pitchFamily="34" charset="0"/>
                <a:cs typeface="Arial" panose="020B0604020202020204" pitchFamily="34" charset="0"/>
              </a:rPr>
              <a:t>Sonidos: </a:t>
            </a:r>
            <a:r>
              <a:rPr lang="es-MX" sz="1100" dirty="0">
                <a:latin typeface="Arial" panose="020B0604020202020204" pitchFamily="34" charset="0"/>
                <a:cs typeface="Arial" panose="020B0604020202020204" pitchFamily="34" charset="0"/>
              </a:rPr>
              <a:t>es la sensación producida en el órgano del oído por el cambio de presión generado por el movimiento vibratorio de los cuerpos sonoros, transmitido por un medio elástico en forma de ondas. Los sonidos son percibidos a través del aparato auditivo que recibe las ondas sonoras, que son convertidas en movimientos de los osteocillos óticos y percibidas en el oído interno que a su vez las transmite mediante el sistema nervioso al cerebro. Esta habilidad se tiene incluso antes de nacer.</a:t>
            </a:r>
          </a:p>
        </p:txBody>
      </p:sp>
      <p:sp>
        <p:nvSpPr>
          <p:cNvPr id="25" name="CuadroTexto 24"/>
          <p:cNvSpPr txBox="1"/>
          <p:nvPr/>
        </p:nvSpPr>
        <p:spPr>
          <a:xfrm>
            <a:off x="468977" y="7380072"/>
            <a:ext cx="5606145" cy="461665"/>
          </a:xfrm>
          <a:prstGeom prst="rect">
            <a:avLst/>
          </a:prstGeom>
          <a:noFill/>
          <a:ln>
            <a:solidFill>
              <a:schemeClr val="accent6">
                <a:lumMod val="50000"/>
              </a:schemeClr>
            </a:solidFill>
          </a:ln>
        </p:spPr>
        <p:txBody>
          <a:bodyPr wrap="square" rtlCol="0">
            <a:spAutoFit/>
          </a:bodyPr>
          <a:lstStyle/>
          <a:p>
            <a:r>
              <a:rPr lang="es-MX" sz="1200" dirty="0">
                <a:latin typeface="Arial" panose="020B0604020202020204" pitchFamily="34" charset="0"/>
                <a:cs typeface="Arial" panose="020B0604020202020204" pitchFamily="34" charset="0"/>
              </a:rPr>
              <a:t>Iglesias Simón; </a:t>
            </a:r>
            <a:r>
              <a:rPr lang="es-MX" sz="1200" dirty="0" smtClean="0">
                <a:latin typeface="Arial" panose="020B0604020202020204" pitchFamily="34" charset="0"/>
                <a:cs typeface="Arial" panose="020B0604020202020204" pitchFamily="34" charset="0"/>
              </a:rPr>
              <a:t>Pablo. "El </a:t>
            </a:r>
            <a:r>
              <a:rPr lang="es-MX" sz="1200" dirty="0">
                <a:latin typeface="Arial" panose="020B0604020202020204" pitchFamily="34" charset="0"/>
                <a:cs typeface="Arial" panose="020B0604020202020204" pitchFamily="34" charset="0"/>
              </a:rPr>
              <a:t>diseñador de sonido: función y esquema de trabajo", ADE-Teatro N° 101. Julio-agosto de 2005. Páginas 199-215.</a:t>
            </a:r>
            <a:endParaRPr lang="es-MX"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10 al 14 de </a:t>
            </a:r>
            <a:r>
              <a:rPr lang="es-ES" sz="2800" b="1" dirty="0" smtClean="0">
                <a:latin typeface="Gill Sans Ultra Bold Condensed" panose="020B0A06020104020203" pitchFamily="34" charset="0"/>
              </a:rPr>
              <a:t>mayo 2021</a:t>
            </a:r>
            <a:endParaRPr lang="es-MX" sz="2800" b="1" dirty="0">
              <a:latin typeface="Gill Sans Ultra Bold Condensed" panose="020B0A06020104020203" pitchFamily="34" charset="0"/>
            </a:endParaRPr>
          </a:p>
        </p:txBody>
      </p:sp>
      <p:sp>
        <p:nvSpPr>
          <p:cNvPr id="20" name="Elipse 19"/>
          <p:cNvSpPr/>
          <p:nvPr/>
        </p:nvSpPr>
        <p:spPr>
          <a:xfrm>
            <a:off x="690372" y="1262322"/>
            <a:ext cx="5579778"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Explicación al alumno</a:t>
            </a:r>
            <a:endParaRPr lang="es-MX" sz="2400" dirty="0">
              <a:solidFill>
                <a:schemeClr val="bg1"/>
              </a:solidFill>
              <a:latin typeface="Arial Black" panose="020B0A04020102020204" pitchFamily="34" charset="0"/>
            </a:endParaRPr>
          </a:p>
        </p:txBody>
      </p:sp>
      <p:sp>
        <p:nvSpPr>
          <p:cNvPr id="23" name="Rectángulo 22"/>
          <p:cNvSpPr/>
          <p:nvPr/>
        </p:nvSpPr>
        <p:spPr>
          <a:xfrm>
            <a:off x="355900" y="2255868"/>
            <a:ext cx="5611984" cy="677108"/>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Artesanías. </a:t>
            </a:r>
            <a:r>
              <a:rPr lang="es-MX" sz="1200" dirty="0" smtClean="0">
                <a:latin typeface="Arial" panose="020B0604020202020204" pitchFamily="34" charset="0"/>
                <a:cs typeface="Arial" panose="020B0604020202020204" pitchFamily="34" charset="0"/>
              </a:rPr>
              <a:t>Son objetos creados directamente con las manos de las personas, algunas pueden ser los collares, pulseras y cualquier objeto que se considere arte creado por personas. .</a:t>
            </a:r>
            <a:endParaRPr lang="es-MX" sz="1200" dirty="0">
              <a:latin typeface="Arial" panose="020B0604020202020204" pitchFamily="34" charset="0"/>
              <a:cs typeface="Arial" panose="020B0604020202020204" pitchFamily="34" charset="0"/>
            </a:endParaRPr>
          </a:p>
        </p:txBody>
      </p:sp>
      <p:sp>
        <p:nvSpPr>
          <p:cNvPr id="24" name="CuadroTexto 23"/>
          <p:cNvSpPr txBox="1"/>
          <p:nvPr/>
        </p:nvSpPr>
        <p:spPr>
          <a:xfrm>
            <a:off x="490748" y="3631541"/>
            <a:ext cx="6069714" cy="523220"/>
          </a:xfrm>
          <a:prstGeom prst="rect">
            <a:avLst/>
          </a:prstGeom>
          <a:noFill/>
          <a:ln>
            <a:solidFill>
              <a:schemeClr val="accent6">
                <a:lumMod val="50000"/>
              </a:schemeClr>
            </a:solidFill>
          </a:ln>
        </p:spPr>
        <p:txBody>
          <a:bodyPr wrap="square" rtlCol="0">
            <a:spAutoFit/>
          </a:bodyPr>
          <a:lstStyle/>
          <a:p>
            <a:r>
              <a:rPr lang="es-MX" sz="1400" i="1" dirty="0" smtClean="0">
                <a:latin typeface="Arial" panose="020B0604020202020204" pitchFamily="34" charset="0"/>
                <a:cs typeface="Arial" panose="020B0604020202020204" pitchFamily="34" charset="0"/>
              </a:rPr>
              <a:t>Los alumnos harán pulseras hechas con limpiapipas de colores  y cuentas para mostrar una artesanía. </a:t>
            </a:r>
            <a:endParaRPr lang="es-MX" sz="1400" i="1" dirty="0">
              <a:latin typeface="Arial" panose="020B0604020202020204" pitchFamily="34" charset="0"/>
              <a:cs typeface="Arial" panose="020B0604020202020204" pitchFamily="34" charset="0"/>
            </a:endParaRPr>
          </a:p>
        </p:txBody>
      </p:sp>
      <p:sp>
        <p:nvSpPr>
          <p:cNvPr id="25" name="Rectángulo 24"/>
          <p:cNvSpPr/>
          <p:nvPr/>
        </p:nvSpPr>
        <p:spPr>
          <a:xfrm>
            <a:off x="355900" y="4905437"/>
            <a:ext cx="5563297" cy="677108"/>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Sonidos: </a:t>
            </a:r>
            <a:r>
              <a:rPr lang="es-MX" sz="1200" dirty="0" smtClean="0">
                <a:latin typeface="Arial" panose="020B0604020202020204" pitchFamily="34" charset="0"/>
                <a:cs typeface="Arial" panose="020B0604020202020204" pitchFamily="34" charset="0"/>
              </a:rPr>
              <a:t>son ruidos que podemos escuchar por nuestro sentido del oído. Estos sonidos provienen de animales, cosas y objetos. Algunos son producidos con la boca, con las vibraciones o con otras partes que lo conforman. </a:t>
            </a:r>
            <a:endParaRPr lang="es-MX" sz="1200" dirty="0">
              <a:latin typeface="Arial" panose="020B0604020202020204" pitchFamily="34" charset="0"/>
              <a:cs typeface="Arial" panose="020B0604020202020204" pitchFamily="34" charset="0"/>
            </a:endParaRPr>
          </a:p>
        </p:txBody>
      </p:sp>
      <p:sp>
        <p:nvSpPr>
          <p:cNvPr id="26" name="CuadroTexto 25"/>
          <p:cNvSpPr txBox="1"/>
          <p:nvPr/>
        </p:nvSpPr>
        <p:spPr>
          <a:xfrm>
            <a:off x="355900" y="6333221"/>
            <a:ext cx="6069714" cy="523220"/>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escucharan varios sonidos que </a:t>
            </a:r>
            <a:r>
              <a:rPr lang="es-MX" sz="1400" dirty="0" smtClean="0">
                <a:latin typeface="Arial" panose="020B0604020202020204" pitchFamily="34" charset="0"/>
                <a:cs typeface="Arial" panose="020B0604020202020204" pitchFamily="34" charset="0"/>
              </a:rPr>
              <a:t>después tendrán que repetir utilizando las partes  de sus cuerpos.</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551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1903</TotalTime>
  <Words>319</Words>
  <Application>Microsoft Office PowerPoint</Application>
  <PresentationFormat>Carta (216 x 279 mm)</PresentationFormat>
  <Paragraphs>14</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Arial Black</vt:lpstr>
      <vt:lpstr>Berlin Sans FB Demi</vt:lpstr>
      <vt:lpstr>Calibri</vt:lpstr>
      <vt:lpstr>Calibri Light</vt:lpstr>
      <vt:lpstr>Gill Sans Ultra Bold Condensed</vt: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42</cp:revision>
  <dcterms:created xsi:type="dcterms:W3CDTF">2021-01-18T05:58:36Z</dcterms:created>
  <dcterms:modified xsi:type="dcterms:W3CDTF">2021-05-14T20:00:49Z</dcterms:modified>
</cp:coreProperties>
</file>