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566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924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3520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50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1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526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05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226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53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724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6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95123-F994-434B-B87B-1179E36AD17D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7D801-C742-48DD-8417-EA2E3F66B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15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BAF0C6B-0323-4DF1-9DBC-D80DB078B77C}"/>
              </a:ext>
            </a:extLst>
          </p:cNvPr>
          <p:cNvSpPr/>
          <p:nvPr/>
        </p:nvSpPr>
        <p:spPr>
          <a:xfrm>
            <a:off x="2072833" y="-55621"/>
            <a:ext cx="70823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Lunes 17 de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79090F5-1B99-493D-A822-55CC1C690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09542"/>
              </p:ext>
            </p:extLst>
          </p:nvPr>
        </p:nvGraphicFramePr>
        <p:xfrm>
          <a:off x="4634736" y="652267"/>
          <a:ext cx="4520485" cy="6104952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11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25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Rompecabezas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Educación socioemocional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26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la imagen en la pagina de Facebook del sistema solar.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Colorea y recorta las piezas del rompecabezas.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Arma el rompecabezas en el orden que debe ser. Responde ¿fue fácil realizarlo? ¿requeriste ayuda?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Auto conocimiento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Autoestima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406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Hoja recortable, fotografía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Reconoce y expresa características personales: qué se le facilita y qué se le dificulta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81DA2D-B2D8-4BCF-AE45-22D8F6573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63039"/>
              </p:ext>
            </p:extLst>
          </p:nvPr>
        </p:nvGraphicFramePr>
        <p:xfrm>
          <a:off x="77272" y="652266"/>
          <a:ext cx="4520485" cy="623088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61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233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 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Conociendo el sistema solar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Lenguaje y comunicación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28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el video de como esta conformado nuestro sistema solar.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Realiza un cartel o poster para explicar lo que entendió acerca del sistema solar.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Graba un video explicando su cartel dando a conocer la información mas importante.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Oralidad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Descripción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992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Cartel, 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Menciona características de objetos y personas que conoce y observa.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  <a:p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 descr="Resultado de imagen para dibujo de planetas para niños | Los planetas para  niños, Imagenes de los planetas, Planetas preescolar">
            <a:extLst>
              <a:ext uri="{FF2B5EF4-FFF2-40B4-BE49-F238E27FC236}">
                <a16:creationId xmlns:a16="http://schemas.microsoft.com/office/drawing/2014/main" id="{BDD022EC-23B5-41A8-9BFF-62DCDC6469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7" t="55072" r="65212" b="16136"/>
          <a:stretch/>
        </p:blipFill>
        <p:spPr bwMode="auto">
          <a:xfrm>
            <a:off x="397566" y="0"/>
            <a:ext cx="1007166" cy="954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011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BAF0C6B-0323-4DF1-9DBC-D80DB078B77C}"/>
              </a:ext>
            </a:extLst>
          </p:cNvPr>
          <p:cNvSpPr/>
          <p:nvPr/>
        </p:nvSpPr>
        <p:spPr>
          <a:xfrm>
            <a:off x="1881967" y="-2611"/>
            <a:ext cx="73581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Martes 18 de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79090F5-1B99-493D-A822-55CC1C690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0061"/>
              </p:ext>
            </p:extLst>
          </p:nvPr>
        </p:nvGraphicFramePr>
        <p:xfrm>
          <a:off x="4623515" y="652267"/>
          <a:ext cx="4520485" cy="621297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9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993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¿Qué numero 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Pensamiento matemático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6362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Recuerda cual es el orden en el que están acomodados los planetas.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los planetas que están en desorden y dentro del recuadro escribe el numero que ocupa dentro del orden adecuado.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 ¿Cuál es el primero? ¿y el ultimo?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Numero, algebra y variación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673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Hoja de trabajo (anexo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Cuenta colecciones no mayores a 20 elementos.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81DA2D-B2D8-4BCF-AE45-22D8F6573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6609"/>
              </p:ext>
            </p:extLst>
          </p:nvPr>
        </p:nvGraphicFramePr>
        <p:xfrm>
          <a:off x="103030" y="535492"/>
          <a:ext cx="4520485" cy="634483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808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0917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El 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Lenguaje y comunicación 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7729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el orden en el que están acomodados los planetas dentro del sistema solar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Escribe nuevamente el nombre de cada uno de los planetas. Y escribe cuantas letras tiene cada una de las palabras.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 ¿Cuál planeta tiene el nombre mas corto? ¿Cuál tiene el nombre mas largo?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Oralidad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Reconocimiento de la diversidad lingüística y cultural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8516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Hoja de trabajo (Anexo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000" b="0" dirty="0">
                          <a:latin typeface="Century Gothic" panose="020B0502020202020204" pitchFamily="34" charset="0"/>
                        </a:rPr>
                        <a:t>Conoce palabras y expresiones que se utilizan en su medio familiar y localidad, y reconoce su significado</a:t>
                      </a:r>
                      <a:endParaRPr lang="es-MX" sz="105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 descr="Resultado de imagen para dibujo de planetas para niños | Los planetas para  niños, Imagenes de los planetas, Planetas preescolar">
            <a:extLst>
              <a:ext uri="{FF2B5EF4-FFF2-40B4-BE49-F238E27FC236}">
                <a16:creationId xmlns:a16="http://schemas.microsoft.com/office/drawing/2014/main" id="{824E93BE-2BD6-4832-8A0A-C13759D581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8" t="7808" r="77313" b="70628"/>
          <a:stretch/>
        </p:blipFill>
        <p:spPr bwMode="auto">
          <a:xfrm>
            <a:off x="654726" y="-2611"/>
            <a:ext cx="834887" cy="87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56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BAF0C6B-0323-4DF1-9DBC-D80DB078B77C}"/>
              </a:ext>
            </a:extLst>
          </p:cNvPr>
          <p:cNvSpPr/>
          <p:nvPr/>
        </p:nvSpPr>
        <p:spPr>
          <a:xfrm>
            <a:off x="1140612" y="0"/>
            <a:ext cx="80986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Miércoles 19 de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79090F5-1B99-493D-A822-55CC1C690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529129"/>
              </p:ext>
            </p:extLst>
          </p:nvPr>
        </p:nvGraphicFramePr>
        <p:xfrm>
          <a:off x="4623515" y="652268"/>
          <a:ext cx="4520485" cy="608623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2494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07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Sumando planetas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Pensamiento matemático 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1196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las imágenes de las sumas en la pagina de Facebook.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Suma los planetas que se le indican en una hoja de su cuaderno y escribe el resultado.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 ¿te fue sencillo resolverlos?</a:t>
                      </a:r>
                    </a:p>
                    <a:p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Numero, algebra y variación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9034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Trabajo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Resuelve problemas a través del conteo y con acciones sobre las colecciones. 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81DA2D-B2D8-4BCF-AE45-22D8F6573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044881"/>
              </p:ext>
            </p:extLst>
          </p:nvPr>
        </p:nvGraphicFramePr>
        <p:xfrm>
          <a:off x="77272" y="652266"/>
          <a:ext cx="4520485" cy="607344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61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233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Soy un astronauta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Educación artística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528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el video e como hacer un traje de astronauta con materiales reciclables.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Sigue los pasos para hacer su traje y poder caracterizarse.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Graba un video acerca de lo que sabe sobre los astronautas y el nombre de uno de los mas importantes.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Expresión artística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Familiarización con los elementos básicos de las artes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992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Video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Usa recursos de las artes visuales en creaciones propias.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  <a:p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74" name="Picture 2" descr="Resultado de imagen para dibujo de planetas para niños | Los planetas para  niños, Imagenes de los planetas, Planetas preescolar">
            <a:extLst>
              <a:ext uri="{FF2B5EF4-FFF2-40B4-BE49-F238E27FC236}">
                <a16:creationId xmlns:a16="http://schemas.microsoft.com/office/drawing/2014/main" id="{2F909374-3BB4-4470-9E63-EB5ECFEAA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60" t="14299" r="18564" b="68696"/>
          <a:stretch/>
        </p:blipFill>
        <p:spPr bwMode="auto">
          <a:xfrm>
            <a:off x="77272" y="1"/>
            <a:ext cx="1065409" cy="98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9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BAF0C6B-0323-4DF1-9DBC-D80DB078B77C}"/>
              </a:ext>
            </a:extLst>
          </p:cNvPr>
          <p:cNvSpPr/>
          <p:nvPr/>
        </p:nvSpPr>
        <p:spPr>
          <a:xfrm>
            <a:off x="1732996" y="-2611"/>
            <a:ext cx="74110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Jueves 20 de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79090F5-1B99-493D-A822-55CC1C690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95695"/>
              </p:ext>
            </p:extLst>
          </p:nvPr>
        </p:nvGraphicFramePr>
        <p:xfrm>
          <a:off x="4623515" y="652267"/>
          <a:ext cx="4520485" cy="614645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5859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718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Pensamiento matemático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113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y cuenta cuantas letras tiene cada una de las palabras o espacios que están en el crucigrama.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Lee la referencias que se le dan de cada planeta y los cómoda según el numero que se indica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Verifica que las palabras estén correctamente acomodadas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Numero, algebra y variación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Numero 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816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Hoja de trabajo (anexo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Cuenta colecciones no mayores a 20 elementos.</a:t>
                      </a:r>
                    </a:p>
                    <a:p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81DA2D-B2D8-4BCF-AE45-22D8F6573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665715"/>
              </p:ext>
            </p:extLst>
          </p:nvPr>
        </p:nvGraphicFramePr>
        <p:xfrm>
          <a:off x="77272" y="652266"/>
          <a:ext cx="4520485" cy="6158811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98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9136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Creando mi planeta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Lenguaje y comunicación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457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Analiza las indicaciones a realizar y cada uno de los aspectos que se le indica.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Escribe los datos que se le solicitan como nombre del planeta, que te gustaría que hubiera en el y de que color te gustaría que fuera.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 ¿te gustaría vivir ahí? ¿Por qué?</a:t>
                      </a:r>
                    </a:p>
                    <a:p>
                      <a:endParaRPr lang="es-MX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Oralidad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Explicación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8251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Trabajo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100" b="0" dirty="0">
                          <a:latin typeface="Century Gothic" panose="020B0502020202020204" pitchFamily="34" charset="0"/>
                        </a:rPr>
                        <a:t>Explica cómo es, cómo ocurrió o cómo funciona algo, ordenando las ideas para que los</a:t>
                      </a:r>
                    </a:p>
                    <a:p>
                      <a:r>
                        <a:rPr lang="es-ES" sz="1100" b="0" dirty="0">
                          <a:latin typeface="Century Gothic" panose="020B0502020202020204" pitchFamily="34" charset="0"/>
                        </a:rPr>
                        <a:t>demás comprendan.</a:t>
                      </a:r>
                      <a:endParaRPr lang="es-MX" sz="11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098" name="Picture 2" descr="Resultado de imagen para dibujo de planetas para niños | Los planetas para  niños, Imagenes de los planetas, Planetas preescolar">
            <a:extLst>
              <a:ext uri="{FF2B5EF4-FFF2-40B4-BE49-F238E27FC236}">
                <a16:creationId xmlns:a16="http://schemas.microsoft.com/office/drawing/2014/main" id="{EE095997-32C4-4ED9-B6A5-7A5C926D7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436" t="47150" r="3731" b="38551"/>
          <a:stretch/>
        </p:blipFill>
        <p:spPr bwMode="auto">
          <a:xfrm>
            <a:off x="417843" y="0"/>
            <a:ext cx="1007165" cy="98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73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BAF0C6B-0323-4DF1-9DBC-D80DB078B77C}"/>
              </a:ext>
            </a:extLst>
          </p:cNvPr>
          <p:cNvSpPr/>
          <p:nvPr/>
        </p:nvSpPr>
        <p:spPr>
          <a:xfrm>
            <a:off x="1620786" y="0"/>
            <a:ext cx="75232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4000" b="1" dirty="0">
                <a:ln w="12700">
                  <a:solidFill>
                    <a:schemeClr val="accent1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Century Gothic" panose="020B0502020202020204" pitchFamily="34" charset="0"/>
              </a:rPr>
              <a:t>Día: Viernes 21 de Mayo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79090F5-1B99-493D-A822-55CC1C690D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57490"/>
              </p:ext>
            </p:extLst>
          </p:nvPr>
        </p:nvGraphicFramePr>
        <p:xfrm>
          <a:off x="4623515" y="652267"/>
          <a:ext cx="4520485" cy="605684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8996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993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6362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6730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Clase por zoom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12:00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81DA2D-B2D8-4BCF-AE45-22D8F6573D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01242"/>
              </p:ext>
            </p:extLst>
          </p:nvPr>
        </p:nvGraphicFramePr>
        <p:xfrm>
          <a:off x="77272" y="652266"/>
          <a:ext cx="4520485" cy="6194096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10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290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>
                          <a:latin typeface="Century Gothic" panose="020B0502020202020204" pitchFamily="34" charset="0"/>
                        </a:rPr>
                        <a:t>ACTIVIDAD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332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Planeación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Los planetas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Creando una galaxia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latin typeface="Century Gothic" panose="020B0502020202020204" pitchFamily="34" charset="0"/>
                        </a:rPr>
                        <a:t>Campo: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Exploración del mundo natural y social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6096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Inicio: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Observa el video de como serán los pasos para hacer una galaxia dentro de una bolsa.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Desarrollo: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Sigue los pasos que se le indican para hacer el experimento de la galaxia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Cierre: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Responde: ¿Cómo imaginas que es el espacio? ¿te gustaría viajar ahí?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Curricular 1: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Mundo natural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Organizador Curricular 2: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Exploración de la naturaleza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9127"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Evidencia de aprendizaje:</a:t>
                      </a:r>
                    </a:p>
                    <a:p>
                      <a:r>
                        <a:rPr lang="es-MX" sz="1400" b="0" dirty="0">
                          <a:latin typeface="Century Gothic" panose="020B0502020202020204" pitchFamily="34" charset="0"/>
                        </a:rPr>
                        <a:t>Fotografía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Aprendizaje </a:t>
                      </a:r>
                    </a:p>
                    <a:p>
                      <a:r>
                        <a:rPr lang="es-MX" b="1" dirty="0">
                          <a:latin typeface="Century Gothic" panose="020B0502020202020204" pitchFamily="34" charset="0"/>
                        </a:rPr>
                        <a:t>Esperado:</a:t>
                      </a:r>
                    </a:p>
                    <a:p>
                      <a:r>
                        <a:rPr lang="es-ES" sz="1200" b="0" dirty="0">
                          <a:latin typeface="Century Gothic" panose="020B0502020202020204" pitchFamily="34" charset="0"/>
                        </a:rPr>
                        <a:t>Experimenta con objetos y materiales para poner a prueba ideas y supuestos.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  <a:p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22" name="Picture 2" descr="Resultado de imagen para dibujo de planetas para niños | Los planetas para  niños, Imagenes de los planetas, Planetas preescolar">
            <a:extLst>
              <a:ext uri="{FF2B5EF4-FFF2-40B4-BE49-F238E27FC236}">
                <a16:creationId xmlns:a16="http://schemas.microsoft.com/office/drawing/2014/main" id="{1A8D2BF2-12BA-49D0-8083-AF7C2220E5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17" t="35942" r="18174" b="38937"/>
          <a:stretch/>
        </p:blipFill>
        <p:spPr bwMode="auto">
          <a:xfrm>
            <a:off x="176537" y="150136"/>
            <a:ext cx="1344985" cy="70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048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ran página para colorear con planetas del sistema solar y estrellas.  imagen en blanco y negro. | Vector Premium">
            <a:extLst>
              <a:ext uri="{FF2B5EF4-FFF2-40B4-BE49-F238E27FC236}">
                <a16:creationId xmlns:a16="http://schemas.microsoft.com/office/drawing/2014/main" id="{54291003-B462-474A-81CD-B9849802CF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20"/>
          <a:stretch/>
        </p:blipFill>
        <p:spPr bwMode="auto">
          <a:xfrm>
            <a:off x="0" y="887896"/>
            <a:ext cx="8739804" cy="597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F354E29-C86B-49CD-8886-E16B3B16F7FD}"/>
              </a:ext>
            </a:extLst>
          </p:cNvPr>
          <p:cNvSpPr/>
          <p:nvPr/>
        </p:nvSpPr>
        <p:spPr>
          <a:xfrm>
            <a:off x="0" y="887896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B262D07-F92F-4145-89F3-3F74BD9EE774}"/>
              </a:ext>
            </a:extLst>
          </p:cNvPr>
          <p:cNvSpPr/>
          <p:nvPr/>
        </p:nvSpPr>
        <p:spPr>
          <a:xfrm>
            <a:off x="788504" y="887895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C39A19A-8046-489C-81C4-8A948C5D485B}"/>
              </a:ext>
            </a:extLst>
          </p:cNvPr>
          <p:cNvSpPr/>
          <p:nvPr/>
        </p:nvSpPr>
        <p:spPr>
          <a:xfrm>
            <a:off x="1577008" y="887894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23CF2F6-AB90-46ED-96AF-24CDACC6888C}"/>
              </a:ext>
            </a:extLst>
          </p:cNvPr>
          <p:cNvSpPr/>
          <p:nvPr/>
        </p:nvSpPr>
        <p:spPr>
          <a:xfrm>
            <a:off x="2358886" y="887892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018F0CB8-DE22-41A5-843F-C4E4962AFEC1}"/>
              </a:ext>
            </a:extLst>
          </p:cNvPr>
          <p:cNvSpPr/>
          <p:nvPr/>
        </p:nvSpPr>
        <p:spPr>
          <a:xfrm>
            <a:off x="3154016" y="887891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6AEC90E6-7A0F-44D5-BFDB-0241A85ED9FC}"/>
              </a:ext>
            </a:extLst>
          </p:cNvPr>
          <p:cNvSpPr/>
          <p:nvPr/>
        </p:nvSpPr>
        <p:spPr>
          <a:xfrm>
            <a:off x="3949146" y="887890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9E6CCD92-D239-4DC5-8E11-8A1CD6789ED6}"/>
              </a:ext>
            </a:extLst>
          </p:cNvPr>
          <p:cNvSpPr/>
          <p:nvPr/>
        </p:nvSpPr>
        <p:spPr>
          <a:xfrm>
            <a:off x="4757528" y="887889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9961C5A-A985-4DC9-AF46-48CBEBF0C5D3}"/>
              </a:ext>
            </a:extLst>
          </p:cNvPr>
          <p:cNvSpPr/>
          <p:nvPr/>
        </p:nvSpPr>
        <p:spPr>
          <a:xfrm>
            <a:off x="5559284" y="887897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064BA83-FA03-49A7-B112-E9A409D65A80}"/>
              </a:ext>
            </a:extLst>
          </p:cNvPr>
          <p:cNvSpPr/>
          <p:nvPr/>
        </p:nvSpPr>
        <p:spPr>
          <a:xfrm>
            <a:off x="6341162" y="887897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F788A84-CF38-4F03-A028-395E1E55E47F}"/>
              </a:ext>
            </a:extLst>
          </p:cNvPr>
          <p:cNvSpPr/>
          <p:nvPr/>
        </p:nvSpPr>
        <p:spPr>
          <a:xfrm>
            <a:off x="7142918" y="887888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F515C25-CC21-4E8B-84EE-AE34D610BA8B}"/>
              </a:ext>
            </a:extLst>
          </p:cNvPr>
          <p:cNvSpPr/>
          <p:nvPr/>
        </p:nvSpPr>
        <p:spPr>
          <a:xfrm>
            <a:off x="7971178" y="882721"/>
            <a:ext cx="781878" cy="597010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22803508-D607-438B-AB20-04085B8C0903}"/>
              </a:ext>
            </a:extLst>
          </p:cNvPr>
          <p:cNvSpPr txBox="1"/>
          <p:nvPr/>
        </p:nvSpPr>
        <p:spPr>
          <a:xfrm>
            <a:off x="5247028" y="244058"/>
            <a:ext cx="2763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Hoja recortable</a:t>
            </a:r>
            <a:endParaRPr lang="es-MX" sz="2400" b="1" dirty="0">
              <a:latin typeface="Century Gothic" panose="020B0502020202020204" pitchFamily="34" charset="0"/>
            </a:endParaRPr>
          </a:p>
        </p:txBody>
      </p:sp>
      <p:pic>
        <p:nvPicPr>
          <p:cNvPr id="18" name="Picture 4" descr="Dibujo tijeras colorear - Imagui">
            <a:extLst>
              <a:ext uri="{FF2B5EF4-FFF2-40B4-BE49-F238E27FC236}">
                <a16:creationId xmlns:a16="http://schemas.microsoft.com/office/drawing/2014/main" id="{4C3B90AD-CE42-4E11-8338-3E2271AB10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2" t="2053" r="17663" b="1"/>
          <a:stretch/>
        </p:blipFill>
        <p:spPr bwMode="auto">
          <a:xfrm rot="5400000">
            <a:off x="4539126" y="25181"/>
            <a:ext cx="578372" cy="925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92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182D8E1-5B1C-476A-81F2-F319A28C37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CA59A21-C0B4-43F5-8920-2911F160B9FE}"/>
              </a:ext>
            </a:extLst>
          </p:cNvPr>
          <p:cNvSpPr txBox="1"/>
          <p:nvPr/>
        </p:nvSpPr>
        <p:spPr>
          <a:xfrm>
            <a:off x="2588879" y="324753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es-ES" dirty="0">
                <a:latin typeface="Century Gothic" panose="020B0502020202020204" pitchFamily="34" charset="0"/>
              </a:rPr>
              <a:t>artes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18 </a:t>
            </a:r>
            <a:r>
              <a:rPr lang="es-ES" dirty="0">
                <a:latin typeface="Century Gothic" panose="020B0502020202020204" pitchFamily="34" charset="0"/>
              </a:rPr>
              <a:t>de Mayo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6D4414-5B55-4823-8E8B-4AC2C7E73C2F}"/>
              </a:ext>
            </a:extLst>
          </p:cNvPr>
          <p:cNvSpPr txBox="1"/>
          <p:nvPr/>
        </p:nvSpPr>
        <p:spPr>
          <a:xfrm>
            <a:off x="1627259" y="625446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E45F12-7E6F-4D7A-BF75-793453691F0A}"/>
              </a:ext>
            </a:extLst>
          </p:cNvPr>
          <p:cNvSpPr txBox="1"/>
          <p:nvPr/>
        </p:nvSpPr>
        <p:spPr>
          <a:xfrm>
            <a:off x="435385" y="54283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1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1F6B2FE-9B9C-43F4-AC17-4141A067E655}"/>
              </a:ext>
            </a:extLst>
          </p:cNvPr>
          <p:cNvSpPr txBox="1"/>
          <p:nvPr/>
        </p:nvSpPr>
        <p:spPr>
          <a:xfrm rot="5400000">
            <a:off x="6536034" y="3405596"/>
            <a:ext cx="4166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Campo: Lenguaje y comunicación 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D698558-7358-429A-9B01-A348F570B2B5}"/>
              </a:ext>
            </a:extLst>
          </p:cNvPr>
          <p:cNvSpPr txBox="1"/>
          <p:nvPr/>
        </p:nvSpPr>
        <p:spPr>
          <a:xfrm>
            <a:off x="586650" y="1105465"/>
            <a:ext cx="72766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Escribe nuevamente el nombre de cada uno de los planetas y escribe cuantas letras tiene cada una de las palabras.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pic>
        <p:nvPicPr>
          <p:cNvPr id="7170" name="Picture 2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93FFF11B-5D91-4801-B58C-B55E851A72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4735" r="76967" b="75354"/>
          <a:stretch/>
        </p:blipFill>
        <p:spPr bwMode="auto">
          <a:xfrm>
            <a:off x="586650" y="1740479"/>
            <a:ext cx="1191875" cy="136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4F2C6D22-C7F5-4186-988C-584C70D867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58" t="4735" r="40588" b="76812"/>
          <a:stretch/>
        </p:blipFill>
        <p:spPr bwMode="auto">
          <a:xfrm>
            <a:off x="2118739" y="1724083"/>
            <a:ext cx="1179444" cy="126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B9C68BC5-AEFA-491A-A039-15FB833362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81" t="4735" b="76812"/>
          <a:stretch/>
        </p:blipFill>
        <p:spPr bwMode="auto">
          <a:xfrm>
            <a:off x="3619549" y="1706074"/>
            <a:ext cx="1413773" cy="124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3FC1ECE3-35A7-460D-AF90-987191D6F8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37972" r="75165" b="43575"/>
          <a:stretch/>
        </p:blipFill>
        <p:spPr bwMode="auto">
          <a:xfrm>
            <a:off x="5214725" y="1732027"/>
            <a:ext cx="1301133" cy="126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FA60CD43-92AE-4E43-B582-78892F9555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8" t="35169" r="38402" b="43404"/>
          <a:stretch/>
        </p:blipFill>
        <p:spPr bwMode="auto">
          <a:xfrm>
            <a:off x="6592867" y="1732027"/>
            <a:ext cx="1528405" cy="146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0BDE0EEC-7352-43FE-9A1A-1B1EC98A69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7" t="33430" b="42416"/>
          <a:stretch/>
        </p:blipFill>
        <p:spPr bwMode="auto">
          <a:xfrm>
            <a:off x="780328" y="3799159"/>
            <a:ext cx="1928133" cy="16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78F943EC-9FC8-4052-983A-E4DBD1788C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69179" r="76654" b="10918"/>
          <a:stretch/>
        </p:blipFill>
        <p:spPr bwMode="auto">
          <a:xfrm>
            <a:off x="3014129" y="3881319"/>
            <a:ext cx="1210841" cy="136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E363A5FF-318E-43F1-99F6-5B4DB3056E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42" t="72077" r="39386" b="12271"/>
          <a:stretch/>
        </p:blipFill>
        <p:spPr bwMode="auto">
          <a:xfrm>
            <a:off x="4642544" y="4094333"/>
            <a:ext cx="1210842" cy="107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804B4F74-9EB2-492A-8DBF-24DAE3F294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28" t="73850" r="3865" b="12464"/>
          <a:stretch/>
        </p:blipFill>
        <p:spPr bwMode="auto">
          <a:xfrm>
            <a:off x="6403010" y="4131853"/>
            <a:ext cx="976513" cy="93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DAE5ED55-45C9-4A0C-AEF4-829D56AA9272}"/>
              </a:ext>
            </a:extLst>
          </p:cNvPr>
          <p:cNvSpPr txBox="1"/>
          <p:nvPr/>
        </p:nvSpPr>
        <p:spPr>
          <a:xfrm>
            <a:off x="638820" y="2885640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Mercurio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55E4D92-51BD-445E-B66B-130D3084C225}"/>
              </a:ext>
            </a:extLst>
          </p:cNvPr>
          <p:cNvSpPr txBox="1"/>
          <p:nvPr/>
        </p:nvSpPr>
        <p:spPr>
          <a:xfrm>
            <a:off x="2292939" y="2838768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Venus 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AA461C6-5F9D-4DC0-B22C-BAB24BA1C478}"/>
              </a:ext>
            </a:extLst>
          </p:cNvPr>
          <p:cNvSpPr txBox="1"/>
          <p:nvPr/>
        </p:nvSpPr>
        <p:spPr>
          <a:xfrm>
            <a:off x="3893850" y="2875191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Tierra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3E35E3E-5509-4554-913E-6BB79245B3CD}"/>
              </a:ext>
            </a:extLst>
          </p:cNvPr>
          <p:cNvSpPr txBox="1"/>
          <p:nvPr/>
        </p:nvSpPr>
        <p:spPr>
          <a:xfrm>
            <a:off x="5405792" y="2913512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Marte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C7DDFFA-3ED4-452D-8B09-2C3AB95079BB}"/>
              </a:ext>
            </a:extLst>
          </p:cNvPr>
          <p:cNvSpPr txBox="1"/>
          <p:nvPr/>
        </p:nvSpPr>
        <p:spPr>
          <a:xfrm>
            <a:off x="6976597" y="3193155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Júpiter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A76751F7-E732-49E5-B3EB-2373F67C5BA6}"/>
              </a:ext>
            </a:extLst>
          </p:cNvPr>
          <p:cNvSpPr txBox="1"/>
          <p:nvPr/>
        </p:nvSpPr>
        <p:spPr>
          <a:xfrm>
            <a:off x="1298668" y="5271015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Saturno 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6342058-5E0D-4D33-923E-DA7B531A8203}"/>
              </a:ext>
            </a:extLst>
          </p:cNvPr>
          <p:cNvSpPr txBox="1"/>
          <p:nvPr/>
        </p:nvSpPr>
        <p:spPr>
          <a:xfrm>
            <a:off x="3199299" y="5137041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Urano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6662552-8CD9-4AA0-96FF-C8CFD7710E56}"/>
              </a:ext>
            </a:extLst>
          </p:cNvPr>
          <p:cNvSpPr txBox="1"/>
          <p:nvPr/>
        </p:nvSpPr>
        <p:spPr>
          <a:xfrm>
            <a:off x="4749054" y="5106322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Neptuno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7918BDBD-8049-42E9-9B43-8939BC6CC863}"/>
              </a:ext>
            </a:extLst>
          </p:cNvPr>
          <p:cNvSpPr txBox="1"/>
          <p:nvPr/>
        </p:nvSpPr>
        <p:spPr>
          <a:xfrm>
            <a:off x="6450359" y="5023615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Plutón  </a:t>
            </a:r>
            <a:endParaRPr lang="es-MX" dirty="0">
              <a:latin typeface="Century Gothic" panose="020B0502020202020204" pitchFamily="34" charset="0"/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0A243808-89FD-4ECF-860B-CA10E13B8DD5}"/>
              </a:ext>
            </a:extLst>
          </p:cNvPr>
          <p:cNvCxnSpPr/>
          <p:nvPr/>
        </p:nvCxnSpPr>
        <p:spPr>
          <a:xfrm>
            <a:off x="435385" y="3794462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CEACD665-68C7-4479-88A7-51ECC19EFB2B}"/>
              </a:ext>
            </a:extLst>
          </p:cNvPr>
          <p:cNvCxnSpPr/>
          <p:nvPr/>
        </p:nvCxnSpPr>
        <p:spPr>
          <a:xfrm>
            <a:off x="1967474" y="3429000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A1D40462-BEFD-4816-8B92-E3F31B634949}"/>
              </a:ext>
            </a:extLst>
          </p:cNvPr>
          <p:cNvCxnSpPr/>
          <p:nvPr/>
        </p:nvCxnSpPr>
        <p:spPr>
          <a:xfrm>
            <a:off x="3560390" y="3776513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353B0F80-FFFA-4E31-991C-E1E70397CD7F}"/>
              </a:ext>
            </a:extLst>
          </p:cNvPr>
          <p:cNvCxnSpPr/>
          <p:nvPr/>
        </p:nvCxnSpPr>
        <p:spPr>
          <a:xfrm>
            <a:off x="5087341" y="3429000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DBCE139A-4A6A-4F86-B770-189E587FF25D}"/>
              </a:ext>
            </a:extLst>
          </p:cNvPr>
          <p:cNvCxnSpPr/>
          <p:nvPr/>
        </p:nvCxnSpPr>
        <p:spPr>
          <a:xfrm>
            <a:off x="6753518" y="3771816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57019B93-DEFC-4939-BFEC-2931BC4A919E}"/>
              </a:ext>
            </a:extLst>
          </p:cNvPr>
          <p:cNvCxnSpPr/>
          <p:nvPr/>
        </p:nvCxnSpPr>
        <p:spPr>
          <a:xfrm>
            <a:off x="1012480" y="6025042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7260B6AE-1B3A-438B-B932-FE17AB047DDC}"/>
              </a:ext>
            </a:extLst>
          </p:cNvPr>
          <p:cNvCxnSpPr/>
          <p:nvPr/>
        </p:nvCxnSpPr>
        <p:spPr>
          <a:xfrm>
            <a:off x="2853504" y="5658058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C048FFCA-3388-41C7-B33F-F8484EDB3042}"/>
              </a:ext>
            </a:extLst>
          </p:cNvPr>
          <p:cNvCxnSpPr/>
          <p:nvPr/>
        </p:nvCxnSpPr>
        <p:spPr>
          <a:xfrm>
            <a:off x="4637514" y="5993840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1182025C-C43E-4E4E-9E03-D5FC23A58064}"/>
              </a:ext>
            </a:extLst>
          </p:cNvPr>
          <p:cNvCxnSpPr/>
          <p:nvPr/>
        </p:nvCxnSpPr>
        <p:spPr>
          <a:xfrm>
            <a:off x="6227280" y="5528180"/>
            <a:ext cx="153208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88" name="Picture 20" descr="Dibujo De Sol Para Colorear - Ultra Coloring Pages">
            <a:extLst>
              <a:ext uri="{FF2B5EF4-FFF2-40B4-BE49-F238E27FC236}">
                <a16:creationId xmlns:a16="http://schemas.microsoft.com/office/drawing/2014/main" id="{40485C9D-8812-42E0-8101-19AB037FB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242" y="518998"/>
            <a:ext cx="920540" cy="920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317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12E0960-340B-48CD-A0D3-640519D7FA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BB4EC5-DFE0-4F50-95CC-74B45363540B}"/>
              </a:ext>
            </a:extLst>
          </p:cNvPr>
          <p:cNvSpPr txBox="1"/>
          <p:nvPr/>
        </p:nvSpPr>
        <p:spPr>
          <a:xfrm>
            <a:off x="2588879" y="324753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es-ES" dirty="0">
                <a:latin typeface="Century Gothic" panose="020B0502020202020204" pitchFamily="34" charset="0"/>
              </a:rPr>
              <a:t>artes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18 </a:t>
            </a:r>
            <a:r>
              <a:rPr lang="es-ES" dirty="0">
                <a:latin typeface="Century Gothic" panose="020B0502020202020204" pitchFamily="34" charset="0"/>
              </a:rPr>
              <a:t>de Mayo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84B3CD-156A-4B00-B61C-B13D872BCD4F}"/>
              </a:ext>
            </a:extLst>
          </p:cNvPr>
          <p:cNvSpPr txBox="1"/>
          <p:nvPr/>
        </p:nvSpPr>
        <p:spPr>
          <a:xfrm>
            <a:off x="1627259" y="625446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0A1999-B054-4C64-B45F-23B5CEDDE1C5}"/>
              </a:ext>
            </a:extLst>
          </p:cNvPr>
          <p:cNvSpPr txBox="1"/>
          <p:nvPr/>
        </p:nvSpPr>
        <p:spPr>
          <a:xfrm>
            <a:off x="435385" y="54283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2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77EDF47-EDB6-4558-BEB0-268CC2CF2D46}"/>
              </a:ext>
            </a:extLst>
          </p:cNvPr>
          <p:cNvSpPr txBox="1"/>
          <p:nvPr/>
        </p:nvSpPr>
        <p:spPr>
          <a:xfrm rot="5400000">
            <a:off x="6536034" y="3405596"/>
            <a:ext cx="4166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Campo: Pensamiento matemático 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AA85C17-FDEF-4A7C-AFC6-50DD0B22311E}"/>
              </a:ext>
            </a:extLst>
          </p:cNvPr>
          <p:cNvSpPr txBox="1"/>
          <p:nvPr/>
        </p:nvSpPr>
        <p:spPr>
          <a:xfrm>
            <a:off x="586650" y="1105465"/>
            <a:ext cx="72766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Escribe dentro del recuadro el orden en el que deben de ir los planetas y escribe cuantos planetas son en total.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pic>
        <p:nvPicPr>
          <p:cNvPr id="8" name="Picture 2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8B1AB040-B91C-4E65-BF98-17757BD6BB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4735" r="76967" b="75354"/>
          <a:stretch/>
        </p:blipFill>
        <p:spPr bwMode="auto">
          <a:xfrm>
            <a:off x="6824707" y="2149985"/>
            <a:ext cx="1191875" cy="136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353B72BD-87E5-4535-B7B5-E6BF9C5363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58" t="4735" r="40588" b="76812"/>
          <a:stretch/>
        </p:blipFill>
        <p:spPr bwMode="auto">
          <a:xfrm>
            <a:off x="6743779" y="4748773"/>
            <a:ext cx="1179444" cy="126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3327F001-D5F5-4B63-BDB9-0B15D6879A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81" t="4735" b="76812"/>
          <a:stretch/>
        </p:blipFill>
        <p:spPr bwMode="auto">
          <a:xfrm>
            <a:off x="1294727" y="4764607"/>
            <a:ext cx="1413773" cy="124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0BDFDFB4-D5FF-4D1A-98A6-19C5700E72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37972" r="75165" b="43575"/>
          <a:stretch/>
        </p:blipFill>
        <p:spPr bwMode="auto">
          <a:xfrm>
            <a:off x="2499545" y="3515472"/>
            <a:ext cx="1301133" cy="126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2B5215F3-BBDB-40A1-AFCE-461A5B37AC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8" t="35169" r="38402" b="43404"/>
          <a:stretch/>
        </p:blipFill>
        <p:spPr bwMode="auto">
          <a:xfrm>
            <a:off x="473209" y="2408609"/>
            <a:ext cx="1528405" cy="146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55FA34FE-22AE-493D-91F0-7B2EF11094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97" t="33430" b="42416"/>
          <a:stretch/>
        </p:blipFill>
        <p:spPr bwMode="auto">
          <a:xfrm>
            <a:off x="4288927" y="1858950"/>
            <a:ext cx="1928133" cy="1656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466FAE4B-1E06-4E14-BDD9-9B3319B4B2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4" t="69179" r="76654" b="10918"/>
          <a:stretch/>
        </p:blipFill>
        <p:spPr bwMode="auto">
          <a:xfrm>
            <a:off x="2408709" y="1762971"/>
            <a:ext cx="1210841" cy="136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6C878DE1-C20E-4E08-AFA2-DB5C2E80A8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42" t="72077" r="39386" b="12271"/>
          <a:stretch/>
        </p:blipFill>
        <p:spPr bwMode="auto">
          <a:xfrm>
            <a:off x="4003227" y="4764607"/>
            <a:ext cx="1210842" cy="1073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8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FF2D807F-875C-4FFD-8930-5DDEEB33D3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28" t="73850" r="3865" b="12464"/>
          <a:stretch/>
        </p:blipFill>
        <p:spPr bwMode="auto">
          <a:xfrm>
            <a:off x="5637053" y="3628368"/>
            <a:ext cx="976513" cy="93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5302D3C3-9CD9-4461-B479-7EB175AF1BEA}"/>
              </a:ext>
            </a:extLst>
          </p:cNvPr>
          <p:cNvSpPr/>
          <p:nvPr/>
        </p:nvSpPr>
        <p:spPr>
          <a:xfrm>
            <a:off x="1024486" y="3861692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0254EB9-E60D-41FD-9838-9BD8AA335BAF}"/>
              </a:ext>
            </a:extLst>
          </p:cNvPr>
          <p:cNvSpPr/>
          <p:nvPr/>
        </p:nvSpPr>
        <p:spPr>
          <a:xfrm>
            <a:off x="2788842" y="3014097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CEE814E4-BF93-4B05-8ED4-BE3B045AD8E2}"/>
              </a:ext>
            </a:extLst>
          </p:cNvPr>
          <p:cNvSpPr/>
          <p:nvPr/>
        </p:nvSpPr>
        <p:spPr>
          <a:xfrm>
            <a:off x="7222467" y="3321105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338BC8B-F72D-4F0E-943E-D5CB104C3E82}"/>
              </a:ext>
            </a:extLst>
          </p:cNvPr>
          <p:cNvSpPr/>
          <p:nvPr/>
        </p:nvSpPr>
        <p:spPr>
          <a:xfrm>
            <a:off x="2868314" y="4715358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3B5E9D5F-97FA-4A7F-A84F-620152A9F6E9}"/>
              </a:ext>
            </a:extLst>
          </p:cNvPr>
          <p:cNvSpPr/>
          <p:nvPr/>
        </p:nvSpPr>
        <p:spPr>
          <a:xfrm>
            <a:off x="5087405" y="3283573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5F8F534-7056-44A7-9A1F-291FF79CD089}"/>
              </a:ext>
            </a:extLst>
          </p:cNvPr>
          <p:cNvSpPr/>
          <p:nvPr/>
        </p:nvSpPr>
        <p:spPr>
          <a:xfrm>
            <a:off x="4392583" y="5756073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39287ACE-741F-485F-92C1-5F3BF621DBAD}"/>
              </a:ext>
            </a:extLst>
          </p:cNvPr>
          <p:cNvSpPr/>
          <p:nvPr/>
        </p:nvSpPr>
        <p:spPr>
          <a:xfrm>
            <a:off x="5849649" y="4509949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BF3B8C7D-EDDF-473A-976C-41819CAACD06}"/>
              </a:ext>
            </a:extLst>
          </p:cNvPr>
          <p:cNvSpPr/>
          <p:nvPr/>
        </p:nvSpPr>
        <p:spPr>
          <a:xfrm>
            <a:off x="1729361" y="5928126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A4DE2C78-D156-4525-ACD6-57117F1A27E9}"/>
              </a:ext>
            </a:extLst>
          </p:cNvPr>
          <p:cNvSpPr/>
          <p:nvPr/>
        </p:nvSpPr>
        <p:spPr>
          <a:xfrm>
            <a:off x="7108214" y="5888627"/>
            <a:ext cx="450574" cy="410818"/>
          </a:xfrm>
          <a:prstGeom prst="rect">
            <a:avLst/>
          </a:prstGeo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06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B893767-0820-403A-A6C5-B91A76A5BB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" t="3193" r="4311" b="3286"/>
          <a:stretch/>
        </p:blipFill>
        <p:spPr>
          <a:xfrm rot="5400000">
            <a:off x="1143000" y="-1143000"/>
            <a:ext cx="6858000" cy="9144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F96008F-041E-4A73-9852-CF006F973DDD}"/>
              </a:ext>
            </a:extLst>
          </p:cNvPr>
          <p:cNvSpPr txBox="1"/>
          <p:nvPr/>
        </p:nvSpPr>
        <p:spPr>
          <a:xfrm>
            <a:off x="2588879" y="324753"/>
            <a:ext cx="565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H</a:t>
            </a:r>
            <a:r>
              <a:rPr lang="es-ES" dirty="0">
                <a:latin typeface="Century Gothic" panose="020B0502020202020204" pitchFamily="34" charset="0"/>
              </a:rPr>
              <a:t>oy 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J</a:t>
            </a:r>
            <a:r>
              <a:rPr lang="es-ES" dirty="0">
                <a:latin typeface="Century Gothic" panose="020B0502020202020204" pitchFamily="34" charset="0"/>
              </a:rPr>
              <a:t>ueves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 </a:t>
            </a:r>
            <a:r>
              <a:rPr lang="es-ES" dirty="0">
                <a:latin typeface="Century Gothic" panose="020B0502020202020204" pitchFamily="34" charset="0"/>
              </a:rPr>
              <a:t>de Mayo del </a:t>
            </a:r>
            <a:r>
              <a:rPr lang="es-ES" dirty="0">
                <a:solidFill>
                  <a:srgbClr val="FF0000"/>
                </a:solidFill>
                <a:latin typeface="Century Gothic" panose="020B0502020202020204" pitchFamily="34" charset="0"/>
              </a:rPr>
              <a:t>2021</a:t>
            </a:r>
            <a:endParaRPr lang="es-MX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CF44A-A64F-45DB-B955-A739827E2F99}"/>
              </a:ext>
            </a:extLst>
          </p:cNvPr>
          <p:cNvSpPr txBox="1"/>
          <p:nvPr/>
        </p:nvSpPr>
        <p:spPr>
          <a:xfrm>
            <a:off x="1627259" y="625446"/>
            <a:ext cx="6431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latin typeface="Century Gothic" panose="020B0502020202020204" pitchFamily="34" charset="0"/>
              </a:rPr>
              <a:t>________________________________________________</a:t>
            </a: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400863D-5642-4AA6-AA16-D34C27169866}"/>
              </a:ext>
            </a:extLst>
          </p:cNvPr>
          <p:cNvSpPr txBox="1"/>
          <p:nvPr/>
        </p:nvSpPr>
        <p:spPr>
          <a:xfrm>
            <a:off x="435385" y="542833"/>
            <a:ext cx="130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Anexo 3</a:t>
            </a:r>
            <a:endParaRPr lang="es-MX" dirty="0">
              <a:latin typeface="Century Gothic" panose="020B0502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54D1EE7-ED80-4766-84AB-58E292B3B54E}"/>
              </a:ext>
            </a:extLst>
          </p:cNvPr>
          <p:cNvSpPr txBox="1"/>
          <p:nvPr/>
        </p:nvSpPr>
        <p:spPr>
          <a:xfrm rot="5400000">
            <a:off x="6536034" y="3405596"/>
            <a:ext cx="4166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Campo: Pensamiento matemático 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194EDC7-C5B2-4E91-98EF-5CDFE14B6CF3}"/>
              </a:ext>
            </a:extLst>
          </p:cNvPr>
          <p:cNvSpPr txBox="1"/>
          <p:nvPr/>
        </p:nvSpPr>
        <p:spPr>
          <a:xfrm>
            <a:off x="586650" y="1105465"/>
            <a:ext cx="727664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>
                <a:latin typeface="Century Gothic" panose="020B0502020202020204" pitchFamily="34" charset="0"/>
              </a:rPr>
              <a:t>Instrucciones: resuelve el crucigrama contando las letras que tiene cada uno de los nombres de los planetas</a:t>
            </a:r>
          </a:p>
        </p:txBody>
      </p:sp>
      <p:pic>
        <p:nvPicPr>
          <p:cNvPr id="8198" name="Picture 6" descr="Ejercicio de Crucigrama sistema solar">
            <a:extLst>
              <a:ext uri="{FF2B5EF4-FFF2-40B4-BE49-F238E27FC236}">
                <a16:creationId xmlns:a16="http://schemas.microsoft.com/office/drawing/2014/main" id="{132A8586-0CD9-4748-9C8B-CAF2F2AF5D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754" t="8970" r="2174" b="17968"/>
          <a:stretch/>
        </p:blipFill>
        <p:spPr bwMode="auto">
          <a:xfrm>
            <a:off x="1003238" y="1749504"/>
            <a:ext cx="5690656" cy="469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2D1542A7-F3D8-4796-A2F0-FC31CFD7A624}"/>
              </a:ext>
            </a:extLst>
          </p:cNvPr>
          <p:cNvSpPr txBox="1"/>
          <p:nvPr/>
        </p:nvSpPr>
        <p:spPr>
          <a:xfrm>
            <a:off x="6693894" y="2136338"/>
            <a:ext cx="13090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Century Gothic" panose="020B0502020202020204" pitchFamily="34" charset="0"/>
              </a:rPr>
              <a:t>Mercurio</a:t>
            </a:r>
          </a:p>
          <a:p>
            <a:r>
              <a:rPr lang="es-ES" dirty="0">
                <a:latin typeface="Century Gothic" panose="020B0502020202020204" pitchFamily="34" charset="0"/>
              </a:rPr>
              <a:t>Venus</a:t>
            </a:r>
          </a:p>
          <a:p>
            <a:r>
              <a:rPr lang="es-ES" dirty="0">
                <a:latin typeface="Century Gothic" panose="020B0502020202020204" pitchFamily="34" charset="0"/>
              </a:rPr>
              <a:t>Tierra</a:t>
            </a:r>
          </a:p>
          <a:p>
            <a:r>
              <a:rPr lang="es-ES" dirty="0">
                <a:latin typeface="Century Gothic" panose="020B0502020202020204" pitchFamily="34" charset="0"/>
              </a:rPr>
              <a:t>Marte</a:t>
            </a:r>
          </a:p>
          <a:p>
            <a:r>
              <a:rPr lang="es-ES" dirty="0">
                <a:latin typeface="Century Gothic" panose="020B0502020202020204" pitchFamily="34" charset="0"/>
              </a:rPr>
              <a:t>Júpiter</a:t>
            </a:r>
          </a:p>
          <a:p>
            <a:r>
              <a:rPr lang="es-ES" dirty="0">
                <a:latin typeface="Century Gothic" panose="020B0502020202020204" pitchFamily="34" charset="0"/>
              </a:rPr>
              <a:t>Saturno </a:t>
            </a:r>
          </a:p>
          <a:p>
            <a:r>
              <a:rPr lang="es-ES" dirty="0">
                <a:latin typeface="Century Gothic" panose="020B0502020202020204" pitchFamily="34" charset="0"/>
              </a:rPr>
              <a:t>Urano </a:t>
            </a:r>
          </a:p>
          <a:p>
            <a:r>
              <a:rPr lang="es-ES" dirty="0">
                <a:latin typeface="Century Gothic" panose="020B0502020202020204" pitchFamily="34" charset="0"/>
              </a:rPr>
              <a:t>Neptuno </a:t>
            </a:r>
          </a:p>
          <a:p>
            <a:r>
              <a:rPr lang="es-ES" dirty="0">
                <a:latin typeface="Century Gothic" panose="020B0502020202020204" pitchFamily="34" charset="0"/>
              </a:rPr>
              <a:t>Plutón </a:t>
            </a:r>
            <a:endParaRPr lang="es-MX" dirty="0">
              <a:latin typeface="Century Gothic" panose="020B0502020202020204" pitchFamily="34" charset="0"/>
            </a:endParaRPr>
          </a:p>
        </p:txBody>
      </p:sp>
      <p:pic>
        <p:nvPicPr>
          <p:cNvPr id="14" name="Picture 6" descr="Dibujo de los planetas | Dibujos para Colorear | Sistema solar para colorear,  Planetas del sistema solar, Planetas">
            <a:extLst>
              <a:ext uri="{FF2B5EF4-FFF2-40B4-BE49-F238E27FC236}">
                <a16:creationId xmlns:a16="http://schemas.microsoft.com/office/drawing/2014/main" id="{44AF30BC-3BA0-490F-BB71-C37FED461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81" t="4735" b="76812"/>
          <a:stretch/>
        </p:blipFill>
        <p:spPr bwMode="auto">
          <a:xfrm>
            <a:off x="7516741" y="659367"/>
            <a:ext cx="915479" cy="809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2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1865</TotalTime>
  <Words>1118</Words>
  <Application>Microsoft Office PowerPoint</Application>
  <PresentationFormat>Presentación en pantalla (4:3)</PresentationFormat>
  <Paragraphs>256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lilia retta riojas</dc:creator>
  <cp:lastModifiedBy>ana lilia retta riojas</cp:lastModifiedBy>
  <cp:revision>27</cp:revision>
  <dcterms:created xsi:type="dcterms:W3CDTF">2021-05-12T14:27:10Z</dcterms:created>
  <dcterms:modified xsi:type="dcterms:W3CDTF">2021-05-13T21:32:10Z</dcterms:modified>
</cp:coreProperties>
</file>