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73" r:id="rId15"/>
    <p:sldId id="268" r:id="rId16"/>
    <p:sldId id="275" r:id="rId17"/>
    <p:sldId id="269" r:id="rId18"/>
    <p:sldId id="272" r:id="rId19"/>
    <p:sldId id="270" r:id="rId2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diraapolomoo@gmail.com" initials="y" lastIdx="1" clrIdx="0">
    <p:extLst>
      <p:ext uri="{19B8F6BF-5375-455C-9EA6-DF929625EA0E}">
        <p15:presenceInfo xmlns:p15="http://schemas.microsoft.com/office/powerpoint/2012/main" userId="yadiraapolomoo@g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5T14:52:16.42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5T14:52:16.42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0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2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357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63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995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67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747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212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503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159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92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3457-04D7-478B-AE66-BBA16C06EFA9}" type="datetimeFigureOut">
              <a:rPr lang="es-ES_tradnl" smtClean="0"/>
              <a:t>12/05/2021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8420-B5B3-40C1-BE90-C93C6CC61B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85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2FACY6yD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69-C4XRHtt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_BXoD_DmK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779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55520" y="2316163"/>
            <a:ext cx="93965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Plan de trabajo </a:t>
            </a:r>
          </a:p>
          <a:p>
            <a:pPr algn="ctr"/>
            <a:r>
              <a:rPr lang="es-MX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Semana del </a:t>
            </a:r>
            <a:r>
              <a:rPr lang="es-MX" sz="36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17 </a:t>
            </a:r>
            <a:r>
              <a:rPr lang="es-MX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al </a:t>
            </a:r>
            <a:r>
              <a:rPr lang="es-MX" sz="36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21</a:t>
            </a:r>
            <a:r>
              <a:rPr lang="es-MX" sz="36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s-MX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de mayo</a:t>
            </a:r>
            <a:endParaRPr lang="es-ES_tradnl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1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71671"/>
              </p:ext>
            </p:extLst>
          </p:nvPr>
        </p:nvGraphicFramePr>
        <p:xfrm>
          <a:off x="0" y="0"/>
          <a:ext cx="12191999" cy="2288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2073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Miércoles 19 mayo del año 2021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Lenguaje y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comunicación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51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Aprende poemas y los dice frente a otras personas.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74607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Recitamos poemas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Recita poemas</a:t>
                      </a:r>
                      <a:r>
                        <a:rPr lang="es-ES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3713807" y="6397304"/>
            <a:ext cx="374866" cy="3657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888" t="16430" r="7022" b="17332"/>
          <a:stretch/>
        </p:blipFill>
        <p:spPr>
          <a:xfrm>
            <a:off x="4088674" y="6028048"/>
            <a:ext cx="971006" cy="7385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74948"/>
              </p:ext>
            </p:extLst>
          </p:nvPr>
        </p:nvGraphicFramePr>
        <p:xfrm>
          <a:off x="1" y="2194856"/>
          <a:ext cx="12191999" cy="37108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96170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274914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programa APRENDE EN CASA III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Busca un poema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en alguna fuente, ya sea libro o internet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Prepara una vestimenta formal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Graba un video donde menciones el concepto de poema y recita el que encontraste. 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Video </a:t>
                      </a:r>
                    </a:p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Libros</a:t>
                      </a:r>
                    </a:p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Internet</a:t>
                      </a:r>
                    </a:p>
                    <a:p>
                      <a:endParaRPr lang="es-MX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5995851" y="3892731"/>
            <a:ext cx="2338252" cy="1254035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Esta actividad SI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SÚBELA A FACEBOOK </a:t>
            </a:r>
            <a:endParaRPr lang="es-ES_tradn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16697"/>
              </p:ext>
            </p:extLst>
          </p:nvPr>
        </p:nvGraphicFramePr>
        <p:xfrm>
          <a:off x="-862151" y="1612314"/>
          <a:ext cx="13054151" cy="56597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12986">
                  <a:extLst>
                    <a:ext uri="{9D8B030D-6E8A-4147-A177-3AD203B41FA5}">
                      <a16:colId xmlns:a16="http://schemas.microsoft.com/office/drawing/2014/main" val="460683029"/>
                    </a:ext>
                  </a:extLst>
                </a:gridCol>
                <a:gridCol w="6269010">
                  <a:extLst>
                    <a:ext uri="{9D8B030D-6E8A-4147-A177-3AD203B41FA5}">
                      <a16:colId xmlns:a16="http://schemas.microsoft.com/office/drawing/2014/main" val="3827660996"/>
                    </a:ext>
                  </a:extLst>
                </a:gridCol>
                <a:gridCol w="3026792">
                  <a:extLst>
                    <a:ext uri="{9D8B030D-6E8A-4147-A177-3AD203B41FA5}">
                      <a16:colId xmlns:a16="http://schemas.microsoft.com/office/drawing/2014/main" val="3215901909"/>
                    </a:ext>
                  </a:extLst>
                </a:gridCol>
                <a:gridCol w="2845363">
                  <a:extLst>
                    <a:ext uri="{9D8B030D-6E8A-4147-A177-3AD203B41FA5}">
                      <a16:colId xmlns:a16="http://schemas.microsoft.com/office/drawing/2014/main" val="2082789167"/>
                    </a:ext>
                  </a:extLst>
                </a:gridCol>
              </a:tblGrid>
              <a:tr h="443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INDICADOR</a:t>
                      </a:r>
                      <a:r>
                        <a:rPr lang="es-MX" sz="24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SI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36566"/>
                  </a:ext>
                </a:extLst>
              </a:tr>
              <a:tr h="106602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entury Gothic" panose="020B0502020202020204" pitchFamily="34" charset="0"/>
                        </a:rPr>
                        <a:t>Aprende</a:t>
                      </a:r>
                      <a:r>
                        <a:rPr lang="es-ES" sz="2000" baseline="0" dirty="0" smtClean="0">
                          <a:latin typeface="Century Gothic" panose="020B0502020202020204" pitchFamily="34" charset="0"/>
                        </a:rPr>
                        <a:t> poemas y lo dice frente a otras personas </a:t>
                      </a:r>
                      <a:endParaRPr lang="es-ES_tradnl" sz="2000" dirty="0">
                        <a:latin typeface="Century Gothic" panose="020B0502020202020204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048884784"/>
                  </a:ext>
                </a:extLst>
              </a:tr>
              <a:tr h="110921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latin typeface="Century Gothic" panose="020B0502020202020204" pitchFamily="34" charset="0"/>
                        </a:rPr>
                        <a:t>Comprende el concepto de un poema</a:t>
                      </a: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544107594"/>
                  </a:ext>
                </a:extLst>
              </a:tr>
              <a:tr h="1331056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</a:t>
                      </a:r>
                      <a:r>
                        <a:rPr lang="es-MX" sz="20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todas las características que conforman un poema </a:t>
                      </a:r>
                      <a:endParaRPr lang="es-MX" sz="20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latin typeface="Century Gothic" panose="020B0502020202020204" pitchFamily="34" charset="0"/>
                        </a:rPr>
                        <a:t>Menciona </a:t>
                      </a:r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al</a:t>
                      </a:r>
                      <a:r>
                        <a:rPr lang="es-MX" sz="2000" baseline="0" dirty="0" smtClean="0">
                          <a:latin typeface="Century Gothic" panose="020B0502020202020204" pitchFamily="34" charset="0"/>
                        </a:rPr>
                        <a:t> menos 2 características de un poema</a:t>
                      </a:r>
                      <a:endParaRPr lang="es-ES_tradnl" sz="2000" dirty="0" smtClean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3014294627"/>
                  </a:ext>
                </a:extLst>
              </a:tr>
              <a:tr h="110921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expresa</a:t>
                      </a:r>
                      <a:r>
                        <a:rPr lang="es-MX" sz="20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seguridad y de manera clara al decir el poema </a:t>
                      </a: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984932468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0" y="340171"/>
            <a:ext cx="12192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Century Gothic" panose="020B0502020202020204" pitchFamily="34" charset="0"/>
              </a:rPr>
              <a:t>Campo de formación: Lenguaje y comunicación </a:t>
            </a:r>
            <a:endParaRPr lang="es-ES_tradnl" sz="1400" dirty="0">
              <a:latin typeface="Century Gothic" panose="020B0502020202020204" pitchFamily="34" charset="0"/>
            </a:endParaRPr>
          </a:p>
          <a:p>
            <a:r>
              <a:rPr lang="es-MX" sz="1400" b="1" dirty="0">
                <a:latin typeface="Century Gothic" panose="020B0502020202020204" pitchFamily="34" charset="0"/>
              </a:rPr>
              <a:t>Aprendizaje esperado: </a:t>
            </a:r>
            <a:r>
              <a:rPr lang="es-ES" sz="1400" dirty="0">
                <a:latin typeface="Century Gothic" panose="020B0502020202020204" pitchFamily="34" charset="0"/>
              </a:rPr>
              <a:t>Aprende poemas y los dice frente a otras personas. </a:t>
            </a:r>
            <a:endParaRPr lang="es-ES_tradnl" sz="1400" dirty="0">
              <a:latin typeface="Century Gothic" panose="020B0502020202020204" pitchFamily="34" charset="0"/>
            </a:endParaRPr>
          </a:p>
          <a:p>
            <a:pPr fontAlgn="t"/>
            <a:r>
              <a:rPr lang="es-MX" sz="1400" b="1" dirty="0">
                <a:latin typeface="Century Gothic" panose="020B0502020202020204" pitchFamily="34" charset="0"/>
              </a:rPr>
              <a:t>Titulo del programa o recurso a utilizar: </a:t>
            </a:r>
            <a:r>
              <a:rPr lang="es-ES_tradnl" sz="1400" dirty="0">
                <a:latin typeface="Century Gothic" panose="020B0502020202020204" pitchFamily="34" charset="0"/>
              </a:rPr>
              <a:t>Recitamos poemas </a:t>
            </a:r>
            <a:r>
              <a:rPr lang="es-MX" sz="1400" b="1" dirty="0">
                <a:latin typeface="Century Gothic" panose="020B0502020202020204" pitchFamily="34" charset="0"/>
              </a:rPr>
              <a:t>Énfasis: </a:t>
            </a:r>
            <a:r>
              <a:rPr lang="es-ES" sz="1400" dirty="0">
                <a:latin typeface="Century Gothic" panose="020B0502020202020204" pitchFamily="34" charset="0"/>
              </a:rPr>
              <a:t>Recita poemas </a:t>
            </a:r>
            <a:endParaRPr lang="es-ES_tradnl" sz="1400" dirty="0">
              <a:latin typeface="Century Gothic" panose="020B0502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</a:t>
            </a:r>
            <a:r>
              <a:rPr lang="es-MX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Conocer el nivel de desempeño de los alumnos </a:t>
            </a:r>
            <a:r>
              <a:rPr lang="es-MX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acerca de los poemas </a:t>
            </a:r>
            <a:endParaRPr lang="es-MX" sz="1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MX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  <a:r>
              <a:rPr lang="es-MX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con una X según corresponda el indicador si lo realiza o no lo realiza. </a:t>
            </a:r>
            <a:endParaRPr lang="es-ES_tradnl" sz="1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4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91794" y="1536173"/>
            <a:ext cx="445443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ACTIVIDADES PARA FAVORECER LA </a:t>
            </a: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RESILENCIA</a:t>
            </a: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LAS </a:t>
            </a:r>
          </a:p>
          <a:p>
            <a:pPr algn="ctr"/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EMOCIONES </a:t>
            </a:r>
            <a:endParaRPr lang="es-ES_trad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8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73953" y="-2673955"/>
            <a:ext cx="6844094" cy="121920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41862" y="2514105"/>
            <a:ext cx="9039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¿Qu</a:t>
            </a:r>
            <a:r>
              <a:rPr lang="es-MX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é harías?</a:t>
            </a:r>
          </a:p>
          <a:p>
            <a:pPr algn="ctr"/>
            <a:r>
              <a:rPr lang="es-MX" sz="2800" b="1" dirty="0" smtClean="0">
                <a:latin typeface="Century Gothic" panose="020B0502020202020204" pitchFamily="34" charset="0"/>
              </a:rPr>
              <a:t>Resuelve las siguientes situaciones del anexo y registra en tu cuaderno que harías.</a:t>
            </a:r>
          </a:p>
          <a:p>
            <a:pPr algn="ctr"/>
            <a:endParaRPr lang="es-ES_tradnl" sz="28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01337" y="718457"/>
            <a:ext cx="2338252" cy="1254035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Esta actividad SI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SÚBELA A FACEBOOK </a:t>
            </a:r>
            <a:endParaRPr lang="es-ES_tradn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3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82/10/0c/82100c3208e28f225cef4825ef6f9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0373" y="-2679742"/>
            <a:ext cx="6701885" cy="120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1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7297"/>
              </p:ext>
            </p:extLst>
          </p:nvPr>
        </p:nvGraphicFramePr>
        <p:xfrm>
          <a:off x="0" y="1"/>
          <a:ext cx="12191999" cy="21139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2720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Jueves 20 mayo del año 2021.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66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297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Identifica algunos usos de los números en la vida cotidiana y entiende qué significan.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80662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 </a:t>
                      </a:r>
                      <a:r>
                        <a:rPr lang="es-ES_tradnl" sz="1600" b="0" dirty="0" smtClean="0">
                          <a:latin typeface="Century Gothic" panose="020B0502020202020204" pitchFamily="34" charset="0"/>
                        </a:rPr>
                        <a:t>Detectives</a:t>
                      </a:r>
                      <a:r>
                        <a:rPr lang="es-ES_tradnl" sz="1600" b="0" baseline="0" dirty="0" smtClean="0">
                          <a:latin typeface="Century Gothic" panose="020B0502020202020204" pitchFamily="34" charset="0"/>
                        </a:rPr>
                        <a:t> de números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Identifica para qué sirven los números.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84018"/>
              </p:ext>
            </p:extLst>
          </p:nvPr>
        </p:nvGraphicFramePr>
        <p:xfrm>
          <a:off x="0" y="2113974"/>
          <a:ext cx="12191999" cy="335388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16016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223035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452948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79356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98320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programa APRENDE EN CASA 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el siguiente video: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hlinkClick r:id="rId3"/>
                        </a:rPr>
                        <a:t>https://www.youtube.com/watch?v=RW2FACY6yDk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Graba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un video de lo que 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pudiste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entender acerca del uso de los números en la vida cotidiana 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aseline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Video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5995851" y="3892731"/>
            <a:ext cx="2338252" cy="1254035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Esta actividad SI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SÚBELA A FACEBOOK </a:t>
            </a:r>
            <a:endParaRPr lang="es-ES_tradn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4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89093"/>
              </p:ext>
            </p:extLst>
          </p:nvPr>
        </p:nvGraphicFramePr>
        <p:xfrm>
          <a:off x="-862151" y="1612314"/>
          <a:ext cx="13054151" cy="56597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12986">
                  <a:extLst>
                    <a:ext uri="{9D8B030D-6E8A-4147-A177-3AD203B41FA5}">
                      <a16:colId xmlns:a16="http://schemas.microsoft.com/office/drawing/2014/main" val="460683029"/>
                    </a:ext>
                  </a:extLst>
                </a:gridCol>
                <a:gridCol w="6269010">
                  <a:extLst>
                    <a:ext uri="{9D8B030D-6E8A-4147-A177-3AD203B41FA5}">
                      <a16:colId xmlns:a16="http://schemas.microsoft.com/office/drawing/2014/main" val="3827660996"/>
                    </a:ext>
                  </a:extLst>
                </a:gridCol>
                <a:gridCol w="3026792">
                  <a:extLst>
                    <a:ext uri="{9D8B030D-6E8A-4147-A177-3AD203B41FA5}">
                      <a16:colId xmlns:a16="http://schemas.microsoft.com/office/drawing/2014/main" val="3215901909"/>
                    </a:ext>
                  </a:extLst>
                </a:gridCol>
                <a:gridCol w="2845363">
                  <a:extLst>
                    <a:ext uri="{9D8B030D-6E8A-4147-A177-3AD203B41FA5}">
                      <a16:colId xmlns:a16="http://schemas.microsoft.com/office/drawing/2014/main" val="2082789167"/>
                    </a:ext>
                  </a:extLst>
                </a:gridCol>
              </a:tblGrid>
              <a:tr h="443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INDICADOR</a:t>
                      </a:r>
                      <a:r>
                        <a:rPr lang="es-MX" sz="24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SI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36566"/>
                  </a:ext>
                </a:extLst>
              </a:tr>
              <a:tr h="106602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entury Gothic" panose="020B0502020202020204" pitchFamily="34" charset="0"/>
                        </a:rPr>
                        <a:t>Identifica algunos</a:t>
                      </a:r>
                      <a:r>
                        <a:rPr lang="es-ES" sz="2000" baseline="0" dirty="0" smtClean="0">
                          <a:latin typeface="Century Gothic" panose="020B0502020202020204" pitchFamily="34" charset="0"/>
                        </a:rPr>
                        <a:t> de los usos de los números en la vida cotidiana</a:t>
                      </a:r>
                      <a:endParaRPr lang="es-ES_tradnl" sz="2000" dirty="0">
                        <a:latin typeface="Century Gothic" panose="020B0502020202020204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048884784"/>
                  </a:ext>
                </a:extLst>
              </a:tr>
              <a:tr h="110921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Entiende</a:t>
                      </a:r>
                      <a:r>
                        <a:rPr lang="es-MX" sz="20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significan</a:t>
                      </a: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544107594"/>
                  </a:ext>
                </a:extLst>
              </a:tr>
              <a:tr h="1331056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</a:t>
                      </a:r>
                      <a:r>
                        <a:rPr lang="es-MX" sz="20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algunos ejemplos de el uso que le da a los números conforme su experiencia con ellos.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expresa con claridad y utiliza sus propias palabras para dar a conocer el uso de los </a:t>
                      </a:r>
                      <a:r>
                        <a:rPr lang="es-MX" sz="2000" dirty="0" err="1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numeros</a:t>
                      </a:r>
                      <a:r>
                        <a:rPr lang="es-MX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20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3014294627"/>
                  </a:ext>
                </a:extLst>
              </a:tr>
              <a:tr h="110921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984932468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0" y="340171"/>
            <a:ext cx="12192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Century Gothic" panose="020B0502020202020204" pitchFamily="34" charset="0"/>
              </a:rPr>
              <a:t>Campo de formación: Pensamiento matemático </a:t>
            </a:r>
            <a:endParaRPr lang="es-ES_tradnl" sz="1400" dirty="0">
              <a:latin typeface="Century Gothic" panose="020B0502020202020204" pitchFamily="34" charset="0"/>
            </a:endParaRPr>
          </a:p>
          <a:p>
            <a:r>
              <a:rPr lang="es-MX" sz="1400" b="1" dirty="0">
                <a:latin typeface="Century Gothic" panose="020B0502020202020204" pitchFamily="34" charset="0"/>
              </a:rPr>
              <a:t>Aprendizaje esperado: </a:t>
            </a:r>
            <a:r>
              <a:rPr lang="es-ES" sz="1400" dirty="0">
                <a:latin typeface="Century Gothic" panose="020B0502020202020204" pitchFamily="34" charset="0"/>
              </a:rPr>
              <a:t>Identifica algunos usos de los números en la vida cotidiana y entiende qué significan.</a:t>
            </a:r>
            <a:endParaRPr lang="es-ES_tradnl" sz="1400" dirty="0">
              <a:latin typeface="Century Gothic" panose="020B0502020202020204" pitchFamily="34" charset="0"/>
            </a:endParaRPr>
          </a:p>
          <a:p>
            <a:pPr fontAlgn="t"/>
            <a:r>
              <a:rPr lang="es-MX" sz="1400" b="1" dirty="0">
                <a:latin typeface="Century Gothic" panose="020B0502020202020204" pitchFamily="34" charset="0"/>
              </a:rPr>
              <a:t>Titulo del programa o recurso a utilizar: </a:t>
            </a:r>
            <a:r>
              <a:rPr lang="es-ES_tradnl" sz="1400" dirty="0">
                <a:latin typeface="Century Gothic" panose="020B0502020202020204" pitchFamily="34" charset="0"/>
              </a:rPr>
              <a:t>Detectives de números </a:t>
            </a:r>
            <a:r>
              <a:rPr lang="es-MX" sz="1400" b="1" dirty="0">
                <a:latin typeface="Century Gothic" panose="020B0502020202020204" pitchFamily="34" charset="0"/>
              </a:rPr>
              <a:t>Énfasis: </a:t>
            </a:r>
            <a:r>
              <a:rPr lang="es-ES" sz="1400" dirty="0">
                <a:latin typeface="Century Gothic" panose="020B0502020202020204" pitchFamily="34" charset="0"/>
              </a:rPr>
              <a:t>Identifica para qué sirven los números.</a:t>
            </a:r>
            <a:endParaRPr lang="es-ES_tradnl" sz="1400" dirty="0">
              <a:latin typeface="Century Gothic" panose="020B0502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</a:t>
            </a:r>
            <a:r>
              <a:rPr lang="es-MX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Conocer el nivel de desempeño de los alumnos </a:t>
            </a:r>
            <a:r>
              <a:rPr lang="es-MX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acerca del uso de los números en la vida cotidiana </a:t>
            </a:r>
          </a:p>
          <a:p>
            <a:pPr>
              <a:spcAft>
                <a:spcPts val="800"/>
              </a:spcAft>
            </a:pPr>
            <a:r>
              <a:rPr lang="es-MX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  <a:r>
              <a:rPr lang="es-MX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con una X según corresponda el indicador si lo realiza o no lo realiza. </a:t>
            </a:r>
            <a:endParaRPr lang="es-ES_tradnl" sz="1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9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12461"/>
              </p:ext>
            </p:extLst>
          </p:nvPr>
        </p:nvGraphicFramePr>
        <p:xfrm>
          <a:off x="0" y="0"/>
          <a:ext cx="12191999" cy="22476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Jueves 20 mayo del año 2021.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95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ES" sz="160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320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Escribe su nombre con diversos propósitos e identifica el de algunos compañeros.</a:t>
                      </a:r>
                      <a:endParaRPr lang="es-MX" sz="16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733610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Escribo mi nombre</a:t>
                      </a:r>
                      <a:r>
                        <a:rPr lang="es-ES_tradnl" sz="16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Reconoce su nombre escrito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58074"/>
              </p:ext>
            </p:extLst>
          </p:nvPr>
        </p:nvGraphicFramePr>
        <p:xfrm>
          <a:off x="0" y="2063931"/>
          <a:ext cx="12191999" cy="415696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04226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10868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87563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328132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Observa el programa APRENDE EN CASA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Realiza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un Memorama con material que tengas en casa, en una de las tarjetas ira el nombre de un miembro de tu familia y en la otra tarjeta la fotografía del participante, para que identifique el nombre propio y el del resto de la familia.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Escribe el nombre completo</a:t>
                      </a:r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 de cada uno de los participantes en las tarjetas del Memorama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Agregar nombres extras al Memorama </a:t>
                      </a:r>
                      <a:endParaRPr lang="es-ES_tradnl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entury Gothic" panose="020B0502020202020204" pitchFamily="34" charset="0"/>
                        </a:rPr>
                        <a:t>Hojas</a:t>
                      </a:r>
                    </a:p>
                    <a:p>
                      <a:r>
                        <a:rPr lang="es-ES" dirty="0" smtClean="0">
                          <a:latin typeface="Century Gothic" panose="020B0502020202020204" pitchFamily="34" charset="0"/>
                        </a:rPr>
                        <a:t>Cartulina</a:t>
                      </a:r>
                      <a:r>
                        <a:rPr lang="es-ES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r>
                        <a:rPr lang="es-ES" baseline="0" dirty="0" smtClean="0">
                          <a:latin typeface="Century Gothic" panose="020B0502020202020204" pitchFamily="34" charset="0"/>
                        </a:rPr>
                        <a:t>Marcadores </a:t>
                      </a:r>
                    </a:p>
                    <a:p>
                      <a:r>
                        <a:rPr lang="es-ES" baseline="0" dirty="0" smtClean="0">
                          <a:latin typeface="Century Gothic" panose="020B0502020202020204" pitchFamily="34" charset="0"/>
                        </a:rPr>
                        <a:t>Colores</a:t>
                      </a:r>
                    </a:p>
                    <a:p>
                      <a:r>
                        <a:rPr lang="es-ES" baseline="0" dirty="0" smtClean="0">
                          <a:latin typeface="Century Gothic" panose="020B0502020202020204" pitchFamily="34" charset="0"/>
                        </a:rPr>
                        <a:t>Lápiz </a:t>
                      </a:r>
                      <a:endParaRPr lang="es-ES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7203" t="34911" r="47859" b="27054"/>
          <a:stretch/>
        </p:blipFill>
        <p:spPr>
          <a:xfrm rot="10800000">
            <a:off x="2580282" y="4650376"/>
            <a:ext cx="3500110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9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779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28949" y="2316163"/>
            <a:ext cx="93965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VIERNES 21 DE MAYO DEL AÑO 2021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SESION DE CONSEJO TECNICO ESCOLAR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es-MX" sz="28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 LA PROGRAMACION DE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APRENDE EN CASA III</a:t>
            </a:r>
            <a:endParaRPr lang="es-ES_tradnl" sz="2800" b="1" dirty="0" smtClean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_tradnl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7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Luz Maria Rangel en Consejos Técnicos Escolares | Decorar salones de  clases, Consejos tecnicos escolares, Aula de prima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3241" r="2730" b="42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9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779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02823" y="1467077"/>
            <a:ext cx="9396549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DEL ESTADO</a:t>
            </a:r>
            <a:endParaRPr lang="es-ES_tradn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Institución de práctica: </a:t>
            </a:r>
            <a:endParaRPr lang="es-ES_tradn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“Jardín de niños Diego Rivera ”</a:t>
            </a:r>
            <a:endParaRPr lang="es-ES_tradn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educadora titular: </a:t>
            </a:r>
            <a:endParaRPr lang="es-ES_tradn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Carla  Priscila Amarillas de la Cruz </a:t>
            </a:r>
            <a:endParaRPr lang="es-ES_tradn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en el que realiza las prácticas: 2ª y 3ª “B” </a:t>
            </a:r>
            <a:endParaRPr lang="es-ES_tradn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total, de niños: 35 </a:t>
            </a: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alumna practicante:</a:t>
            </a:r>
            <a:endParaRPr lang="es-ES_tradn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Yadira Alejandra Palomo Rodríguez</a:t>
            </a:r>
            <a:endParaRPr lang="es-ES_tradn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grado: 4° sección: “B” número de lista: 13</a:t>
            </a:r>
            <a:endParaRPr lang="es-ES_tradn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 práctica:</a:t>
            </a:r>
            <a:endParaRPr lang="es-ES_tradn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01 de marzo al 02 de julio del 2021.</a:t>
            </a:r>
            <a:endParaRPr lang="es-ES_tradnl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_tradnl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8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0" y="-2"/>
          <a:ext cx="12192000" cy="68580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2178072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40736977"/>
                    </a:ext>
                  </a:extLst>
                </a:gridCol>
              </a:tblGrid>
              <a:tr h="919114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MARTES 10:00</a:t>
                      </a:r>
                      <a:r>
                        <a:rPr lang="es-MX" sz="36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 </a:t>
                      </a:r>
                      <a:endParaRPr lang="es-ES_tradnl" sz="36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MIÉRCOLES </a:t>
                      </a:r>
                      <a:r>
                        <a:rPr lang="es-MX" sz="3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10:00</a:t>
                      </a:r>
                      <a:r>
                        <a:rPr lang="es-MX" sz="32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</a:t>
                      </a:r>
                      <a:endParaRPr lang="es-ES_tradnl" sz="3200" dirty="0" smtClean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s-ES_tradnl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80360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Lorea Morgana Cerda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Barraza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Carlos Milán Álvarez Saucedo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05098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Oliver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Darío  Esquivel Rodríguez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Maydelin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Gabriela Sánchez de la Cruz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67859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Samantha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Ramírez Mendoza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Juan Gael Sánchez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Hernández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62296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Arianna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Daniela González Jiménez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Dalary Alexandra Aguillón</a:t>
                      </a:r>
                      <a:r>
                        <a:rPr lang="es-MX" sz="1800" b="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Palomo </a:t>
                      </a:r>
                      <a:endParaRPr lang="es-ES_tradnl" sz="1800" b="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024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Eunice Jetziba Constante Gámez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Luciano Alejandro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Garza de León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83338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María Isabella Hernández Sánchez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Irina Alejandra Calvillo Nuncio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515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Abner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Lissandro Leija del Llano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Fernanda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Mendoza Acosta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78015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Icker Mauricio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Barrera González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Lya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Itzayana Esquivel Castañeda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772859"/>
                  </a:ext>
                </a:extLst>
              </a:tr>
            </a:tbl>
          </a:graphicData>
        </a:graphic>
      </p:graphicFrame>
      <p:pic>
        <p:nvPicPr>
          <p:cNvPr id="1028" name="Picture 4" descr="https://i.pinimg.com/564x/70/a1/ee/70a1ee7021dcad8b21002397c00b24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55" y="2011680"/>
            <a:ext cx="2264489" cy="30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1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3818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79424877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113570575"/>
                    </a:ext>
                  </a:extLst>
                </a:gridCol>
              </a:tblGrid>
              <a:tr h="833535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MARTES 10:00</a:t>
                      </a:r>
                      <a:r>
                        <a:rPr lang="es-MX" sz="36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 </a:t>
                      </a:r>
                      <a:endParaRPr lang="es-ES_tradnl" sz="36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MIÉRCOLES </a:t>
                      </a:r>
                      <a:r>
                        <a:rPr lang="es-MX" sz="3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10:00</a:t>
                      </a:r>
                      <a:r>
                        <a:rPr lang="es-MX" sz="32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</a:t>
                      </a:r>
                      <a:endParaRPr lang="es-ES_tradnl" sz="3200" dirty="0" smtClean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137895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Mateo Herrera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Cortes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Santiago Arriaga Sánchez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07808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Briana Mariel Nuñez Armendáriz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América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Monserrat Blanco Mendoza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798995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Oiram Reyes Barboza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Abraham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Eduardo Castillo Gómez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12477"/>
                  </a:ext>
                </a:extLst>
              </a:tr>
              <a:tr h="928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Elian Godoy de León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Alan Orlando Esquivel Cedillo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944826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Miguel Santiago Padilla Ramos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Keily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800" baseline="0" dirty="0" err="1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Hermalloni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Galván Betancourt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31853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Asly</a:t>
                      </a: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Dayana Guevara Vielma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Alan Leonardo García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Dimas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54885"/>
                  </a:ext>
                </a:extLst>
              </a:tr>
              <a:tr h="928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Tania Renata Rodríguez Vega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Dylan Yibran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Vielma Rodríguez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79119"/>
                  </a:ext>
                </a:extLst>
              </a:tr>
            </a:tbl>
          </a:graphicData>
        </a:graphic>
      </p:graphicFrame>
      <p:pic>
        <p:nvPicPr>
          <p:cNvPr id="3" name="Picture 4" descr="https://i.pinimg.com/564x/70/a1/ee/70a1ee7021dcad8b21002397c00b24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55" y="2011680"/>
            <a:ext cx="2264489" cy="30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0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6013"/>
              </p:ext>
            </p:extLst>
          </p:nvPr>
        </p:nvGraphicFramePr>
        <p:xfrm>
          <a:off x="0" y="0"/>
          <a:ext cx="12191999" cy="24915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Lunes 17 mayo del año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95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Área: </a:t>
                      </a:r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564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Realiza por sí mismo acciones de cuidado personal, se hace cargo de sus pertenencias y respeta las de los demás.</a:t>
                      </a:r>
                      <a:endParaRPr lang="es-MX" sz="16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733610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Lo puedo hacer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Realiza acciones responsables y de autocuidado.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09389"/>
              </p:ext>
            </p:extLst>
          </p:nvPr>
        </p:nvGraphicFramePr>
        <p:xfrm>
          <a:off x="0" y="2491522"/>
          <a:ext cx="12191999" cy="36600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11302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Acciones para los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23476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Observa el programa APRENDE EN CASA 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Observa el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siguiente video: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  <a:hlinkClick r:id="rId2"/>
                        </a:rPr>
                        <a:t>https://www.youtube.com/watch?v=69-C4XRHtt4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Escribe en tu cuaderno las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acciones de auto cuidado que realmente haz realizado durante la pandemia y que debes seguir reforzando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Comenta las medidas con el resto de tu familia y su importancia de realizarlas correctamente 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Escribe nombre completo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Escribe la fecha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Video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Cuaderno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Lápiz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9000308" y="5839097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6607" t="17991" r="17233" b="17455"/>
          <a:stretch/>
        </p:blipFill>
        <p:spPr>
          <a:xfrm>
            <a:off x="11256125" y="5949657"/>
            <a:ext cx="531025" cy="5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4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91794" y="1536173"/>
            <a:ext cx="445443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ACTIVIDADES PARA FAVORECER LA </a:t>
            </a: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RESILENCIA</a:t>
            </a: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LAS </a:t>
            </a:r>
          </a:p>
          <a:p>
            <a:pPr algn="ctr"/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EMOCIONES </a:t>
            </a:r>
            <a:endParaRPr lang="es-ES_trad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7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73953" y="-2673955"/>
            <a:ext cx="6844094" cy="121920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57598" y="1683108"/>
            <a:ext cx="77332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 CAJA DE LAS EMOCIONES </a:t>
            </a:r>
          </a:p>
          <a:p>
            <a:pPr algn="ctr"/>
            <a:r>
              <a:rPr lang="es-MX" sz="2400" b="1" dirty="0" smtClean="0">
                <a:latin typeface="Century Gothic" panose="020B0502020202020204" pitchFamily="34" charset="0"/>
              </a:rPr>
              <a:t>Papá o mamá deberán realizar tarjetas con algunas acciones a realizar, y el alumno (a) deberá sacar la tarjeta sin ver y al sacarla realizar la acción que menciona la tarjeta.</a:t>
            </a:r>
          </a:p>
          <a:p>
            <a:pPr algn="ctr"/>
            <a:r>
              <a:rPr lang="es-MX" sz="2400" b="1" dirty="0" smtClean="0">
                <a:latin typeface="Century Gothic" panose="020B0502020202020204" pitchFamily="34" charset="0"/>
              </a:rPr>
              <a:t>Las acciones pueden ser (haz una cara enojada, dime una situación que te causa miedo, imita una cara triste etc…) usen al menos unas 10 tarjetas.</a:t>
            </a:r>
          </a:p>
          <a:p>
            <a:pPr algn="ctr"/>
            <a:endParaRPr lang="es-MX" sz="28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01337" y="718457"/>
            <a:ext cx="2338252" cy="1254035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Esta actividad SI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SÚBELA A FACEBOOK </a:t>
            </a:r>
            <a:endParaRPr lang="es-ES_tradn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89" y="269095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3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03266"/>
              </p:ext>
            </p:extLst>
          </p:nvPr>
        </p:nvGraphicFramePr>
        <p:xfrm>
          <a:off x="0" y="0"/>
          <a:ext cx="12191999" cy="21132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69464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Martes 18 mayo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del año 2021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5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 y conocimiento del mundo natural y social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381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Indaga acciones que favorecen el cuidado del medioambiente.</a:t>
                      </a:r>
                      <a:endParaRPr lang="es-MX" sz="16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50185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Contaminación</a:t>
                      </a:r>
                      <a:r>
                        <a:rPr lang="es-ES_tradnl" sz="1600" baseline="0" dirty="0" smtClean="0">
                          <a:latin typeface="Century Gothic" panose="020B0502020202020204" pitchFamily="34" charset="0"/>
                        </a:rPr>
                        <a:t> acústica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Comenta acerca de la contaminación acústica y de las acciones para evitarla.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3295797" y="6400800"/>
            <a:ext cx="374866" cy="3657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888" t="16430" r="7022" b="17332"/>
          <a:stretch/>
        </p:blipFill>
        <p:spPr>
          <a:xfrm>
            <a:off x="3796937" y="6028048"/>
            <a:ext cx="971006" cy="73851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02174"/>
              </p:ext>
            </p:extLst>
          </p:nvPr>
        </p:nvGraphicFramePr>
        <p:xfrm>
          <a:off x="1" y="2084638"/>
          <a:ext cx="12191999" cy="395804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84908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302901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programa APRENDE EN CASA 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siguiente video: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hlinkClick r:id="rId4"/>
                        </a:rPr>
                        <a:t>https://www.youtube.com/watch?v=Y_BXoD_DmKw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Realiza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un dibujo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 en tu cuaderno si en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tu colonia existe este tipo de contaminación y que tipo de ruidos se escuchan.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Comenta con tu familia que acciones pueden realizar para evitar este tipo de contaminación 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Escribe nombre completo</a:t>
                      </a:r>
                    </a:p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Escribe</a:t>
                      </a:r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 la fecha </a:t>
                      </a:r>
                      <a:endParaRPr lang="es-ES_tradnl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Video</a:t>
                      </a:r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Cuaderno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Lápiz 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Colores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93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43271"/>
              </p:ext>
            </p:extLst>
          </p:nvPr>
        </p:nvGraphicFramePr>
        <p:xfrm>
          <a:off x="0" y="1"/>
          <a:ext cx="12191999" cy="22470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0164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Martes 18 mayo del año 2021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50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Compara, iguala y clasifica colecciones con base en la cantidad de elementos.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56742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¿Cuántos faltan para…?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Realiza acciones para resolver problemas de cantidad que implican igualar colecciones.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4685013" y="5943600"/>
            <a:ext cx="374866" cy="36576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00661"/>
              </p:ext>
            </p:extLst>
          </p:nvPr>
        </p:nvGraphicFramePr>
        <p:xfrm>
          <a:off x="1" y="2212816"/>
          <a:ext cx="12191999" cy="366547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92528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274018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programa APRENDE EN CASA 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Prepara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material concreto que te sirva para contar (Frijoles, fichas, palitos etc…)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Se usara en la clase virtual para la ruleta de los números.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180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b="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_tradnl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Material que tengan en casa.</a:t>
                      </a:r>
                      <a:endParaRPr lang="es-MX" baseline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981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1478</Words>
  <Application>Microsoft Office PowerPoint</Application>
  <PresentationFormat>Panorámica</PresentationFormat>
  <Paragraphs>216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yadiraapolomoo@gmail.com</dc:creator>
  <cp:lastModifiedBy>yadiraapolomoo@gmail.com</cp:lastModifiedBy>
  <cp:revision>13</cp:revision>
  <dcterms:created xsi:type="dcterms:W3CDTF">2021-05-11T23:19:25Z</dcterms:created>
  <dcterms:modified xsi:type="dcterms:W3CDTF">2021-05-12T18:01:36Z</dcterms:modified>
</cp:coreProperties>
</file>