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9" r:id="rId8"/>
    <p:sldId id="270" r:id="rId9"/>
    <p:sldId id="266" r:id="rId10"/>
    <p:sldId id="263" r:id="rId11"/>
    <p:sldId id="267" r:id="rId12"/>
    <p:sldId id="268" r:id="rId13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B3FF"/>
    <a:srgbClr val="F1D5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7F5D5-1772-4C1C-9A08-CAB9BA25AF23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589C-6A80-4DC1-98EA-972605FAA7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378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7F5D5-1772-4C1C-9A08-CAB9BA25AF23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589C-6A80-4DC1-98EA-972605FAA7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963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7F5D5-1772-4C1C-9A08-CAB9BA25AF23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589C-6A80-4DC1-98EA-972605FAA7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2240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CD2A-2FC2-41D9-8DC6-7F1891B89A15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5858-0643-412E-8F08-6A1AB7800B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9618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CD2A-2FC2-41D9-8DC6-7F1891B89A15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5858-0643-412E-8F08-6A1AB7800B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3910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CD2A-2FC2-41D9-8DC6-7F1891B89A15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5858-0643-412E-8F08-6A1AB7800B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3172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CD2A-2FC2-41D9-8DC6-7F1891B89A15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5858-0643-412E-8F08-6A1AB7800B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1540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CD2A-2FC2-41D9-8DC6-7F1891B89A15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5858-0643-412E-8F08-6A1AB7800B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7255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CD2A-2FC2-41D9-8DC6-7F1891B89A15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5858-0643-412E-8F08-6A1AB7800B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7560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CD2A-2FC2-41D9-8DC6-7F1891B89A15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5858-0643-412E-8F08-6A1AB7800B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4138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CD2A-2FC2-41D9-8DC6-7F1891B89A15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5858-0643-412E-8F08-6A1AB7800B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657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7F5D5-1772-4C1C-9A08-CAB9BA25AF23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589C-6A80-4DC1-98EA-972605FAA7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1767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CD2A-2FC2-41D9-8DC6-7F1891B89A15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5858-0643-412E-8F08-6A1AB7800B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1854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CD2A-2FC2-41D9-8DC6-7F1891B89A15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5858-0643-412E-8F08-6A1AB7800B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6103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CD2A-2FC2-41D9-8DC6-7F1891B89A15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5858-0643-412E-8F08-6A1AB7800B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054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7F5D5-1772-4C1C-9A08-CAB9BA25AF23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589C-6A80-4DC1-98EA-972605FAA7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426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7F5D5-1772-4C1C-9A08-CAB9BA25AF23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589C-6A80-4DC1-98EA-972605FAA7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8904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7F5D5-1772-4C1C-9A08-CAB9BA25AF23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589C-6A80-4DC1-98EA-972605FAA7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0194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7F5D5-1772-4C1C-9A08-CAB9BA25AF23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589C-6A80-4DC1-98EA-972605FAA7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6609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7F5D5-1772-4C1C-9A08-CAB9BA25AF23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589C-6A80-4DC1-98EA-972605FAA7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890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7F5D5-1772-4C1C-9A08-CAB9BA25AF23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589C-6A80-4DC1-98EA-972605FAA7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8062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7F5D5-1772-4C1C-9A08-CAB9BA25AF23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1589C-6A80-4DC1-98EA-972605FAA7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8381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7F5D5-1772-4C1C-9A08-CAB9BA25AF23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1589C-6A80-4DC1-98EA-972605FAA70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0821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2CD2A-2FC2-41D9-8DC6-7F1891B89A15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75858-0643-412E-8F08-6A1AB7800B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22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R_sdLBaHuU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iGBWaoW5aI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PiWJSyZhew" TargetMode="External"/><Relationship Id="rId2" Type="http://schemas.openxmlformats.org/officeDocument/2006/relationships/hyperlink" Target="https://www.youtube.com/watch?v=9M28D5EjrXc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youtube.com/watch?v=gv3A9-MJQkk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949" r="16692" b="24127"/>
          <a:stretch/>
        </p:blipFill>
        <p:spPr>
          <a:xfrm>
            <a:off x="575767" y="479455"/>
            <a:ext cx="7162513" cy="450857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947722" y="2016284"/>
            <a:ext cx="52485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Jardín de niños: Diego Rivera T.M.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787553" y="2549075"/>
            <a:ext cx="3568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Maestra 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Angélica Rodríguez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787553" y="2951188"/>
            <a:ext cx="3568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Maestra practicante </a:t>
            </a: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Fátima García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946394" y="3514840"/>
            <a:ext cx="325121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cript" panose="030B0504020000000003" pitchFamily="66" charset="0"/>
                <a:ea typeface="Segoe UI Black" panose="020B0A02040204020203" pitchFamily="34" charset="0"/>
                <a:cs typeface="+mn-cs"/>
              </a:rPr>
              <a:t>Semana </a:t>
            </a:r>
            <a:r>
              <a:rPr kumimoji="0" lang="es-MX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cript" panose="030B0504020000000003" pitchFamily="66" charset="0"/>
                <a:ea typeface="Segoe UI Black" panose="020B0A02040204020203" pitchFamily="34" charset="0"/>
                <a:cs typeface="+mn-cs"/>
              </a:rPr>
              <a:t>34 </a:t>
            </a:r>
            <a:r>
              <a:rPr kumimoji="0" lang="es-MX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cript" panose="030B0504020000000003" pitchFamily="66" charset="0"/>
                <a:ea typeface="Segoe UI Black" panose="020B0A02040204020203" pitchFamily="34" charset="0"/>
                <a:cs typeface="+mn-cs"/>
              </a:rPr>
              <a:t>de trabajo: </a:t>
            </a:r>
            <a:endParaRPr kumimoji="0" lang="es-MX" sz="19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Script" panose="030B0504020000000003" pitchFamily="66" charset="0"/>
              <a:ea typeface="Segoe UI Black" panose="020B0A02040204020203" pitchFamily="34" charset="0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cript" panose="030B0504020000000003" pitchFamily="66" charset="0"/>
                <a:ea typeface="Segoe UI Black" panose="020B0A02040204020203" pitchFamily="34" charset="0"/>
                <a:cs typeface="+mn-cs"/>
              </a:rPr>
              <a:t>Aprende </a:t>
            </a:r>
            <a:r>
              <a:rPr kumimoji="0" lang="es-MX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cript" panose="030B0504020000000003" pitchFamily="66" charset="0"/>
                <a:ea typeface="Segoe UI Black" panose="020B0A02040204020203" pitchFamily="34" charset="0"/>
                <a:cs typeface="+mn-cs"/>
              </a:rPr>
              <a:t>en casa </a:t>
            </a:r>
            <a:r>
              <a:rPr kumimoji="0" lang="es-MX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cript" panose="030B0504020000000003" pitchFamily="66" charset="0"/>
                <a:ea typeface="Segoe UI Black" panose="020B0A02040204020203" pitchFamily="34" charset="0"/>
                <a:cs typeface="+mn-cs"/>
              </a:rPr>
              <a:t>III</a:t>
            </a:r>
            <a:endParaRPr kumimoji="0" lang="es-MX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Script" panose="030B0504020000000003" pitchFamily="66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165834" y="4191285"/>
            <a:ext cx="2369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17- 21 mayo 2021 </a:t>
            </a:r>
            <a:endParaRPr kumimoji="0" lang="es-MX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7738280" y="6137237"/>
            <a:ext cx="1091821" cy="54591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27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1245" y="4189863"/>
            <a:ext cx="5002755" cy="26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77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47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64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379847"/>
              </p:ext>
            </p:extLst>
          </p:nvPr>
        </p:nvGraphicFramePr>
        <p:xfrm>
          <a:off x="225395" y="182186"/>
          <a:ext cx="8693210" cy="64227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0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1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3023">
                  <a:extLst>
                    <a:ext uri="{9D8B030D-6E8A-4147-A177-3AD203B41FA5}">
                      <a16:colId xmlns:a16="http://schemas.microsoft.com/office/drawing/2014/main" val="2015060761"/>
                    </a:ext>
                  </a:extLst>
                </a:gridCol>
                <a:gridCol w="3580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7573">
                  <a:extLst>
                    <a:ext uri="{9D8B030D-6E8A-4147-A177-3AD203B41FA5}">
                      <a16:colId xmlns:a16="http://schemas.microsoft.com/office/drawing/2014/main" val="1358107336"/>
                    </a:ext>
                  </a:extLst>
                </a:gridCol>
              </a:tblGrid>
              <a:tr h="319932">
                <a:tc gridSpan="5">
                  <a:txBody>
                    <a:bodyPr/>
                    <a:lstStyle/>
                    <a:p>
                      <a:pPr algn="ctr"/>
                      <a:r>
                        <a:rPr lang="es-MX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Lunes</a:t>
                      </a:r>
                      <a:r>
                        <a:rPr lang="es-MX" sz="18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 17 mayo</a:t>
                      </a:r>
                      <a:endParaRPr lang="es-MX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8ACDD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A7CA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A7CA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A7CA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A7C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619675"/>
                  </a:ext>
                </a:extLst>
              </a:tr>
              <a:tr h="399915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itchFamily="34" charset="0"/>
                        </a:rPr>
                        <a:t>Campo/</a:t>
                      </a:r>
                    </a:p>
                    <a:p>
                      <a:pPr algn="ctr"/>
                      <a:r>
                        <a:rPr lang="es-MX" sz="1200" b="1" baseline="0" dirty="0">
                          <a:latin typeface="Century Gothic" pitchFamily="34" charset="0"/>
                        </a:rPr>
                        <a:t>Área </a:t>
                      </a:r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Century Gothic" pitchFamily="34" charset="0"/>
                        </a:rPr>
                        <a:t>Organizador curricular 1</a:t>
                      </a:r>
                    </a:p>
                  </a:txBody>
                  <a:tcPr marL="68580" marR="68580"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itchFamily="34" charset="0"/>
                        </a:rPr>
                        <a:t>Énfasis</a:t>
                      </a:r>
                    </a:p>
                    <a:p>
                      <a:pPr algn="ctr"/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itchFamily="34" charset="0"/>
                        </a:rPr>
                        <a:t>Actividades de reforzamiento</a:t>
                      </a:r>
                      <a:r>
                        <a:rPr lang="es-MX" sz="1200" b="1" baseline="0" dirty="0">
                          <a:latin typeface="Century Gothic" pitchFamily="34" charset="0"/>
                        </a:rPr>
                        <a:t> </a:t>
                      </a:r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DFF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itchFamily="34" charset="0"/>
                        </a:rPr>
                        <a:t>Materiales</a:t>
                      </a:r>
                    </a:p>
                  </a:txBody>
                  <a:tcPr marL="68580" marR="68580">
                    <a:solidFill>
                      <a:srgbClr val="CDF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614">
                <a:tc rowSpan="5">
                  <a:txBody>
                    <a:bodyPr/>
                    <a:lstStyle/>
                    <a:p>
                      <a:pPr algn="ctr"/>
                      <a:endParaRPr lang="es-MX" sz="1400" dirty="0">
                        <a:latin typeface="Century Gothic" pitchFamily="34" charset="0"/>
                      </a:endParaRPr>
                    </a:p>
                    <a:p>
                      <a:pPr algn="ctr"/>
                      <a:endParaRPr lang="es-MX" sz="1400" dirty="0">
                        <a:latin typeface="Century Gothic" pitchFamily="34" charset="0"/>
                      </a:endParaRPr>
                    </a:p>
                    <a:p>
                      <a:pPr algn="ctr"/>
                      <a:r>
                        <a:rPr lang="es-MX" sz="1100" dirty="0">
                          <a:latin typeface="Century Gothic" pitchFamily="34" charset="0"/>
                        </a:rPr>
                        <a:t>Educación </a:t>
                      </a:r>
                      <a:r>
                        <a:rPr lang="es-MX" sz="1000" dirty="0">
                          <a:latin typeface="Century Gothic" pitchFamily="34" charset="0"/>
                        </a:rPr>
                        <a:t>socioemocional</a:t>
                      </a:r>
                    </a:p>
                  </a:txBody>
                  <a:tcPr marL="68580" marR="68580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dirty="0" smtClean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Autonomía</a:t>
                      </a: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Énfasis:</a:t>
                      </a: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Realiza acciones responsables y de autocuidado.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Clase: </a:t>
                      </a:r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Lo puedo hacer</a:t>
                      </a:r>
                      <a:endParaRPr kumimoji="0" lang="es-MX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Act: Me cuido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1.- Es necesario que aparte de cuidar a los demás es cuidarnos a nosotros mismos haciendo cosas que beneficien a nuestra salud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2.- Observa el siguiente video </a:t>
                      </a: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hlinkClick r:id="rId2"/>
                        </a:rPr>
                        <a:t>https://</a:t>
                      </a:r>
                      <a:r>
                        <a:rPr kumimoji="0" lang="es-MX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hlinkClick r:id="rId2"/>
                        </a:rPr>
                        <a:t>www.youtube.com</a:t>
                      </a: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hlinkClick r:id="rId2"/>
                        </a:rPr>
                        <a:t>/</a:t>
                      </a:r>
                      <a:r>
                        <a:rPr kumimoji="0" lang="es-MX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hlinkClick r:id="rId2"/>
                        </a:rPr>
                        <a:t>watch?v</a:t>
                      </a: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hlinkClick r:id="rId2"/>
                        </a:rPr>
                        <a:t>=</a:t>
                      </a:r>
                      <a:r>
                        <a:rPr kumimoji="0" lang="es-MX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hlinkClick r:id="rId2"/>
                        </a:rPr>
                        <a:t>4R_sdLBaHuU</a:t>
                      </a:r>
                      <a:endParaRPr kumimoji="0" lang="es-MX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3.- Y tu cuidas tu salud?  Reconoce </a:t>
                      </a:r>
                      <a:r>
                        <a:rPr kumimoji="0" lang="es-MX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</a:t>
                      </a: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as acciones que realizas para cuidar tu salud ¿Crees que sea suficiente? ¿Te hace falta algo por realizar? ¿Como puedes comenzar a hacerlo?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u="none" baseline="0" dirty="0" smtClean="0">
                          <a:effectLst/>
                          <a:latin typeface="Century Gothic" panose="020B0502020202020204" pitchFamily="34" charset="0"/>
                        </a:rPr>
                        <a:t>(Sube tu evidencia de la actividad en el grupo de Facebook) </a:t>
                      </a:r>
                    </a:p>
                  </a:txBody>
                  <a:tcPr marL="68580" marR="68580"/>
                </a:tc>
                <a:tc rowSpan="5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100" dirty="0" smtClean="0">
                          <a:latin typeface="Century Gothic" pitchFamily="34" charset="0"/>
                        </a:rPr>
                        <a:t>Video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100" dirty="0" smtClean="0">
                          <a:latin typeface="Century Gothic" pitchFamily="34" charset="0"/>
                        </a:rPr>
                        <a:t>Cuaderno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25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Century Gothic" pitchFamily="34" charset="0"/>
                        </a:rPr>
                        <a:t>Organizador curricular 2</a:t>
                      </a:r>
                    </a:p>
                  </a:txBody>
                  <a:tcPr marL="68580" marR="68580">
                    <a:solidFill>
                      <a:srgbClr val="CDFFF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074808"/>
                  </a:ext>
                </a:extLst>
              </a:tr>
              <a:tr h="41724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Iniciativa personal</a:t>
                      </a:r>
                      <a:endParaRPr lang="es-ES" sz="1100" b="1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276338"/>
                  </a:ext>
                </a:extLst>
              </a:tr>
              <a:tr h="37325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Century Gothic" pitchFamily="34" charset="0"/>
                        </a:rPr>
                        <a:t>Aprendizaje</a:t>
                      </a:r>
                      <a:r>
                        <a:rPr lang="es-MX" sz="1100" b="1" baseline="0" dirty="0">
                          <a:latin typeface="Century Gothic" pitchFamily="34" charset="0"/>
                        </a:rPr>
                        <a:t> esperado</a:t>
                      </a:r>
                      <a:endParaRPr lang="es-MX" sz="11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DFFF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412151"/>
                  </a:ext>
                </a:extLst>
              </a:tr>
              <a:tr h="96743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 smtClean="0">
                          <a:latin typeface="Century Gothic" panose="020B0502020202020204" pitchFamily="34" charset="0"/>
                        </a:rPr>
                        <a:t>Realiza por sí mismo acciones de cuidado personal, se hace cargo de sus pertenencias y respeta las de los demás</a:t>
                      </a:r>
                      <a:endParaRPr lang="es-MX" sz="1000" b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401361"/>
                  </a:ext>
                </a:extLst>
              </a:tr>
              <a:tr h="346593">
                <a:tc rowSpan="6">
                  <a:txBody>
                    <a:bodyPr/>
                    <a:lstStyle/>
                    <a:p>
                      <a:pPr algn="ctr"/>
                      <a:endParaRPr lang="es-MX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MX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s-MX" sz="1400" b="0" dirty="0">
                          <a:latin typeface="Century Gothic" panose="020B0502020202020204" pitchFamily="34" charset="0"/>
                        </a:rPr>
                        <a:t>Artes</a:t>
                      </a:r>
                    </a:p>
                  </a:txBody>
                  <a:tcPr marL="68580" marR="68580">
                    <a:solidFill>
                      <a:srgbClr val="EB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latin typeface="Century Gothic" pitchFamily="34" charset="0"/>
                        </a:rPr>
                        <a:t>Organizador</a:t>
                      </a:r>
                      <a:r>
                        <a:rPr lang="es-MX" sz="1000" b="1" baseline="0" dirty="0">
                          <a:latin typeface="Century Gothic" pitchFamily="34" charset="0"/>
                        </a:rPr>
                        <a:t> curricular 1</a:t>
                      </a:r>
                      <a:endParaRPr lang="es-MX" sz="1000" b="1" dirty="0">
                        <a:latin typeface="Century Gothic" pitchFamily="34" charset="0"/>
                      </a:endParaRPr>
                    </a:p>
                  </a:txBody>
                  <a:tcPr marL="68580" marR="68580" anchor="ctr">
                    <a:solidFill>
                      <a:srgbClr val="CDFFFD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 i="0" dirty="0" smtClean="0">
                          <a:latin typeface="Century Gothic" panose="020B0502020202020204" pitchFamily="34" charset="0"/>
                        </a:rPr>
                        <a:t>Énfasis: </a:t>
                      </a:r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Grafica la música que escucha.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b="1" i="0" dirty="0" smtClean="0"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 i="0" dirty="0" smtClean="0">
                          <a:latin typeface="Century Gothic" panose="020B0502020202020204" pitchFamily="34" charset="0"/>
                        </a:rPr>
                        <a:t>Clase: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Musicógrafas</a:t>
                      </a:r>
                      <a:endParaRPr lang="es-MX" sz="1100" b="0" i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/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u="non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(Actividad a cargo </a:t>
                      </a:r>
                      <a:r>
                        <a:rPr lang="es-MX" sz="1200" b="0" u="none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 la maestra de acompañamiento musical: Juana Isabel Ramírez Ramírez</a:t>
                      </a:r>
                      <a:r>
                        <a:rPr lang="es-MX" sz="1200" b="0" u="non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y que se compartirá por el grupo de WhatsApp).</a:t>
                      </a:r>
                    </a:p>
                  </a:txBody>
                  <a:tcPr marL="68580" marR="68580"/>
                </a:tc>
                <a:tc rowSpan="6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MX" sz="1100" baseline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28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 smtClean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Expresión artística</a:t>
                      </a:r>
                      <a:endParaRPr lang="es-ES" sz="1000" b="1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108159"/>
                  </a:ext>
                </a:extLst>
              </a:tr>
              <a:tr h="34659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latin typeface="Century Gothic" pitchFamily="34" charset="0"/>
                        </a:rPr>
                        <a:t>Organizador curricular 2 </a:t>
                      </a:r>
                    </a:p>
                  </a:txBody>
                  <a:tcPr marL="68580" marR="68580" anchor="ctr">
                    <a:solidFill>
                      <a:srgbClr val="CDFFF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393103"/>
                  </a:ext>
                </a:extLst>
              </a:tr>
              <a:tr h="49389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latin typeface="Century Gothic" panose="020B0502020202020204" pitchFamily="34" charset="0"/>
                        </a:rPr>
                        <a:t>Familiarización con los elementos básicos de las artes</a:t>
                      </a:r>
                      <a:endParaRPr lang="es-ES" sz="9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391437"/>
                  </a:ext>
                </a:extLst>
              </a:tr>
              <a:tr h="21328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latin typeface="Century Gothic" pitchFamily="34" charset="0"/>
                        </a:rPr>
                        <a:t>Aprendizaje esperado</a:t>
                      </a:r>
                    </a:p>
                  </a:txBody>
                  <a:tcPr marL="68580" marR="68580" anchor="ctr">
                    <a:solidFill>
                      <a:srgbClr val="CDFFF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481297"/>
                  </a:ext>
                </a:extLst>
              </a:tr>
              <a:tr h="117141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latin typeface="Century Gothic" panose="020B0502020202020204" pitchFamily="34" charset="0"/>
                        </a:rPr>
                        <a:t>Construye y representa gráficamente y con recursos propios secuencias de sonidos y las interpreta.</a:t>
                      </a:r>
                      <a:r>
                        <a:rPr lang="es-MX" sz="900" b="0" dirty="0" smtClean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341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131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422118"/>
              </p:ext>
            </p:extLst>
          </p:nvPr>
        </p:nvGraphicFramePr>
        <p:xfrm>
          <a:off x="225395" y="99345"/>
          <a:ext cx="8693210" cy="6705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0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1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3023">
                  <a:extLst>
                    <a:ext uri="{9D8B030D-6E8A-4147-A177-3AD203B41FA5}">
                      <a16:colId xmlns:a16="http://schemas.microsoft.com/office/drawing/2014/main" val="2015060761"/>
                    </a:ext>
                  </a:extLst>
                </a:gridCol>
                <a:gridCol w="3580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7573">
                  <a:extLst>
                    <a:ext uri="{9D8B030D-6E8A-4147-A177-3AD203B41FA5}">
                      <a16:colId xmlns:a16="http://schemas.microsoft.com/office/drawing/2014/main" val="1358107336"/>
                    </a:ext>
                  </a:extLst>
                </a:gridCol>
              </a:tblGrid>
              <a:tr h="229604">
                <a:tc gridSpan="5">
                  <a:txBody>
                    <a:bodyPr/>
                    <a:lstStyle/>
                    <a:p>
                      <a:pPr algn="ctr"/>
                      <a:r>
                        <a:rPr lang="es-MX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Martes </a:t>
                      </a:r>
                      <a:r>
                        <a:rPr lang="es-MX" sz="18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18 mayo </a:t>
                      </a:r>
                      <a:endParaRPr lang="es-MX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FFE93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A7CA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A7CA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A7CA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A7C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619675"/>
                  </a:ext>
                </a:extLst>
              </a:tr>
              <a:tr h="287004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itchFamily="34" charset="0"/>
                        </a:rPr>
                        <a:t>Campo/</a:t>
                      </a:r>
                    </a:p>
                    <a:p>
                      <a:pPr algn="ctr"/>
                      <a:r>
                        <a:rPr lang="es-MX" sz="1200" b="1" baseline="0" dirty="0">
                          <a:latin typeface="Century Gothic" pitchFamily="34" charset="0"/>
                        </a:rPr>
                        <a:t>Área </a:t>
                      </a:r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FFF3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b="1" dirty="0">
                          <a:latin typeface="Century Gothic" pitchFamily="34" charset="0"/>
                        </a:rPr>
                        <a:t>Organizador curricular 1</a:t>
                      </a:r>
                    </a:p>
                  </a:txBody>
                  <a:tcPr marL="68580" marR="68580">
                    <a:solidFill>
                      <a:srgbClr val="FFF3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itchFamily="34" charset="0"/>
                        </a:rPr>
                        <a:t>Énfasis</a:t>
                      </a:r>
                    </a:p>
                    <a:p>
                      <a:pPr algn="ctr"/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FFF3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itchFamily="34" charset="0"/>
                        </a:rPr>
                        <a:t>Actividades de reforzamiento</a:t>
                      </a:r>
                      <a:r>
                        <a:rPr lang="es-MX" sz="1200" b="1" baseline="0" dirty="0">
                          <a:latin typeface="Century Gothic" pitchFamily="34" charset="0"/>
                        </a:rPr>
                        <a:t> </a:t>
                      </a:r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FFF39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itchFamily="34" charset="0"/>
                        </a:rPr>
                        <a:t>Materiales</a:t>
                      </a:r>
                    </a:p>
                  </a:txBody>
                  <a:tcPr marL="68580" marR="68580">
                    <a:solidFill>
                      <a:srgbClr val="FFF3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619">
                <a:tc rowSpan="5">
                  <a:txBody>
                    <a:bodyPr/>
                    <a:lstStyle/>
                    <a:p>
                      <a:pPr algn="ctr"/>
                      <a:endParaRPr lang="es-MX" sz="1200" dirty="0" smtClean="0">
                        <a:latin typeface="Century Gothic" pitchFamily="34" charset="0"/>
                      </a:endParaRPr>
                    </a:p>
                    <a:p>
                      <a:pPr algn="ctr"/>
                      <a:endParaRPr lang="es-MX" sz="1200" dirty="0">
                        <a:latin typeface="Century Gothic" pitchFamily="34" charset="0"/>
                      </a:endParaRPr>
                    </a:p>
                    <a:p>
                      <a:pPr algn="ctr"/>
                      <a:r>
                        <a:rPr lang="es-MX" sz="1200" dirty="0" smtClean="0">
                          <a:latin typeface="Century Gothic" panose="020B0502020202020204" pitchFamily="34" charset="0"/>
                        </a:rPr>
                        <a:t>Exploración y comprensión del mundo natural y social </a:t>
                      </a:r>
                      <a:endParaRPr lang="es-MX" sz="900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FFFA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 smtClean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Mundo natural</a:t>
                      </a:r>
                      <a:endParaRPr lang="es-ES" sz="11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Énfasis: </a:t>
                      </a:r>
                      <a:r>
                        <a:rPr lang="es-MX" sz="1000" dirty="0" smtClean="0">
                          <a:latin typeface="Century Gothic" panose="020B0502020202020204" pitchFamily="34" charset="0"/>
                        </a:rPr>
                        <a:t>Comenta acerca de la contaminación acústica y de las acciones para evitarla.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Clase: </a:t>
                      </a:r>
                      <a:r>
                        <a:rPr lang="es-MX" sz="1000" dirty="0" smtClean="0">
                          <a:latin typeface="Century Gothic" panose="020B0502020202020204" pitchFamily="34" charset="0"/>
                        </a:rPr>
                        <a:t>Contaminación acústica </a:t>
                      </a:r>
                      <a:endParaRPr kumimoji="0" lang="es-MX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Act: </a:t>
                      </a:r>
                      <a:r>
                        <a:rPr kumimoji="0" lang="es-MX" sz="1100" b="0" i="0" u="sng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Contamincación</a:t>
                      </a:r>
                      <a:r>
                        <a:rPr kumimoji="0" lang="es-MX" sz="11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acústica </a:t>
                      </a:r>
                      <a:endParaRPr kumimoji="0" lang="es-MX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1.- Conoces que</a:t>
                      </a:r>
                      <a:r>
                        <a:rPr lang="es-MX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es la contaminación acústica? Investiga en algún en una fuente de información a tu alcance</a:t>
                      </a:r>
                    </a:p>
                    <a:p>
                      <a:r>
                        <a:rPr lang="es-MX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2.- Conoce mas acerca del tema en el siguiente video </a:t>
                      </a:r>
                      <a:r>
                        <a:rPr lang="es-MX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hlinkClick r:id="rId2"/>
                        </a:rPr>
                        <a:t>https://</a:t>
                      </a:r>
                      <a:r>
                        <a:rPr lang="es-MX" sz="11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hlinkClick r:id="rId2"/>
                        </a:rPr>
                        <a:t>www.youtube.com</a:t>
                      </a:r>
                      <a:r>
                        <a:rPr lang="es-MX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hlinkClick r:id="rId2"/>
                        </a:rPr>
                        <a:t>/</a:t>
                      </a:r>
                      <a:r>
                        <a:rPr lang="es-MX" sz="11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hlinkClick r:id="rId2"/>
                        </a:rPr>
                        <a:t>watch?v</a:t>
                      </a:r>
                      <a:r>
                        <a:rPr lang="es-MX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hlinkClick r:id="rId2"/>
                        </a:rPr>
                        <a:t>=</a:t>
                      </a:r>
                      <a:r>
                        <a:rPr lang="es-MX" sz="11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hlinkClick r:id="rId2"/>
                        </a:rPr>
                        <a:t>OiGBWaoW5aI</a:t>
                      </a:r>
                      <a:endParaRPr lang="es-MX" sz="1100" kern="1200" baseline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s-MX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3.- Realiza un collage con algunos recortes de alguna revista, libro, periódico o dibujo sobre las cosas que producen contaminación ambiental </a:t>
                      </a:r>
                    </a:p>
                    <a:p>
                      <a:endParaRPr kumimoji="0" lang="es-MX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MX" sz="1050" b="1" u="none" baseline="0" dirty="0" smtClean="0">
                          <a:effectLst/>
                          <a:latin typeface="Century Gothic" panose="020B0502020202020204" pitchFamily="34" charset="0"/>
                        </a:rPr>
                        <a:t>(Sube tu evidencia de la actividad en el grupo de Facebook) </a:t>
                      </a:r>
                    </a:p>
                  </a:txBody>
                  <a:tcPr marL="68580" marR="68580"/>
                </a:tc>
                <a:tc rowSpan="5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aseline="0" dirty="0" smtClean="0">
                          <a:latin typeface="Century Gothic" pitchFamily="34" charset="0"/>
                        </a:rPr>
                        <a:t>Cuaderno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aseline="0" dirty="0" smtClean="0">
                          <a:latin typeface="Century Gothic" pitchFamily="34" charset="0"/>
                        </a:rPr>
                        <a:t>Video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aseline="0" dirty="0" smtClean="0">
                          <a:latin typeface="Century Gothic" pitchFamily="34" charset="0"/>
                        </a:rPr>
                        <a:t>Recortes de libros, revistas, periódico, </a:t>
                      </a:r>
                      <a:r>
                        <a:rPr lang="es-MX" sz="1200" baseline="0" dirty="0" err="1" smtClean="0">
                          <a:latin typeface="Century Gothic" pitchFamily="34" charset="0"/>
                        </a:rPr>
                        <a:t>etc</a:t>
                      </a:r>
                      <a:endParaRPr lang="es-MX" sz="1200" baseline="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MX" sz="1200" dirty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87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latin typeface="Century Gothic" pitchFamily="34" charset="0"/>
                        </a:rPr>
                        <a:t>Organizador</a:t>
                      </a:r>
                      <a:r>
                        <a:rPr lang="es-MX" sz="1100" b="1" baseline="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es-MX" sz="1100" b="1" dirty="0" smtClean="0">
                          <a:latin typeface="Century Gothic" pitchFamily="34" charset="0"/>
                        </a:rPr>
                        <a:t>curricular </a:t>
                      </a:r>
                      <a:r>
                        <a:rPr lang="es-MX" sz="1100" b="1" dirty="0">
                          <a:latin typeface="Century Gothic" pitchFamily="34" charset="0"/>
                        </a:rPr>
                        <a:t>2</a:t>
                      </a:r>
                    </a:p>
                  </a:txBody>
                  <a:tcPr marL="68580" marR="68580">
                    <a:solidFill>
                      <a:srgbClr val="FFF39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074808"/>
                  </a:ext>
                </a:extLst>
              </a:tr>
              <a:tr h="28855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Cuidado del medioambiente</a:t>
                      </a:r>
                      <a:endParaRPr lang="es-ES" sz="1100" b="1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276338"/>
                  </a:ext>
                </a:extLst>
              </a:tr>
              <a:tr h="15785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50" b="1" dirty="0" smtClean="0">
                          <a:latin typeface="Century Gothic" pitchFamily="34" charset="0"/>
                        </a:rPr>
                        <a:t>Aprendizaje</a:t>
                      </a:r>
                      <a:r>
                        <a:rPr lang="es-MX" sz="1050" b="1" baseline="0" dirty="0">
                          <a:latin typeface="Century Gothic" pitchFamily="34" charset="0"/>
                        </a:rPr>
                        <a:t> </a:t>
                      </a:r>
                      <a:r>
                        <a:rPr lang="es-MX" sz="1050" b="1" baseline="0" dirty="0" smtClean="0">
                          <a:latin typeface="Century Gothic" pitchFamily="34" charset="0"/>
                        </a:rPr>
                        <a:t>esperado</a:t>
                      </a:r>
                      <a:endParaRPr lang="es-MX" sz="105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FFF39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412151"/>
                  </a:ext>
                </a:extLst>
              </a:tr>
              <a:tr h="84997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latin typeface="Century Gothic" panose="020B0502020202020204" pitchFamily="34" charset="0"/>
                        </a:rPr>
                        <a:t>Indaga acciones que favorecen el cuidado del medioambiente. </a:t>
                      </a:r>
                      <a:endParaRPr lang="es-MX" sz="1000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401361"/>
                  </a:ext>
                </a:extLst>
              </a:tr>
              <a:tr h="248737">
                <a:tc rowSpan="6">
                  <a:txBody>
                    <a:bodyPr/>
                    <a:lstStyle/>
                    <a:p>
                      <a:pPr algn="ctr"/>
                      <a:endParaRPr lang="es-MX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MX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s-MX" sz="1200" dirty="0" smtClean="0">
                          <a:latin typeface="Century Gothic" panose="020B0502020202020204" pitchFamily="34" charset="0"/>
                        </a:rPr>
                        <a:t>Pensamiento matemático </a:t>
                      </a:r>
                      <a:endParaRPr lang="es-MX" sz="12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>
                    <a:solidFill>
                      <a:srgbClr val="FFF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latin typeface="Century Gothic" pitchFamily="34" charset="0"/>
                        </a:rPr>
                        <a:t>Organizador</a:t>
                      </a:r>
                      <a:r>
                        <a:rPr lang="es-MX" sz="1000" b="1" baseline="0" dirty="0">
                          <a:latin typeface="Century Gothic" pitchFamily="34" charset="0"/>
                        </a:rPr>
                        <a:t> curricular 1</a:t>
                      </a:r>
                      <a:endParaRPr lang="es-MX" sz="1000" b="1" dirty="0">
                        <a:latin typeface="Century Gothic" pitchFamily="34" charset="0"/>
                      </a:endParaRPr>
                    </a:p>
                  </a:txBody>
                  <a:tcPr marL="68580" marR="68580" anchor="ctr">
                    <a:solidFill>
                      <a:srgbClr val="FFF397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b="1" i="0" dirty="0" smtClean="0">
                          <a:latin typeface="Century Gothic" panose="020B0502020202020204" pitchFamily="34" charset="0"/>
                        </a:rPr>
                        <a:t>Énfasis: </a:t>
                      </a:r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Realiza acciones para resolver problemas de cantidad que implican igualar colecciones.</a:t>
                      </a:r>
                      <a:endParaRPr lang="es-MX" sz="1100" b="1" i="0" dirty="0" smtClean="0"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100" b="1" i="0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i="0" dirty="0" smtClean="0">
                          <a:latin typeface="Century Gothic" panose="020B0502020202020204" pitchFamily="34" charset="0"/>
                        </a:rPr>
                        <a:t>Clase: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¿Cuántos faltan para…?</a:t>
                      </a:r>
                      <a:endParaRPr lang="es-MX" sz="1100" b="1" i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/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Act: ¿Cuantos faltan?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1.- Seguro recuerdas cuando igualamos algunas cantidades en algunas clases y actividades de reforzamiento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2.- Observa la pagina 40 del libro Mi álbum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3.- Reflexiona y contesta las siguientes preguntas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s-MX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¿Cuantas piñas hay? ¿Cuantos limones hay? ¿Cuantas piñas faltan para ser la misma cantidad que de limones?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s-MX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¿Cuantos aguacates hay? ¿Cuantos ciruelas? ¿A que fruta le falta y cuantos para llegar a ser la misma cantidad?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s-MX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¿Cuantas peras hay? ¿Cuantas faltan para ser la misma cantidad que las fresas?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s-MX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050" b="1" u="none" baseline="0" dirty="0" smtClean="0">
                          <a:effectLst/>
                          <a:latin typeface="Century Gothic" panose="020B0502020202020204" pitchFamily="34" charset="0"/>
                        </a:rPr>
                        <a:t>(Sube tu evidencia de la actividad en el grupo de Facebook) </a:t>
                      </a:r>
                    </a:p>
                  </a:txBody>
                  <a:tcPr marL="68580" marR="68580"/>
                </a:tc>
                <a:tc rowSpan="6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aseline="0" dirty="0" smtClean="0">
                          <a:latin typeface="Century Gothic" panose="020B0502020202020204" pitchFamily="34" charset="0"/>
                        </a:rPr>
                        <a:t>Cuaderno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200" baseline="0" dirty="0" smtClean="0">
                          <a:latin typeface="Century Gothic" panose="020B0502020202020204" pitchFamily="34" charset="0"/>
                        </a:rPr>
                        <a:t>Mi álbum </a:t>
                      </a:r>
                      <a:r>
                        <a:rPr lang="es-MX" sz="1200" baseline="0" dirty="0" err="1" smtClean="0">
                          <a:latin typeface="Century Gothic" panose="020B0502020202020204" pitchFamily="34" charset="0"/>
                        </a:rPr>
                        <a:t>pag</a:t>
                      </a:r>
                      <a:r>
                        <a:rPr lang="es-MX" sz="1200" baseline="0" dirty="0" smtClean="0">
                          <a:latin typeface="Century Gothic" panose="020B0502020202020204" pitchFamily="34" charset="0"/>
                        </a:rPr>
                        <a:t>.- 40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55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latin typeface="Century Gothic" panose="020B0502020202020204" pitchFamily="34" charset="0"/>
                        </a:rPr>
                        <a:t>Número, álgebra y variación</a:t>
                      </a:r>
                      <a:r>
                        <a:rPr lang="es-MX" sz="10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s-ES" sz="1000" b="1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108159"/>
                  </a:ext>
                </a:extLst>
              </a:tr>
              <a:tr h="24873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latin typeface="Century Gothic" pitchFamily="34" charset="0"/>
                        </a:rPr>
                        <a:t>Organizador curricular 2 </a:t>
                      </a:r>
                    </a:p>
                  </a:txBody>
                  <a:tcPr marL="68580" marR="68580" anchor="ctr">
                    <a:solidFill>
                      <a:srgbClr val="FFF39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393103"/>
                  </a:ext>
                </a:extLst>
              </a:tr>
              <a:tr h="16259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 smtClean="0">
                          <a:latin typeface="Century Gothic" panose="020B0502020202020204" pitchFamily="34" charset="0"/>
                        </a:rPr>
                        <a:t>Número</a:t>
                      </a:r>
                      <a:endParaRPr lang="es-ES" sz="105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391437"/>
                  </a:ext>
                </a:extLst>
              </a:tr>
              <a:tr h="15306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latin typeface="Century Gothic" pitchFamily="34" charset="0"/>
                        </a:rPr>
                        <a:t>Aprendizaje esperado</a:t>
                      </a:r>
                    </a:p>
                  </a:txBody>
                  <a:tcPr marL="68580" marR="68580" anchor="ctr">
                    <a:solidFill>
                      <a:srgbClr val="FFF39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481297"/>
                  </a:ext>
                </a:extLst>
              </a:tr>
              <a:tr h="74621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050" dirty="0" smtClean="0">
                          <a:latin typeface="Century Gothic" panose="020B0502020202020204" pitchFamily="34" charset="0"/>
                        </a:rPr>
                        <a:t>Compara, iguala y clasifica colecciones con base en la cantidad de elementos.</a:t>
                      </a:r>
                      <a:endParaRPr lang="es-ES" sz="105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341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406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529065"/>
              </p:ext>
            </p:extLst>
          </p:nvPr>
        </p:nvGraphicFramePr>
        <p:xfrm>
          <a:off x="225395" y="290998"/>
          <a:ext cx="8693210" cy="62133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0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1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3023">
                  <a:extLst>
                    <a:ext uri="{9D8B030D-6E8A-4147-A177-3AD203B41FA5}">
                      <a16:colId xmlns:a16="http://schemas.microsoft.com/office/drawing/2014/main" val="2015060761"/>
                    </a:ext>
                  </a:extLst>
                </a:gridCol>
                <a:gridCol w="3580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7573">
                  <a:extLst>
                    <a:ext uri="{9D8B030D-6E8A-4147-A177-3AD203B41FA5}">
                      <a16:colId xmlns:a16="http://schemas.microsoft.com/office/drawing/2014/main" val="1358107336"/>
                    </a:ext>
                  </a:extLst>
                </a:gridCol>
              </a:tblGrid>
              <a:tr h="307400">
                <a:tc gridSpan="5">
                  <a:txBody>
                    <a:bodyPr/>
                    <a:lstStyle/>
                    <a:p>
                      <a:pPr algn="ctr"/>
                      <a:r>
                        <a:rPr lang="es-MX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Miércoles </a:t>
                      </a:r>
                      <a:r>
                        <a:rPr lang="es-MX" sz="18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19 mayo </a:t>
                      </a:r>
                      <a:endParaRPr lang="es-MX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EA1E6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A7CA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A7CA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A7CA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A7C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619675"/>
                  </a:ext>
                </a:extLst>
              </a:tr>
              <a:tr h="384250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itchFamily="34" charset="0"/>
                        </a:rPr>
                        <a:t>Campo/</a:t>
                      </a:r>
                    </a:p>
                    <a:p>
                      <a:pPr algn="ctr"/>
                      <a:r>
                        <a:rPr lang="es-MX" sz="1200" b="1" baseline="0" dirty="0">
                          <a:latin typeface="Century Gothic" pitchFamily="34" charset="0"/>
                        </a:rPr>
                        <a:t>Área </a:t>
                      </a:r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F27A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Century Gothic" pitchFamily="34" charset="0"/>
                        </a:rPr>
                        <a:t>Organizador curricular 1</a:t>
                      </a:r>
                    </a:p>
                  </a:txBody>
                  <a:tcPr marL="68580" marR="68580">
                    <a:solidFill>
                      <a:srgbClr val="F27A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itchFamily="34" charset="0"/>
                        </a:rPr>
                        <a:t>Énfasis</a:t>
                      </a:r>
                    </a:p>
                    <a:p>
                      <a:pPr algn="ctr"/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F27A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itchFamily="34" charset="0"/>
                        </a:rPr>
                        <a:t>Actividades de reforzamiento</a:t>
                      </a:r>
                      <a:r>
                        <a:rPr lang="es-MX" sz="1200" b="1" baseline="0" dirty="0">
                          <a:latin typeface="Century Gothic" pitchFamily="34" charset="0"/>
                        </a:rPr>
                        <a:t> </a:t>
                      </a:r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F27A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itchFamily="34" charset="0"/>
                        </a:rPr>
                        <a:t>Materiales</a:t>
                      </a:r>
                    </a:p>
                  </a:txBody>
                  <a:tcPr marL="68580" marR="68580">
                    <a:solidFill>
                      <a:srgbClr val="F27A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875">
                <a:tc rowSpan="5">
                  <a:txBody>
                    <a:bodyPr/>
                    <a:lstStyle/>
                    <a:p>
                      <a:pPr algn="ctr"/>
                      <a:endParaRPr lang="es-MX" sz="1200" dirty="0" smtClean="0">
                        <a:latin typeface="Century Gothic" pitchFamily="34" charset="0"/>
                      </a:endParaRPr>
                    </a:p>
                    <a:p>
                      <a:pPr algn="ctr"/>
                      <a:endParaRPr lang="es-MX" sz="1200" dirty="0">
                        <a:latin typeface="Century Gothic" pitchFamily="34" charset="0"/>
                      </a:endParaRPr>
                    </a:p>
                    <a:p>
                      <a:pPr algn="ctr"/>
                      <a:endParaRPr lang="es-MX" sz="1200" dirty="0" smtClean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s-MX" sz="1050" dirty="0" smtClean="0">
                          <a:latin typeface="Century Gothic" panose="020B0502020202020204" pitchFamily="34" charset="0"/>
                        </a:rPr>
                        <a:t>Lenguaje y comunicación</a:t>
                      </a:r>
                      <a:endParaRPr lang="es-MX" sz="700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F9BD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0" dirty="0" smtClean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Literatura</a:t>
                      </a:r>
                      <a:endParaRPr lang="es-ES" sz="11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Énfasis: </a:t>
                      </a:r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Recitamos poemas.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Clase: </a:t>
                      </a:r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Recita poemas. </a:t>
                      </a:r>
                      <a:endParaRPr kumimoji="0" lang="es-MX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Act: Creo historias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1.-¿Recuerdas que es un poema?, investiga y escribe tu respuesta en tu cuaderno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2.- Observa el video que compartiré en el grupo de Facebook diciendo un poema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3.- Te invito a que busques un poema y los compartas en un video tal como yo lo hice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MX" sz="1100" b="1" u="none" baseline="0" dirty="0" smtClean="0">
                          <a:effectLst/>
                          <a:latin typeface="Century Gothic" panose="020B0502020202020204" pitchFamily="34" charset="0"/>
                        </a:rPr>
                        <a:t>(Sube tu evidencia de la actividad en el grupo de Facebook) </a:t>
                      </a:r>
                    </a:p>
                  </a:txBody>
                  <a:tcPr marL="68580" marR="68580"/>
                </a:tc>
                <a:tc rowSpan="5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100" dirty="0" smtClean="0">
                          <a:latin typeface="Century Gothic" pitchFamily="34" charset="0"/>
                        </a:rPr>
                        <a:t>Cuaderno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100" dirty="0" smtClean="0">
                          <a:latin typeface="Century Gothic" pitchFamily="34" charset="0"/>
                        </a:rPr>
                        <a:t>Video</a:t>
                      </a:r>
                      <a:r>
                        <a:rPr lang="es-MX" sz="1100" baseline="0" dirty="0" smtClean="0">
                          <a:latin typeface="Century Gothic" pitchFamily="34" charset="0"/>
                        </a:rPr>
                        <a:t> </a:t>
                      </a:r>
                      <a:endParaRPr lang="es-MX" sz="1100" dirty="0" smtClean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63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Century Gothic" pitchFamily="34" charset="0"/>
                        </a:rPr>
                        <a:t>Organizador curricular 2</a:t>
                      </a:r>
                    </a:p>
                  </a:txBody>
                  <a:tcPr marL="68580" marR="68580">
                    <a:solidFill>
                      <a:srgbClr val="F27AA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074808"/>
                  </a:ext>
                </a:extLst>
              </a:tr>
              <a:tr h="40970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Producción, interpretación e intercambio de poemas y juegos literarios</a:t>
                      </a:r>
                      <a:endParaRPr lang="es-ES" sz="11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276338"/>
                  </a:ext>
                </a:extLst>
              </a:tr>
              <a:tr h="35863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>
                          <a:latin typeface="Century Gothic" pitchFamily="34" charset="0"/>
                        </a:rPr>
                        <a:t>Aprendizaje</a:t>
                      </a:r>
                      <a:r>
                        <a:rPr lang="es-MX" sz="1100" b="1" baseline="0" dirty="0">
                          <a:latin typeface="Century Gothic" pitchFamily="34" charset="0"/>
                        </a:rPr>
                        <a:t> esperado</a:t>
                      </a:r>
                      <a:endParaRPr lang="es-MX" sz="11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F27AA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412151"/>
                  </a:ext>
                </a:extLst>
              </a:tr>
              <a:tr h="67437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latin typeface="Century Gothic" panose="020B0502020202020204" pitchFamily="34" charset="0"/>
                        </a:rPr>
                        <a:t>Aprende poemas y los dice frente a otras personas.</a:t>
                      </a:r>
                      <a:endParaRPr lang="es-MX" sz="950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401361"/>
                  </a:ext>
                </a:extLst>
              </a:tr>
              <a:tr h="333017">
                <a:tc rowSpan="6">
                  <a:txBody>
                    <a:bodyPr/>
                    <a:lstStyle/>
                    <a:p>
                      <a:pPr algn="ctr"/>
                      <a:endParaRPr lang="es-MX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MX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s-MX" sz="1200" dirty="0" smtClean="0">
                          <a:latin typeface="Century Gothic" panose="020B0502020202020204" pitchFamily="34" charset="0"/>
                        </a:rPr>
                        <a:t>Educación Física </a:t>
                      </a:r>
                      <a:endParaRPr lang="es-MX" sz="12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>
                    <a:solidFill>
                      <a:srgbClr val="F9BD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>
                          <a:latin typeface="Century Gothic" pitchFamily="34" charset="0"/>
                        </a:rPr>
                        <a:t>Organizador</a:t>
                      </a:r>
                      <a:r>
                        <a:rPr lang="es-MX" sz="900" b="1" baseline="0" dirty="0">
                          <a:latin typeface="Century Gothic" pitchFamily="34" charset="0"/>
                        </a:rPr>
                        <a:t> curricular 1</a:t>
                      </a:r>
                      <a:endParaRPr lang="es-MX" sz="900" b="1" dirty="0">
                        <a:latin typeface="Century Gothic" pitchFamily="34" charset="0"/>
                      </a:endParaRPr>
                    </a:p>
                  </a:txBody>
                  <a:tcPr marL="68580" marR="68580" anchor="ctr">
                    <a:solidFill>
                      <a:srgbClr val="F27AA2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i="0" dirty="0" smtClean="0">
                          <a:latin typeface="Century Gothic" panose="020B0502020202020204" pitchFamily="34" charset="0"/>
                        </a:rPr>
                        <a:t>Énfasis: </a:t>
                      </a:r>
                      <a:r>
                        <a:rPr lang="es-MX" sz="1050" dirty="0" smtClean="0">
                          <a:latin typeface="Century Gothic" panose="020B0502020202020204" pitchFamily="34" charset="0"/>
                        </a:rPr>
                        <a:t>: Identifica características que lo hacen único, aprovechando los estímulos de su entorno.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50" b="1" i="0" dirty="0" smtClean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i="0" dirty="0" smtClean="0">
                          <a:latin typeface="Century Gothic" panose="020B0502020202020204" pitchFamily="34" charset="0"/>
                        </a:rPr>
                        <a:t>Clase: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dirty="0" smtClean="0">
                          <a:latin typeface="Century Gothic" panose="020B0502020202020204" pitchFamily="34" charset="0"/>
                        </a:rPr>
                        <a:t>Ruleta de mis posibilidades</a:t>
                      </a:r>
                      <a:endParaRPr lang="es-MX" sz="1050" b="1" i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/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u="non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(Actividad a cargo del maestro de Educación Física: Rafael Olivas Rojas y que se compartirá por el grupo de WhatsApp).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0" u="none" dirty="0" smtClean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/>
                </a:tc>
                <a:tc rowSpan="6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MX" sz="1100" baseline="0" dirty="0" smtClean="0">
                        <a:latin typeface="Century Gothic" panose="020B0502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14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0" dirty="0" smtClean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Competencia motriz</a:t>
                      </a:r>
                      <a:endParaRPr lang="es-ES" sz="9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108159"/>
                  </a:ext>
                </a:extLst>
              </a:tr>
              <a:tr h="33301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>
                          <a:latin typeface="Century Gothic" pitchFamily="34" charset="0"/>
                        </a:rPr>
                        <a:t>Organizador curricular 2 </a:t>
                      </a:r>
                    </a:p>
                  </a:txBody>
                  <a:tcPr marL="68580" marR="68580" anchor="ctr">
                    <a:solidFill>
                      <a:srgbClr val="F27AA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393103"/>
                  </a:ext>
                </a:extLst>
              </a:tr>
              <a:tr h="34198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latin typeface="Century Gothic" panose="020B0502020202020204" pitchFamily="34" charset="0"/>
                        </a:rPr>
                        <a:t>Integración de la corporeidad </a:t>
                      </a:r>
                      <a:endParaRPr lang="es-ES" sz="9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391437"/>
                  </a:ext>
                </a:extLst>
              </a:tr>
              <a:tr h="20493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>
                          <a:latin typeface="Century Gothic" pitchFamily="34" charset="0"/>
                        </a:rPr>
                        <a:t>Aprendizaje esperado</a:t>
                      </a:r>
                    </a:p>
                  </a:txBody>
                  <a:tcPr marL="68580" marR="68580" anchor="ctr">
                    <a:solidFill>
                      <a:srgbClr val="F27AA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481297"/>
                  </a:ext>
                </a:extLst>
              </a:tr>
              <a:tr h="103491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800" dirty="0" smtClean="0">
                          <a:latin typeface="Century Gothic" panose="020B0502020202020204" pitchFamily="34" charset="0"/>
                        </a:rPr>
                        <a:t>: Identifica sus posibilidades expresivas y motrices en actividades que implican organización espacio-temporal, lateralidad, equilibrio y coordinación.</a:t>
                      </a:r>
                      <a:endParaRPr lang="es-MX" sz="8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341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16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159920"/>
              </p:ext>
            </p:extLst>
          </p:nvPr>
        </p:nvGraphicFramePr>
        <p:xfrm>
          <a:off x="225395" y="136477"/>
          <a:ext cx="8693210" cy="58887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0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1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3023">
                  <a:extLst>
                    <a:ext uri="{9D8B030D-6E8A-4147-A177-3AD203B41FA5}">
                      <a16:colId xmlns:a16="http://schemas.microsoft.com/office/drawing/2014/main" val="2015060761"/>
                    </a:ext>
                  </a:extLst>
                </a:gridCol>
                <a:gridCol w="3580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7573">
                  <a:extLst>
                    <a:ext uri="{9D8B030D-6E8A-4147-A177-3AD203B41FA5}">
                      <a16:colId xmlns:a16="http://schemas.microsoft.com/office/drawing/2014/main" val="1358107336"/>
                    </a:ext>
                  </a:extLst>
                </a:gridCol>
              </a:tblGrid>
              <a:tr h="346849">
                <a:tc gridSpan="5">
                  <a:txBody>
                    <a:bodyPr/>
                    <a:lstStyle/>
                    <a:p>
                      <a:pPr algn="ctr"/>
                      <a:r>
                        <a:rPr lang="es-MX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Jueves </a:t>
                      </a:r>
                      <a:r>
                        <a:rPr lang="es-MX" sz="18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20 mayo </a:t>
                      </a:r>
                      <a:endParaRPr lang="es-MX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00B65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A7CA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A7CA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A7CA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A7C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619675"/>
                  </a:ext>
                </a:extLst>
              </a:tr>
              <a:tr h="262038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itchFamily="34" charset="0"/>
                        </a:rPr>
                        <a:t>Campo/</a:t>
                      </a:r>
                    </a:p>
                    <a:p>
                      <a:pPr algn="ctr"/>
                      <a:r>
                        <a:rPr lang="es-MX" sz="1200" b="1" baseline="0" dirty="0">
                          <a:latin typeface="Century Gothic" pitchFamily="34" charset="0"/>
                        </a:rPr>
                        <a:t>Área </a:t>
                      </a:r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1D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latin typeface="Century Gothic" pitchFamily="34" charset="0"/>
                        </a:rPr>
                        <a:t>Organizador curricular 1</a:t>
                      </a:r>
                    </a:p>
                  </a:txBody>
                  <a:tcPr marL="68580" marR="68580">
                    <a:solidFill>
                      <a:srgbClr val="1D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itchFamily="34" charset="0"/>
                        </a:rPr>
                        <a:t>Énfasis</a:t>
                      </a:r>
                    </a:p>
                    <a:p>
                      <a:pPr algn="ctr"/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1D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itchFamily="34" charset="0"/>
                        </a:rPr>
                        <a:t>Actividades de reforzamiento</a:t>
                      </a:r>
                      <a:r>
                        <a:rPr lang="es-MX" sz="1200" b="1" baseline="0" dirty="0">
                          <a:latin typeface="Century Gothic" pitchFamily="34" charset="0"/>
                        </a:rPr>
                        <a:t> </a:t>
                      </a:r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1DFF9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itchFamily="34" charset="0"/>
                        </a:rPr>
                        <a:t>Materiales</a:t>
                      </a:r>
                    </a:p>
                  </a:txBody>
                  <a:tcPr marL="68580" marR="68580">
                    <a:solidFill>
                      <a:srgbClr val="1DFF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906">
                <a:tc rowSpan="5">
                  <a:txBody>
                    <a:bodyPr/>
                    <a:lstStyle/>
                    <a:p>
                      <a:pPr algn="ctr"/>
                      <a:endParaRPr lang="es-MX" sz="1200" dirty="0" smtClean="0">
                        <a:latin typeface="Century Gothic" pitchFamily="34" charset="0"/>
                      </a:endParaRPr>
                    </a:p>
                    <a:p>
                      <a:pPr algn="ctr"/>
                      <a:endParaRPr lang="es-MX" sz="1200" dirty="0">
                        <a:latin typeface="Century Gothic" pitchFamily="34" charset="0"/>
                      </a:endParaRPr>
                    </a:p>
                    <a:p>
                      <a:pPr algn="ctr"/>
                      <a:endParaRPr lang="es-MX" sz="1200" dirty="0" smtClean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s-MX" sz="1050" dirty="0" smtClean="0">
                          <a:latin typeface="Century Gothic" panose="020B0502020202020204" pitchFamily="34" charset="0"/>
                        </a:rPr>
                        <a:t>Pensamiento</a:t>
                      </a:r>
                    </a:p>
                    <a:p>
                      <a:pPr algn="ctr"/>
                      <a:r>
                        <a:rPr lang="es-MX" sz="1050" dirty="0" smtClean="0">
                          <a:latin typeface="Century Gothic" panose="020B0502020202020204" pitchFamily="34" charset="0"/>
                        </a:rPr>
                        <a:t>Matemático</a:t>
                      </a:r>
                      <a:endParaRPr lang="es-MX" sz="700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AFF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 smtClean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Numero, algebra y</a:t>
                      </a:r>
                      <a:r>
                        <a:rPr lang="es-ES" sz="1000" b="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variación </a:t>
                      </a:r>
                      <a:endParaRPr lang="es-ES" sz="1000" b="0" dirty="0" smtClean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Énfasis:</a:t>
                      </a: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Identifica para qué sirven los números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Clase: </a:t>
                      </a:r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Detectives de números </a:t>
                      </a:r>
                      <a:endParaRPr kumimoji="0" lang="es-MX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05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Act: Imagina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1.- Imagina que se acerca tu fecha de cumpleaños para eso quieres hacer una reunión con tus amigos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2.- Para tu reunión quieres hacer un pastel de tu sabor favorito, realiza un listado con todas las cosas y las cantidades para hacerlo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3.- Reflexiona ¿donde observaste los números? ¿cual fue su función? ¿que pasaría si no existieran los números para las cantidades?</a:t>
                      </a:r>
                      <a:endParaRPr lang="es-MX" sz="1000" b="1" u="none" baseline="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s-MX" sz="1000" b="1" u="none" baseline="0" dirty="0" smtClean="0">
                          <a:effectLst/>
                          <a:latin typeface="Century Gothic" panose="020B0502020202020204" pitchFamily="34" charset="0"/>
                        </a:rPr>
                        <a:t>(Sube tu evidencia de la actividad en el grupo de Facebook) </a:t>
                      </a:r>
                    </a:p>
                  </a:txBody>
                  <a:tcPr marL="68580" marR="68580"/>
                </a:tc>
                <a:tc rowSpan="5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100" baseline="0" dirty="0" smtClean="0">
                          <a:latin typeface="Century Gothic" pitchFamily="34" charset="0"/>
                        </a:rPr>
                        <a:t>Cuaderno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MX" sz="1100" baseline="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MX" sz="1100" dirty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84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latin typeface="Century Gothic" pitchFamily="34" charset="0"/>
                        </a:rPr>
                        <a:t>Organizador curricular 2</a:t>
                      </a:r>
                    </a:p>
                  </a:txBody>
                  <a:tcPr marL="68580" marR="68580">
                    <a:solidFill>
                      <a:srgbClr val="1DFF9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074808"/>
                  </a:ext>
                </a:extLst>
              </a:tr>
              <a:tr h="21566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Número</a:t>
                      </a:r>
                      <a:endParaRPr lang="es-MX" sz="1100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276338"/>
                  </a:ext>
                </a:extLst>
              </a:tr>
              <a:tr h="2029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latin typeface="Century Gothic" pitchFamily="34" charset="0"/>
                        </a:rPr>
                        <a:t>Aprendizaje</a:t>
                      </a:r>
                      <a:r>
                        <a:rPr lang="es-MX" sz="1000" b="1" baseline="0" dirty="0">
                          <a:latin typeface="Century Gothic" pitchFamily="34" charset="0"/>
                        </a:rPr>
                        <a:t> esperado</a:t>
                      </a:r>
                      <a:endParaRPr lang="es-MX" sz="10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1DFF9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412151"/>
                  </a:ext>
                </a:extLst>
              </a:tr>
              <a:tr h="114082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dirty="0" smtClean="0">
                          <a:latin typeface="Century Gothic" panose="020B0502020202020204" pitchFamily="34" charset="0"/>
                        </a:rPr>
                        <a:t>Identifica algunos usos en la vida de los números cotidiana y entiende qué significan</a:t>
                      </a: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401361"/>
                  </a:ext>
                </a:extLst>
              </a:tr>
              <a:tr h="249527">
                <a:tc rowSpan="6">
                  <a:txBody>
                    <a:bodyPr/>
                    <a:lstStyle/>
                    <a:p>
                      <a:pPr algn="ctr"/>
                      <a:endParaRPr lang="es-MX" sz="1600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MX" sz="1600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s-MX" sz="1000" dirty="0" smtClean="0">
                          <a:latin typeface="Century Gothic" panose="020B0502020202020204" pitchFamily="34" charset="0"/>
                        </a:rPr>
                        <a:t>Lenguaje y Comunicación</a:t>
                      </a:r>
                      <a:endParaRPr lang="es-MX" sz="9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>
                    <a:solidFill>
                      <a:srgbClr val="AFFF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>
                          <a:latin typeface="Century Gothic" pitchFamily="34" charset="0"/>
                        </a:rPr>
                        <a:t>Organizador</a:t>
                      </a:r>
                      <a:r>
                        <a:rPr lang="es-MX" sz="900" b="1" baseline="0" dirty="0">
                          <a:latin typeface="Century Gothic" pitchFamily="34" charset="0"/>
                        </a:rPr>
                        <a:t> curricular 1</a:t>
                      </a:r>
                      <a:endParaRPr lang="es-MX" sz="900" b="1" dirty="0">
                        <a:latin typeface="Century Gothic" pitchFamily="34" charset="0"/>
                      </a:endParaRPr>
                    </a:p>
                  </a:txBody>
                  <a:tcPr marL="68580" marR="68580" anchor="ctr">
                    <a:solidFill>
                      <a:srgbClr val="1DFF9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b="1" i="0" dirty="0" smtClean="0">
                          <a:latin typeface="Century Gothic" panose="020B0502020202020204" pitchFamily="34" charset="0"/>
                        </a:rPr>
                        <a:t>Énfasis: </a:t>
                      </a:r>
                      <a:r>
                        <a:rPr lang="es-MX" sz="1050" dirty="0" smtClean="0">
                          <a:latin typeface="Century Gothic" panose="020B0502020202020204" pitchFamily="34" charset="0"/>
                        </a:rPr>
                        <a:t>Reconoce su nombre escrito.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050" b="1" i="0" dirty="0" smtClean="0"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b="1" i="0" dirty="0" smtClean="0">
                          <a:latin typeface="Century Gothic" panose="020B0502020202020204" pitchFamily="34" charset="0"/>
                        </a:rPr>
                        <a:t>Clase: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dirty="0" smtClean="0">
                          <a:latin typeface="Century Gothic" panose="020B0502020202020204" pitchFamily="34" charset="0"/>
                        </a:rPr>
                        <a:t>Escribo mi nombre</a:t>
                      </a:r>
                      <a:endParaRPr lang="es-MX" sz="1050" b="1" i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/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Act :Nombres de mis amigos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u="none" baseline="0" dirty="0" smtClean="0">
                          <a:effectLst/>
                          <a:latin typeface="Century Gothic" panose="020B0502020202020204" pitchFamily="34" charset="0"/>
                        </a:rPr>
                        <a:t>1.-¿Recuerdas los nombres de tus amigos del salón de 3 A? Seguro recuerdas la mayoría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u="none" baseline="0" dirty="0" smtClean="0">
                          <a:effectLst/>
                          <a:latin typeface="Century Gothic" panose="020B0502020202020204" pitchFamily="34" charset="0"/>
                        </a:rPr>
                        <a:t>2.- Trata de recordarlos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u="none" baseline="0" dirty="0" smtClean="0">
                          <a:effectLst/>
                          <a:latin typeface="Century Gothic" panose="020B0502020202020204" pitchFamily="34" charset="0"/>
                        </a:rPr>
                        <a:t>3.- Realiza la actividad que se encuentra al final de la planeación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0" u="none" baseline="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u="none" baseline="0" dirty="0" smtClean="0">
                          <a:effectLst/>
                          <a:latin typeface="Century Gothic" panose="020B0502020202020204" pitchFamily="34" charset="0"/>
                        </a:rPr>
                        <a:t>(Sube tu video y evidencia de la actividad en el grupo de Facebook) </a:t>
                      </a:r>
                    </a:p>
                    <a:p>
                      <a:pPr algn="l"/>
                      <a:endParaRPr lang="es-MX" sz="1050" b="1" u="none" baseline="0" dirty="0" smtClean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/>
                </a:tc>
                <a:tc rowSpan="6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050" baseline="0" dirty="0" smtClean="0">
                          <a:latin typeface="Century Gothic" panose="020B0502020202020204" pitchFamily="34" charset="0"/>
                        </a:rPr>
                        <a:t>Hoja de trabajo </a:t>
                      </a:r>
                      <a:endParaRPr lang="es-MX" sz="1050" baseline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06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0" dirty="0" smtClean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Participación social</a:t>
                      </a:r>
                      <a:endParaRPr lang="es-ES" sz="900" b="1" dirty="0" smtClean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108159"/>
                  </a:ext>
                </a:extLst>
              </a:tr>
              <a:tr h="3091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>
                          <a:latin typeface="Century Gothic" pitchFamily="34" charset="0"/>
                        </a:rPr>
                        <a:t>Organizador curricular 2 </a:t>
                      </a:r>
                    </a:p>
                  </a:txBody>
                  <a:tcPr marL="68580" marR="68580" anchor="ctr">
                    <a:solidFill>
                      <a:srgbClr val="1DFF9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393103"/>
                  </a:ext>
                </a:extLst>
              </a:tr>
              <a:tr h="75497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latin typeface="Century Gothic" panose="020B0502020202020204" pitchFamily="34" charset="0"/>
                        </a:rPr>
                        <a:t>Uso de documentos que regulan la convivencia</a:t>
                      </a:r>
                      <a:endParaRPr lang="es-ES" sz="9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391437"/>
                  </a:ext>
                </a:extLst>
              </a:tr>
              <a:tr h="16454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>
                          <a:latin typeface="Century Gothic" pitchFamily="34" charset="0"/>
                        </a:rPr>
                        <a:t>Aprendizaje esperado</a:t>
                      </a:r>
                    </a:p>
                  </a:txBody>
                  <a:tcPr marL="68580" marR="68580" anchor="ctr">
                    <a:solidFill>
                      <a:srgbClr val="1DFF9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481297"/>
                  </a:ext>
                </a:extLst>
              </a:tr>
              <a:tr h="61825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latin typeface="Century Gothic" panose="020B0502020202020204" pitchFamily="34" charset="0"/>
                        </a:rPr>
                        <a:t>Escribe su nombre con diversos propósitos e identifica el de algunos compañeros. </a:t>
                      </a:r>
                      <a:endParaRPr lang="es-ES" sz="9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341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818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/>
          </p:nvPr>
        </p:nvGraphicFramePr>
        <p:xfrm>
          <a:off x="225395" y="136477"/>
          <a:ext cx="8693210" cy="6416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0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1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3023">
                  <a:extLst>
                    <a:ext uri="{9D8B030D-6E8A-4147-A177-3AD203B41FA5}">
                      <a16:colId xmlns:a16="http://schemas.microsoft.com/office/drawing/2014/main" val="2015060761"/>
                    </a:ext>
                  </a:extLst>
                </a:gridCol>
                <a:gridCol w="3580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7573">
                  <a:extLst>
                    <a:ext uri="{9D8B030D-6E8A-4147-A177-3AD203B41FA5}">
                      <a16:colId xmlns:a16="http://schemas.microsoft.com/office/drawing/2014/main" val="1358107336"/>
                    </a:ext>
                  </a:extLst>
                </a:gridCol>
              </a:tblGrid>
              <a:tr h="346849">
                <a:tc gridSpan="5">
                  <a:txBody>
                    <a:bodyPr/>
                    <a:lstStyle/>
                    <a:p>
                      <a:pPr algn="ctr"/>
                      <a:r>
                        <a:rPr lang="es-MX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Viernes </a:t>
                      </a:r>
                      <a:r>
                        <a:rPr lang="es-MX" sz="18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21 mayo </a:t>
                      </a:r>
                      <a:endParaRPr lang="es-MX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C66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A7CA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A7CA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A7CA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CA7C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619675"/>
                  </a:ext>
                </a:extLst>
              </a:tr>
              <a:tr h="262038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itchFamily="34" charset="0"/>
                        </a:rPr>
                        <a:t>Campo/</a:t>
                      </a:r>
                    </a:p>
                    <a:p>
                      <a:pPr algn="ctr"/>
                      <a:r>
                        <a:rPr lang="es-MX" sz="1200" b="1" baseline="0" dirty="0">
                          <a:latin typeface="Century Gothic" pitchFamily="34" charset="0"/>
                        </a:rPr>
                        <a:t>Área </a:t>
                      </a:r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E6B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latin typeface="Century Gothic" pitchFamily="34" charset="0"/>
                        </a:rPr>
                        <a:t>Organizador curricular 1</a:t>
                      </a:r>
                    </a:p>
                  </a:txBody>
                  <a:tcPr marL="68580" marR="68580">
                    <a:solidFill>
                      <a:srgbClr val="E6B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itchFamily="34" charset="0"/>
                        </a:rPr>
                        <a:t>Énfasis</a:t>
                      </a:r>
                    </a:p>
                    <a:p>
                      <a:pPr algn="ctr"/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E6B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itchFamily="34" charset="0"/>
                        </a:rPr>
                        <a:t>Actividades de reforzamiento</a:t>
                      </a:r>
                      <a:r>
                        <a:rPr lang="es-MX" sz="1200" b="1" baseline="0" dirty="0">
                          <a:latin typeface="Century Gothic" pitchFamily="34" charset="0"/>
                        </a:rPr>
                        <a:t> </a:t>
                      </a:r>
                      <a:endParaRPr lang="es-MX" sz="12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E6B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latin typeface="Century Gothic" pitchFamily="34" charset="0"/>
                        </a:rPr>
                        <a:t>Materiales</a:t>
                      </a:r>
                    </a:p>
                  </a:txBody>
                  <a:tcPr marL="68580" marR="68580">
                    <a:solidFill>
                      <a:srgbClr val="E6B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270">
                <a:tc rowSpan="5">
                  <a:txBody>
                    <a:bodyPr/>
                    <a:lstStyle/>
                    <a:p>
                      <a:pPr algn="ctr"/>
                      <a:endParaRPr lang="es-MX" sz="1200" dirty="0" smtClean="0">
                        <a:latin typeface="Century Gothic" pitchFamily="34" charset="0"/>
                      </a:endParaRPr>
                    </a:p>
                    <a:p>
                      <a:pPr algn="ctr"/>
                      <a:endParaRPr lang="es-MX" sz="1200" dirty="0">
                        <a:latin typeface="Century Gothic" pitchFamily="34" charset="0"/>
                      </a:endParaRPr>
                    </a:p>
                    <a:p>
                      <a:pPr algn="ctr"/>
                      <a:endParaRPr lang="es-MX" sz="1200" dirty="0" smtClean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s-MX" sz="1050" dirty="0" smtClean="0">
                          <a:latin typeface="Century Gothic" panose="020B0502020202020204" pitchFamily="34" charset="0"/>
                        </a:rPr>
                        <a:t>Lenguaje</a:t>
                      </a:r>
                      <a:r>
                        <a:rPr lang="es-MX" sz="1050" baseline="0" dirty="0" smtClean="0">
                          <a:latin typeface="Century Gothic" panose="020B0502020202020204" pitchFamily="34" charset="0"/>
                        </a:rPr>
                        <a:t> y comunicación </a:t>
                      </a:r>
                      <a:endParaRPr lang="es-MX" sz="700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F1D5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 smtClean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Literatura</a:t>
                      </a:r>
                      <a:r>
                        <a:rPr lang="es-ES" sz="1000" b="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ES" sz="1000" b="0" dirty="0" smtClean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Énfasis:</a:t>
                      </a: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s-MX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</a:t>
                      </a:r>
                      <a:r>
                        <a:rPr lang="es-MX" sz="1100" dirty="0" err="1" smtClean="0">
                          <a:latin typeface="Century Gothic" panose="020B0502020202020204" pitchFamily="34" charset="0"/>
                        </a:rPr>
                        <a:t>abla</a:t>
                      </a:r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 acerca de los personajes y sus características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MX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Clase: </a:t>
                      </a:r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El personaje y sus diferentes historias</a:t>
                      </a:r>
                      <a:endParaRPr kumimoji="0" lang="es-MX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0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Act: Elefante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1.-  Un personaje por ejemplo los animales en este caso escucharemos cuentos sobre los elefantes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2.- Observa y escucha los siguientes cuentos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s-MX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hlinkClick r:id="rId2"/>
                        </a:rPr>
                        <a:t>https://</a:t>
                      </a:r>
                      <a:r>
                        <a:rPr kumimoji="0" lang="es-MX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hlinkClick r:id="rId2"/>
                        </a:rPr>
                        <a:t>www.youtube.com</a:t>
                      </a:r>
                      <a:r>
                        <a:rPr kumimoji="0" lang="es-MX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hlinkClick r:id="rId2"/>
                        </a:rPr>
                        <a:t>/</a:t>
                      </a:r>
                      <a:r>
                        <a:rPr kumimoji="0" lang="es-MX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hlinkClick r:id="rId2"/>
                        </a:rPr>
                        <a:t>watch?v</a:t>
                      </a:r>
                      <a:r>
                        <a:rPr kumimoji="0" lang="es-MX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hlinkClick r:id="rId2"/>
                        </a:rPr>
                        <a:t>=</a:t>
                      </a:r>
                      <a:r>
                        <a:rPr kumimoji="0" lang="es-MX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hlinkClick r:id="rId2"/>
                        </a:rPr>
                        <a:t>9M28D5EjrXc</a:t>
                      </a:r>
                      <a:endParaRPr kumimoji="0" lang="es-MX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s-MX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hlinkClick r:id="rId3"/>
                        </a:rPr>
                        <a:t>https://</a:t>
                      </a:r>
                      <a:r>
                        <a:rPr kumimoji="0" lang="es-MX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hlinkClick r:id="rId3"/>
                        </a:rPr>
                        <a:t>www.youtube.com</a:t>
                      </a:r>
                      <a:r>
                        <a:rPr kumimoji="0" lang="es-MX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hlinkClick r:id="rId3"/>
                        </a:rPr>
                        <a:t>/</a:t>
                      </a:r>
                      <a:r>
                        <a:rPr kumimoji="0" lang="es-MX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hlinkClick r:id="rId3"/>
                        </a:rPr>
                        <a:t>watch?v</a:t>
                      </a:r>
                      <a:r>
                        <a:rPr kumimoji="0" lang="es-MX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hlinkClick r:id="rId3"/>
                        </a:rPr>
                        <a:t>=</a:t>
                      </a:r>
                      <a:r>
                        <a:rPr kumimoji="0" lang="es-MX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hlinkClick r:id="rId3"/>
                        </a:rPr>
                        <a:t>7PiWJSyZhew</a:t>
                      </a:r>
                      <a:endParaRPr kumimoji="0" lang="es-MX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s-MX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hlinkClick r:id="rId4"/>
                        </a:rPr>
                        <a:t>https://</a:t>
                      </a:r>
                      <a:r>
                        <a:rPr kumimoji="0" lang="es-MX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hlinkClick r:id="rId4"/>
                        </a:rPr>
                        <a:t>www.youtube.com</a:t>
                      </a:r>
                      <a:r>
                        <a:rPr kumimoji="0" lang="es-MX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hlinkClick r:id="rId4"/>
                        </a:rPr>
                        <a:t>/</a:t>
                      </a:r>
                      <a:r>
                        <a:rPr kumimoji="0" lang="es-MX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hlinkClick r:id="rId4"/>
                        </a:rPr>
                        <a:t>watch?v</a:t>
                      </a:r>
                      <a:r>
                        <a:rPr kumimoji="0" lang="es-MX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hlinkClick r:id="rId4"/>
                        </a:rPr>
                        <a:t>=</a:t>
                      </a:r>
                      <a:r>
                        <a:rPr kumimoji="0" lang="es-MX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  <a:hlinkClick r:id="rId4"/>
                        </a:rPr>
                        <a:t>gv3A9-MJQkk</a:t>
                      </a:r>
                      <a:endParaRPr kumimoji="0" lang="es-MX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s-MX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3.- Dibuja en tu cuaderno cual cuento sobre el elefante te gusto mas. Escribe: Palabras que describen el personaje, ¿que problema tiene?, ¿te gusto el personaje?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0" b="1" u="none" baseline="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s-MX" sz="1000" b="1" u="none" baseline="0" dirty="0" smtClean="0">
                          <a:effectLst/>
                          <a:latin typeface="Century Gothic" panose="020B0502020202020204" pitchFamily="34" charset="0"/>
                        </a:rPr>
                        <a:t>(Sube tu evidencia de la actividad en el grupo de Facebook) </a:t>
                      </a:r>
                    </a:p>
                  </a:txBody>
                  <a:tcPr marL="68580" marR="68580"/>
                </a:tc>
                <a:tc rowSpan="5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100" baseline="0" dirty="0" smtClean="0">
                          <a:latin typeface="Century Gothic" pitchFamily="34" charset="0"/>
                        </a:rPr>
                        <a:t>Cuentos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100" baseline="0" dirty="0" smtClean="0">
                          <a:latin typeface="Century Gothic" pitchFamily="34" charset="0"/>
                        </a:rPr>
                        <a:t>Cuadernos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MX" sz="1100" baseline="0" dirty="0" smtClean="0">
                        <a:latin typeface="Century Gothic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MX" sz="1100" dirty="0">
                        <a:latin typeface="Century Gothic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32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latin typeface="Century Gothic" pitchFamily="34" charset="0"/>
                        </a:rPr>
                        <a:t>Organizador curricular 2</a:t>
                      </a:r>
                    </a:p>
                  </a:txBody>
                  <a:tcPr marL="68580" marR="68580">
                    <a:solidFill>
                      <a:srgbClr val="E6B3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074808"/>
                  </a:ext>
                </a:extLst>
              </a:tr>
              <a:tr h="21566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latin typeface="Century Gothic" panose="020B0502020202020204" pitchFamily="34" charset="0"/>
                        </a:rPr>
                        <a:t>Producción, interpretación e intercambio de narraciones</a:t>
                      </a:r>
                      <a:endParaRPr lang="es-MX" sz="1100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276338"/>
                  </a:ext>
                </a:extLst>
              </a:tr>
              <a:tr h="2029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latin typeface="Century Gothic" pitchFamily="34" charset="0"/>
                        </a:rPr>
                        <a:t>Aprendizaje</a:t>
                      </a:r>
                      <a:r>
                        <a:rPr lang="es-MX" sz="1000" b="1" baseline="0" dirty="0">
                          <a:latin typeface="Century Gothic" pitchFamily="34" charset="0"/>
                        </a:rPr>
                        <a:t> esperado</a:t>
                      </a:r>
                      <a:endParaRPr lang="es-MX" sz="1000" b="1" dirty="0">
                        <a:latin typeface="Century Gothic" pitchFamily="34" charset="0"/>
                      </a:endParaRPr>
                    </a:p>
                  </a:txBody>
                  <a:tcPr marL="68580" marR="68580">
                    <a:solidFill>
                      <a:srgbClr val="E6B3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412151"/>
                  </a:ext>
                </a:extLst>
              </a:tr>
              <a:tr h="77581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dirty="0" smtClean="0">
                          <a:latin typeface="Century Gothic" panose="020B0502020202020204" pitchFamily="34" charset="0"/>
                        </a:rPr>
                        <a:t>Narra historias que le son familiares, habla acerca de los personajes y sus características, de las acciones y los lugares donde se desarrollan</a:t>
                      </a:r>
                    </a:p>
                  </a:txBody>
                  <a:tcPr marL="68580" marR="6858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401361"/>
                  </a:ext>
                </a:extLst>
              </a:tr>
              <a:tr h="249527">
                <a:tc rowSpan="6">
                  <a:txBody>
                    <a:bodyPr/>
                    <a:lstStyle/>
                    <a:p>
                      <a:pPr algn="ctr"/>
                      <a:endParaRPr lang="es-MX" sz="1600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s-MX" sz="1600" b="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s-MX" sz="1000" dirty="0" smtClean="0">
                          <a:latin typeface="Century Gothic" panose="020B0502020202020204" pitchFamily="34" charset="0"/>
                        </a:rPr>
                        <a:t>Lenguaje y Comunicación</a:t>
                      </a:r>
                      <a:endParaRPr lang="es-MX" sz="900" b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>
                    <a:solidFill>
                      <a:srgbClr val="F1D5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>
                          <a:latin typeface="Century Gothic" pitchFamily="34" charset="0"/>
                        </a:rPr>
                        <a:t>Organizador</a:t>
                      </a:r>
                      <a:r>
                        <a:rPr lang="es-MX" sz="900" b="1" baseline="0" dirty="0">
                          <a:latin typeface="Century Gothic" pitchFamily="34" charset="0"/>
                        </a:rPr>
                        <a:t> curricular 1</a:t>
                      </a:r>
                      <a:endParaRPr lang="es-MX" sz="900" b="1" dirty="0">
                        <a:latin typeface="Century Gothic" pitchFamily="34" charset="0"/>
                      </a:endParaRPr>
                    </a:p>
                  </a:txBody>
                  <a:tcPr marL="68580" marR="68580" anchor="ctr">
                    <a:solidFill>
                      <a:srgbClr val="E6B3FF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b="1" i="0" dirty="0" smtClean="0">
                          <a:latin typeface="Century Gothic" panose="020B0502020202020204" pitchFamily="34" charset="0"/>
                        </a:rPr>
                        <a:t>Énfasis: </a:t>
                      </a:r>
                      <a:r>
                        <a:rPr lang="es-MX" sz="1050" dirty="0" smtClean="0">
                          <a:latin typeface="Century Gothic" panose="020B0502020202020204" pitchFamily="34" charset="0"/>
                        </a:rPr>
                        <a:t>Menciona atributos de personajes de cuentos.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050" b="1" i="0" dirty="0" smtClean="0">
                        <a:latin typeface="Century Gothic" panose="020B0502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50" b="1" i="0" dirty="0" smtClean="0">
                          <a:latin typeface="Century Gothic" panose="020B0502020202020204" pitchFamily="34" charset="0"/>
                        </a:rPr>
                        <a:t>Clase: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dirty="0" smtClean="0">
                          <a:latin typeface="Century Gothic" panose="020B0502020202020204" pitchFamily="34" charset="0"/>
                        </a:rPr>
                        <a:t>Historias de hadas</a:t>
                      </a:r>
                      <a:endParaRPr lang="es-MX" sz="1050" b="1" i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/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0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Act :Hadas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u="none" baseline="0" dirty="0" smtClean="0">
                          <a:effectLst/>
                          <a:latin typeface="Century Gothic" panose="020B0502020202020204" pitchFamily="34" charset="0"/>
                        </a:rPr>
                        <a:t>1.-Piensa sobre las hadas y el cuento que hemos leído con anterioridad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u="none" baseline="0" dirty="0" smtClean="0">
                          <a:effectLst/>
                          <a:latin typeface="Century Gothic" panose="020B0502020202020204" pitchFamily="34" charset="0"/>
                        </a:rPr>
                        <a:t>2.- Pide ayuda para leer el siguiente texto: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u="non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Un hada amarilla vestida con hojas barre la vereda  y nunca se enoja.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u="none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u="non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Muy contenta canta: la, le, li ,lo lu.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u="non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Y después ríe: ja, je, ji, </a:t>
                      </a:r>
                      <a:r>
                        <a:rPr lang="es-MX" sz="900" b="0" u="none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jo</a:t>
                      </a:r>
                      <a:r>
                        <a:rPr lang="es-MX" sz="900" b="0" u="non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, ju.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u="none" baseline="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u="none" baseline="0" dirty="0" smtClean="0">
                          <a:effectLst/>
                          <a:latin typeface="Century Gothic" panose="020B0502020202020204" pitchFamily="34" charset="0"/>
                        </a:rPr>
                        <a:t>3.- Completa en tu cuaderno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u="non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Un hada ___________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u="non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vestida con ____________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u="non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___________ la vereda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u="non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y nunca se __________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u="none" baseline="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u="none" baseline="0" dirty="0" smtClean="0">
                          <a:effectLst/>
                          <a:latin typeface="Century Gothic" panose="020B0502020202020204" pitchFamily="34" charset="0"/>
                        </a:rPr>
                        <a:t>¿Como se siente el hada?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u="none" baseline="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u="none" baseline="0" dirty="0" smtClean="0">
                          <a:effectLst/>
                          <a:latin typeface="Century Gothic" panose="020B0502020202020204" pitchFamily="34" charset="0"/>
                        </a:rPr>
                        <a:t>(Sube tu video y evidencia de la actividad en el grupo de Facebook) </a:t>
                      </a:r>
                    </a:p>
                    <a:p>
                      <a:pPr algn="l"/>
                      <a:endParaRPr lang="es-MX" sz="1050" b="1" u="none" baseline="0" dirty="0" smtClean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/>
                </a:tc>
                <a:tc rowSpan="6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MX" sz="1050" baseline="0" dirty="0" smtClean="0">
                          <a:latin typeface="Century Gothic" panose="020B0502020202020204" pitchFamily="34" charset="0"/>
                        </a:rPr>
                        <a:t>Cuaderno  </a:t>
                      </a:r>
                      <a:endParaRPr lang="es-MX" sz="1050" baseline="0" dirty="0">
                        <a:latin typeface="Century Gothic" panose="020B0502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06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0" dirty="0" smtClean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Oralidad </a:t>
                      </a:r>
                      <a:endParaRPr lang="es-ES" sz="900" b="1" dirty="0" smtClean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108159"/>
                  </a:ext>
                </a:extLst>
              </a:tr>
              <a:tr h="3091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>
                          <a:latin typeface="Century Gothic" pitchFamily="34" charset="0"/>
                        </a:rPr>
                        <a:t>Organizador curricular 2 </a:t>
                      </a:r>
                    </a:p>
                  </a:txBody>
                  <a:tcPr marL="68580" marR="68580" anchor="ctr">
                    <a:solidFill>
                      <a:srgbClr val="E6B3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393103"/>
                  </a:ext>
                </a:extLst>
              </a:tr>
              <a:tr h="37605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latin typeface="Century Gothic" panose="020B0502020202020204" pitchFamily="34" charset="0"/>
                        </a:rPr>
                        <a:t>Descripción</a:t>
                      </a:r>
                      <a:endParaRPr lang="es-ES" sz="9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391437"/>
                  </a:ext>
                </a:extLst>
              </a:tr>
              <a:tr h="16454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1" dirty="0">
                          <a:latin typeface="Century Gothic" pitchFamily="34" charset="0"/>
                        </a:rPr>
                        <a:t>Aprendizaje esperado</a:t>
                      </a:r>
                    </a:p>
                  </a:txBody>
                  <a:tcPr marL="68580" marR="68580" anchor="ctr">
                    <a:solidFill>
                      <a:srgbClr val="E6B3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481297"/>
                  </a:ext>
                </a:extLst>
              </a:tr>
              <a:tr h="61825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latin typeface="Century Gothic" panose="020B0502020202020204" pitchFamily="34" charset="0"/>
                        </a:rPr>
                        <a:t>Menciona características de objetos y personas que conoce y observa.</a:t>
                      </a:r>
                      <a:endParaRPr lang="es-ES" sz="9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341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948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44" y="831904"/>
            <a:ext cx="8883112" cy="602609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21941" y="321035"/>
            <a:ext cx="6460130" cy="35290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Pensamiento matemático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7150561" y="321035"/>
            <a:ext cx="1746913" cy="352904"/>
          </a:xfrm>
          <a:prstGeom prst="roundRect">
            <a:avLst/>
          </a:prstGeom>
          <a:solidFill>
            <a:srgbClr val="E6B3FF"/>
          </a:solidFill>
          <a:ln>
            <a:solidFill>
              <a:srgbClr val="E6B3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18 de mayo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685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239523"/>
              </p:ext>
            </p:extLst>
          </p:nvPr>
        </p:nvGraphicFramePr>
        <p:xfrm>
          <a:off x="484082" y="587889"/>
          <a:ext cx="8175836" cy="9945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15625">
                  <a:extLst>
                    <a:ext uri="{9D8B030D-6E8A-4147-A177-3AD203B41FA5}">
                      <a16:colId xmlns:a16="http://schemas.microsoft.com/office/drawing/2014/main" val="4238420328"/>
                    </a:ext>
                  </a:extLst>
                </a:gridCol>
                <a:gridCol w="4460211">
                  <a:extLst>
                    <a:ext uri="{9D8B030D-6E8A-4147-A177-3AD203B41FA5}">
                      <a16:colId xmlns:a16="http://schemas.microsoft.com/office/drawing/2014/main" val="2730544849"/>
                    </a:ext>
                  </a:extLst>
                </a:gridCol>
              </a:tblGrid>
              <a:tr h="202856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Nombre:</a:t>
                      </a:r>
                      <a:endParaRPr lang="es-MX" sz="1400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Fecha: </a:t>
                      </a:r>
                      <a:r>
                        <a:rPr lang="es-MX" sz="1400" b="0" dirty="0" smtClean="0">
                          <a:latin typeface="Century Gothic" panose="020B0502020202020204" pitchFamily="34" charset="0"/>
                        </a:rPr>
                        <a:t>20</a:t>
                      </a:r>
                      <a:r>
                        <a:rPr lang="es-MX" sz="1400" b="0" baseline="0" dirty="0" smtClean="0">
                          <a:latin typeface="Century Gothic" panose="020B0502020202020204" pitchFamily="34" charset="0"/>
                        </a:rPr>
                        <a:t> de mayo</a:t>
                      </a:r>
                      <a:endParaRPr lang="es-MX" sz="14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255770"/>
                  </a:ext>
                </a:extLst>
              </a:tr>
              <a:tr h="344856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Ap: </a:t>
                      </a:r>
                      <a:r>
                        <a:rPr lang="es-MX" sz="1400" dirty="0" smtClean="0">
                          <a:latin typeface="Century Gothic" panose="020B0502020202020204" pitchFamily="34" charset="0"/>
                        </a:rPr>
                        <a:t>Escribe su nombre con diversos propósitos e identifica el de algunos compañeros. </a:t>
                      </a:r>
                      <a:endParaRPr lang="es-ES" sz="120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576638"/>
                  </a:ext>
                </a:extLst>
              </a:tr>
              <a:tr h="34485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latin typeface="Century Gothic" panose="020B0502020202020204" pitchFamily="34" charset="0"/>
                        </a:rPr>
                        <a:t>Instrucciones: </a:t>
                      </a:r>
                      <a:r>
                        <a:rPr kumimoji="0" lang="es-MX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Clasifica los nombres de tus compañeros en largos y cortos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105636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2888034" y="131556"/>
            <a:ext cx="3367932" cy="33969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Lenguaje y comunicación </a:t>
            </a:r>
            <a:endParaRPr lang="es-MX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https://www.imageneseducativas.com/wp-content/uploads/2020/05/Mi-libro-de-tareas.-Preescolar.-Nuevo-Modelo-Educativo-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t="26171" b="9449"/>
          <a:stretch/>
        </p:blipFill>
        <p:spPr bwMode="auto">
          <a:xfrm>
            <a:off x="188686" y="1815687"/>
            <a:ext cx="8795657" cy="483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509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519187" y="184909"/>
            <a:ext cx="3348133" cy="668740"/>
          </a:xfrm>
          <a:prstGeom prst="roundRect">
            <a:avLst>
              <a:gd name="adj" fmla="val 12886"/>
            </a:avLst>
          </a:prstGeom>
          <a:solidFill>
            <a:srgbClr val="FFA3A3"/>
          </a:solidFill>
          <a:ln w="38100">
            <a:solidFill>
              <a:srgbClr val="CC3399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Indicaciones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599228" y="1123405"/>
            <a:ext cx="7945544" cy="5413785"/>
          </a:xfrm>
          <a:prstGeom prst="roundRect">
            <a:avLst>
              <a:gd name="adj" fmla="val 3860"/>
            </a:avLst>
          </a:prstGeom>
          <a:solidFill>
            <a:srgbClr val="FFA3A3"/>
          </a:solidFill>
          <a:ln w="57150">
            <a:solidFill>
              <a:srgbClr val="CC3399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• </a:t>
            </a:r>
            <a:r>
              <a:rPr kumimoji="0" lang="es-MX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MX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Observar el programa </a:t>
            </a:r>
            <a:r>
              <a:rPr kumimoji="0" lang="es-MX" sz="1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  televisión en </a:t>
            </a:r>
            <a:r>
              <a:rPr kumimoji="0" lang="es-MX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programación que le sea posible.</a:t>
            </a:r>
            <a:endParaRPr kumimoji="0" lang="es-MX" sz="155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• Recuerden de trabajar las actividades de reforzamiento en el cuaderno de trabajo y subir al grupo de Facebook fotografías y videos </a:t>
            </a:r>
            <a:r>
              <a:rPr kumimoji="0" lang="es-MX" sz="1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cortos </a:t>
            </a:r>
            <a:r>
              <a:rPr kumimoji="0" lang="es-MX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solicitados</a:t>
            </a:r>
            <a:r>
              <a:rPr kumimoji="0" lang="es-MX" sz="1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•</a:t>
            </a:r>
            <a:r>
              <a:rPr kumimoji="0" lang="es-MX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Todas las evidencias de trabajo de tu hijo (a) se suben a la página de Facebook (expediente personal) </a:t>
            </a:r>
            <a:r>
              <a:rPr kumimoji="0" lang="es-MX" sz="1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 </a:t>
            </a:r>
            <a:r>
              <a:rPr kumimoji="0" lang="es-MX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fecha, nombre de la actividad  o clase y las  observaciones (logros o dificultades) correspondientes.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Ejemplo: miércoles 18/11/2020 clase: el personaje y sus diferentes historias. Se le facilita identificar las acciones del personaje, lo relaciona con otras historias y comenta características y sucesos.  </a:t>
            </a:r>
            <a:r>
              <a:rPr kumimoji="0" lang="es-MX" sz="1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 </a:t>
            </a:r>
            <a:r>
              <a:rPr kumimoji="0" lang="es-MX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esto no es necesario subir muchas fotografías de una sola actividad, lo importante es lo que ustedes observan en el </a:t>
            </a:r>
            <a:r>
              <a:rPr kumimoji="0" lang="es-MX" sz="1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proceso.</a:t>
            </a:r>
            <a:endParaRPr kumimoji="0" lang="es-MX" sz="1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•Si no puedes imprimir alguna actividad, recuerda que la puedes dibujar en tu cuaderno </a:t>
            </a:r>
            <a:r>
              <a:rPr kumimoji="0" lang="es-MX" sz="1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</a:t>
            </a:r>
            <a:r>
              <a:rPr kumimoji="0" lang="es-MX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puedes usar figuras básicas como círculos o </a:t>
            </a:r>
            <a:r>
              <a:rPr kumimoji="0" lang="es-MX" sz="1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triángulos) para </a:t>
            </a:r>
            <a:r>
              <a:rPr kumimoji="0" lang="es-MX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que luego tu </a:t>
            </a:r>
            <a:r>
              <a:rPr kumimoji="0" lang="es-MX" sz="1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hijo(a</a:t>
            </a:r>
            <a:r>
              <a:rPr kumimoji="0" lang="es-MX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 la realice</a:t>
            </a:r>
            <a:r>
              <a:rPr kumimoji="0" lang="es-MX" sz="1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5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5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•Video </a:t>
            </a:r>
            <a:r>
              <a:rPr kumimoji="0" lang="es-MX" sz="1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llamada con alumnos/ </a:t>
            </a:r>
            <a:r>
              <a:rPr kumimoji="0" lang="es-MX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sala de Facebook o Google </a:t>
            </a:r>
            <a:r>
              <a:rPr kumimoji="0" lang="es-MX" sz="1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meet: </a:t>
            </a:r>
            <a:r>
              <a:rPr kumimoji="0" lang="es-MX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Estar atentos del grupo de Facebook </a:t>
            </a:r>
            <a:r>
              <a:rPr kumimoji="0" lang="es-MX" sz="1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 WhatsApp </a:t>
            </a:r>
            <a:r>
              <a:rPr kumimoji="0" lang="es-MX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para visualizar día y horario</a:t>
            </a:r>
            <a:r>
              <a:rPr kumimoji="0" lang="es-MX" sz="15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s-MX" sz="1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5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•Estrategia </a:t>
            </a:r>
            <a:r>
              <a:rPr kumimoji="0" lang="es-MX" sz="1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didáctica  para alumnos que requieren apoyo / </a:t>
            </a:r>
            <a:r>
              <a:rPr kumimoji="0" lang="es-MX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Serán integrados en dos clases con la totalidad de los alumnos para que se motiven y participen. Serán cuestionados directamente sobre el desarrollo de las clases y se les enviarán actividades de reforzamiento </a:t>
            </a:r>
          </a:p>
        </p:txBody>
      </p:sp>
    </p:spTree>
    <p:extLst>
      <p:ext uri="{BB962C8B-B14F-4D97-AF65-F5344CB8AC3E}">
        <p14:creationId xmlns:p14="http://schemas.microsoft.com/office/powerpoint/2010/main" val="62611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446</TotalTime>
  <Words>1613</Words>
  <Application>Microsoft Office PowerPoint</Application>
  <PresentationFormat>Carta (216 x 279 mm)</PresentationFormat>
  <Paragraphs>265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Arial</vt:lpstr>
      <vt:lpstr>Berlin Sans FB</vt:lpstr>
      <vt:lpstr>Calibri</vt:lpstr>
      <vt:lpstr>Calibri Light</vt:lpstr>
      <vt:lpstr>Century Gothic</vt:lpstr>
      <vt:lpstr>Segoe Script</vt:lpstr>
      <vt:lpstr>Segoe UI Black</vt:lpstr>
      <vt:lpstr>Times New Roman</vt:lpstr>
      <vt:lpstr>Tema de Office</vt:lpstr>
      <vt:lpstr>3_Tema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Fátima García</dc:creator>
  <cp:lastModifiedBy>Fátima García</cp:lastModifiedBy>
  <cp:revision>21</cp:revision>
  <dcterms:created xsi:type="dcterms:W3CDTF">2021-05-13T00:24:38Z</dcterms:created>
  <dcterms:modified xsi:type="dcterms:W3CDTF">2021-05-14T23:48:01Z</dcterms:modified>
</cp:coreProperties>
</file>