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91" d="100"/>
          <a:sy n="91" d="100"/>
        </p:scale>
        <p:origin x="1458" y="-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B752-63D3-400B-A855-E2D6D3475EE0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BC787-5873-4638-8928-6C9431FDB5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0319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B752-63D3-400B-A855-E2D6D3475EE0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BC787-5873-4638-8928-6C9431FDB5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8466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B752-63D3-400B-A855-E2D6D3475EE0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BC787-5873-4638-8928-6C9431FDB5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1824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B752-63D3-400B-A855-E2D6D3475EE0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BC787-5873-4638-8928-6C9431FDB5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5439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B752-63D3-400B-A855-E2D6D3475EE0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BC787-5873-4638-8928-6C9431FDB5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9476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B752-63D3-400B-A855-E2D6D3475EE0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BC787-5873-4638-8928-6C9431FDB5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3769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B752-63D3-400B-A855-E2D6D3475EE0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BC787-5873-4638-8928-6C9431FDB5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572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B752-63D3-400B-A855-E2D6D3475EE0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BC787-5873-4638-8928-6C9431FDB5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5309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B752-63D3-400B-A855-E2D6D3475EE0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BC787-5873-4638-8928-6C9431FDB5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7055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B752-63D3-400B-A855-E2D6D3475EE0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BC787-5873-4638-8928-6C9431FDB5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1638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B752-63D3-400B-A855-E2D6D3475EE0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BC787-5873-4638-8928-6C9431FDB5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3853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FB752-63D3-400B-A855-E2D6D3475EE0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BC787-5873-4638-8928-6C9431FDB5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0440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4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microsoft.com/office/2007/relationships/hdphoto" Target="../media/hdphoto3.wdp"/><Relationship Id="rId2" Type="http://schemas.openxmlformats.org/officeDocument/2006/relationships/image" Target="../media/image1.png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microsoft.com/office/2007/relationships/hdphoto" Target="../media/hdphoto2.wdp"/><Relationship Id="rId10" Type="http://schemas.openxmlformats.org/officeDocument/2006/relationships/image" Target="../media/image8.png"/><Relationship Id="rId4" Type="http://schemas.openxmlformats.org/officeDocument/2006/relationships/image" Target="../media/image3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Imagen 35">
            <a:extLst>
              <a:ext uri="{FF2B5EF4-FFF2-40B4-BE49-F238E27FC236}">
                <a16:creationId xmlns:a16="http://schemas.microsoft.com/office/drawing/2014/main" id="{A712DB86-859B-4B6F-ADE6-6E33F83D05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2" t="58148" r="53776" b="25127"/>
          <a:stretch/>
        </p:blipFill>
        <p:spPr>
          <a:xfrm>
            <a:off x="4634592" y="8003539"/>
            <a:ext cx="1817821" cy="533249"/>
          </a:xfrm>
          <a:prstGeom prst="rect">
            <a:avLst/>
          </a:prstGeom>
        </p:spPr>
      </p:pic>
      <p:pic>
        <p:nvPicPr>
          <p:cNvPr id="73" name="Imagen 72">
            <a:extLst>
              <a:ext uri="{FF2B5EF4-FFF2-40B4-BE49-F238E27FC236}">
                <a16:creationId xmlns:a16="http://schemas.microsoft.com/office/drawing/2014/main" id="{806389CF-1FE0-4AEB-8D28-BB6FABBCF7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2" t="58148" r="53776" b="25127"/>
          <a:stretch/>
        </p:blipFill>
        <p:spPr>
          <a:xfrm>
            <a:off x="4605119" y="7357541"/>
            <a:ext cx="1817821" cy="533249"/>
          </a:xfrm>
          <a:prstGeom prst="rect">
            <a:avLst/>
          </a:prstGeom>
        </p:spPr>
      </p:pic>
      <p:pic>
        <p:nvPicPr>
          <p:cNvPr id="71" name="Imagen 70">
            <a:extLst>
              <a:ext uri="{FF2B5EF4-FFF2-40B4-BE49-F238E27FC236}">
                <a16:creationId xmlns:a16="http://schemas.microsoft.com/office/drawing/2014/main" id="{9D142C93-1877-41AA-8647-468FD010D2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2" t="58148" r="53776" b="25127"/>
          <a:stretch/>
        </p:blipFill>
        <p:spPr>
          <a:xfrm>
            <a:off x="4546351" y="6601231"/>
            <a:ext cx="1817821" cy="533249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0D5B5BDD-39F3-4705-8189-6B851C55F2C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4356" t="4610" r="5083" b="72932"/>
          <a:stretch/>
        </p:blipFill>
        <p:spPr>
          <a:xfrm>
            <a:off x="-1789" y="522602"/>
            <a:ext cx="842712" cy="179208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-79243" y="-31406"/>
            <a:ext cx="44374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000" dirty="0">
                <a:solidFill>
                  <a:srgbClr val="101850"/>
                </a:solidFill>
                <a:latin typeface="Bunny Funny" panose="02000503000000000000" pitchFamily="2" charset="0"/>
              </a:rPr>
              <a:t>Diario de la alumna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558397" y="510593"/>
            <a:ext cx="3588699" cy="1804749"/>
          </a:xfrm>
          <a:prstGeom prst="flowChartAlternateProcess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600" b="1" dirty="0">
                <a:solidFill>
                  <a:srgbClr val="0070C0"/>
                </a:solidFill>
                <a:latin typeface="Dante" panose="02020502050200020203" pitchFamily="18" charset="0"/>
              </a:rPr>
              <a:t>Nombre del jardín de niños:</a:t>
            </a:r>
          </a:p>
          <a:p>
            <a:r>
              <a:rPr lang="es-MX" b="1" dirty="0">
                <a:latin typeface="Dante" panose="02020502050200020203" pitchFamily="18" charset="0"/>
              </a:rPr>
              <a:t>Nueva Creación </a:t>
            </a:r>
          </a:p>
          <a:p>
            <a:r>
              <a:rPr lang="es-MX" sz="1600" b="1" dirty="0">
                <a:solidFill>
                  <a:srgbClr val="0070C0"/>
                </a:solidFill>
                <a:latin typeface="Dante" panose="02020502050200020203" pitchFamily="18" charset="0"/>
              </a:rPr>
              <a:t>Grupo que atiende grado y sección:</a:t>
            </a:r>
          </a:p>
          <a:p>
            <a:r>
              <a:rPr lang="es-MX" sz="1600" b="1" dirty="0">
                <a:solidFill>
                  <a:srgbClr val="0070C0"/>
                </a:solidFill>
                <a:latin typeface="Dante" panose="02020502050200020203" pitchFamily="18" charset="0"/>
              </a:rPr>
              <a:t>         </a:t>
            </a:r>
            <a:r>
              <a:rPr lang="es-MX" sz="1600" b="1" dirty="0">
                <a:latin typeface="Dante" panose="02020502050200020203" pitchFamily="18" charset="0"/>
              </a:rPr>
              <a:t>3° B´´</a:t>
            </a:r>
          </a:p>
          <a:p>
            <a:r>
              <a:rPr lang="es-MX" sz="1600" b="1" dirty="0">
                <a:solidFill>
                  <a:srgbClr val="0070C0"/>
                </a:solidFill>
                <a:latin typeface="Dante" panose="02020502050200020203" pitchFamily="18" charset="0"/>
              </a:rPr>
              <a:t>Nombre de la educadora practicante: </a:t>
            </a:r>
          </a:p>
          <a:p>
            <a:r>
              <a:rPr lang="es-MX" b="1" dirty="0">
                <a:latin typeface="Dante" panose="02020502050200020203" pitchFamily="18" charset="0"/>
              </a:rPr>
              <a:t>Moed </a:t>
            </a:r>
            <a:r>
              <a:rPr lang="es-MX" b="1" dirty="0" err="1">
                <a:latin typeface="Dante" panose="02020502050200020203" pitchFamily="18" charset="0"/>
              </a:rPr>
              <a:t>Chashar</a:t>
            </a:r>
            <a:r>
              <a:rPr lang="es-MX" b="1" dirty="0">
                <a:latin typeface="Dante" panose="02020502050200020203" pitchFamily="18" charset="0"/>
              </a:rPr>
              <a:t> Villalobos Durán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180960" y="82907"/>
            <a:ext cx="26437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>
                <a:latin typeface="Dante" panose="02020502050200020203" pitchFamily="18" charset="0"/>
              </a:rPr>
              <a:t>La asistencia las jornadas de práctica se corroborara con la actividad de entrega de diario a diario en escuela en red .</a:t>
            </a:r>
          </a:p>
        </p:txBody>
      </p:sp>
      <p:pic>
        <p:nvPicPr>
          <p:cNvPr id="12" name="Picture 4" descr="Farbband, Lesezeichen, Bildung, Schule, Geschichte">
            <a:extLst>
              <a:ext uri="{FF2B5EF4-FFF2-40B4-BE49-F238E27FC236}">
                <a16:creationId xmlns:a16="http://schemas.microsoft.com/office/drawing/2014/main" id="{B8376B31-67CE-4D18-861C-7F9B8FFFE6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08" t="2600" r="27359" b="3466"/>
          <a:stretch/>
        </p:blipFill>
        <p:spPr bwMode="auto">
          <a:xfrm rot="16200000">
            <a:off x="4914732" y="530517"/>
            <a:ext cx="963965" cy="2409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8373B942-0D92-45CB-8166-99AD9CA50F95}"/>
              </a:ext>
            </a:extLst>
          </p:cNvPr>
          <p:cNvSpPr txBox="1"/>
          <p:nvPr/>
        </p:nvSpPr>
        <p:spPr>
          <a:xfrm>
            <a:off x="3987410" y="1331267"/>
            <a:ext cx="2509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latin typeface="Script MT Bold" panose="03040602040607080904" pitchFamily="66" charset="0"/>
              </a:rPr>
              <a:t>Lunes 10 de </a:t>
            </a:r>
          </a:p>
          <a:p>
            <a:pPr algn="ctr"/>
            <a:r>
              <a:rPr lang="es-MX" sz="2400" dirty="0">
                <a:latin typeface="Script MT Bold" panose="03040602040607080904" pitchFamily="66" charset="0"/>
              </a:rPr>
              <a:t>mayo de 2021</a:t>
            </a:r>
          </a:p>
        </p:txBody>
      </p:sp>
      <p:pic>
        <p:nvPicPr>
          <p:cNvPr id="24" name="Imagen 23">
            <a:extLst>
              <a:ext uri="{FF2B5EF4-FFF2-40B4-BE49-F238E27FC236}">
                <a16:creationId xmlns:a16="http://schemas.microsoft.com/office/drawing/2014/main" id="{DA3CBB0E-DF46-4B28-93C2-538B3E9D5260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72518" b="86702" l="18440" r="83688"/>
                    </a14:imgEffect>
                  </a14:imgLayer>
                </a14:imgProps>
              </a:ext>
            </a:extLst>
          </a:blip>
          <a:srcRect l="19398" t="72500" r="18913" b="14323"/>
          <a:stretch/>
        </p:blipFill>
        <p:spPr>
          <a:xfrm>
            <a:off x="-1789" y="2491791"/>
            <a:ext cx="3314032" cy="707887"/>
          </a:xfrm>
          <a:prstGeom prst="rect">
            <a:avLst/>
          </a:prstGeom>
        </p:spPr>
      </p:pic>
      <p:sp>
        <p:nvSpPr>
          <p:cNvPr id="26" name="CuadroTexto 25">
            <a:extLst>
              <a:ext uri="{FF2B5EF4-FFF2-40B4-BE49-F238E27FC236}">
                <a16:creationId xmlns:a16="http://schemas.microsoft.com/office/drawing/2014/main" id="{EAC19965-FAB6-40D5-8EC6-44E21BAF9C03}"/>
              </a:ext>
            </a:extLst>
          </p:cNvPr>
          <p:cNvSpPr txBox="1"/>
          <p:nvPr/>
        </p:nvSpPr>
        <p:spPr>
          <a:xfrm>
            <a:off x="145262" y="2567910"/>
            <a:ext cx="3489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Segoe Print" panose="02000600000000000000" pitchFamily="2" charset="0"/>
              </a:rPr>
              <a:t>Campos de formación académica</a:t>
            </a:r>
          </a:p>
        </p:txBody>
      </p:sp>
      <p:sp>
        <p:nvSpPr>
          <p:cNvPr id="27" name="Rectángulo: esquinas redondeadas 26">
            <a:extLst>
              <a:ext uri="{FF2B5EF4-FFF2-40B4-BE49-F238E27FC236}">
                <a16:creationId xmlns:a16="http://schemas.microsoft.com/office/drawing/2014/main" id="{98102457-0498-4543-ABA6-FFD5DADA8274}"/>
              </a:ext>
            </a:extLst>
          </p:cNvPr>
          <p:cNvSpPr/>
          <p:nvPr/>
        </p:nvSpPr>
        <p:spPr>
          <a:xfrm>
            <a:off x="3369059" y="2429653"/>
            <a:ext cx="3314032" cy="88499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1400" dirty="0">
                <a:latin typeface="Dante" panose="02020502050200020203" pitchFamily="18" charset="0"/>
              </a:rPr>
              <a:t>Lenguaje y comunicación</a:t>
            </a:r>
          </a:p>
          <a:p>
            <a:r>
              <a:rPr lang="es-MX" sz="1400" dirty="0">
                <a:latin typeface="Dante" panose="02020502050200020203" pitchFamily="18" charset="0"/>
              </a:rPr>
              <a:t>                               Pensamiento matemático </a:t>
            </a:r>
          </a:p>
          <a:p>
            <a:r>
              <a:rPr lang="es-MX" sz="1400" dirty="0">
                <a:latin typeface="Dante" panose="02020502050200020203" pitchFamily="18" charset="0"/>
              </a:rPr>
              <a:t>Exploración y comprensión </a:t>
            </a:r>
          </a:p>
          <a:p>
            <a:r>
              <a:rPr lang="es-MX" sz="1400" dirty="0">
                <a:latin typeface="Dante" panose="02020502050200020203" pitchFamily="18" charset="0"/>
              </a:rPr>
              <a:t>del mundo </a:t>
            </a:r>
          </a:p>
        </p:txBody>
      </p:sp>
      <p:pic>
        <p:nvPicPr>
          <p:cNvPr id="33" name="Imagen 32">
            <a:extLst>
              <a:ext uri="{FF2B5EF4-FFF2-40B4-BE49-F238E27FC236}">
                <a16:creationId xmlns:a16="http://schemas.microsoft.com/office/drawing/2014/main" id="{27E14420-1037-4E48-A161-02914D4A7263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70204" t="34110" r="8444" b="41943"/>
          <a:stretch/>
        </p:blipFill>
        <p:spPr>
          <a:xfrm>
            <a:off x="6422940" y="2048890"/>
            <a:ext cx="383079" cy="429658"/>
          </a:xfrm>
          <a:prstGeom prst="rect">
            <a:avLst/>
          </a:prstGeom>
        </p:spPr>
      </p:pic>
      <p:pic>
        <p:nvPicPr>
          <p:cNvPr id="35" name="Imagen 34">
            <a:extLst>
              <a:ext uri="{FF2B5EF4-FFF2-40B4-BE49-F238E27FC236}">
                <a16:creationId xmlns:a16="http://schemas.microsoft.com/office/drawing/2014/main" id="{4FB0D8E2-98B5-4FCA-8DEA-1B99AEE44C6E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6383" b="71099" l="20213" r="83511"/>
                    </a14:imgEffect>
                  </a14:imgLayer>
                </a14:imgProps>
              </a:ext>
            </a:extLst>
          </a:blip>
          <a:srcRect l="19598" t="55195" r="19362" b="30519"/>
          <a:stretch/>
        </p:blipFill>
        <p:spPr>
          <a:xfrm>
            <a:off x="3429000" y="3373099"/>
            <a:ext cx="3282950" cy="768350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D01B9901-2B58-4292-A17F-EE504DC0C04B}"/>
              </a:ext>
            </a:extLst>
          </p:cNvPr>
          <p:cNvSpPr txBox="1"/>
          <p:nvPr/>
        </p:nvSpPr>
        <p:spPr>
          <a:xfrm>
            <a:off x="3790416" y="3462689"/>
            <a:ext cx="2892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Segoe Print" panose="02000600000000000000" pitchFamily="2" charset="0"/>
              </a:rPr>
              <a:t>Áreas de desarrollo personal y social </a:t>
            </a:r>
          </a:p>
        </p:txBody>
      </p:sp>
      <p:sp>
        <p:nvSpPr>
          <p:cNvPr id="39" name="Rectángulo: esquinas redondeadas 38">
            <a:extLst>
              <a:ext uri="{FF2B5EF4-FFF2-40B4-BE49-F238E27FC236}">
                <a16:creationId xmlns:a16="http://schemas.microsoft.com/office/drawing/2014/main" id="{21C67D5C-113D-4CC9-85D0-E0FB2C356152}"/>
              </a:ext>
            </a:extLst>
          </p:cNvPr>
          <p:cNvSpPr/>
          <p:nvPr/>
        </p:nvSpPr>
        <p:spPr>
          <a:xfrm>
            <a:off x="55027" y="3370348"/>
            <a:ext cx="3282950" cy="7683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1400" dirty="0">
                <a:latin typeface="Dante" panose="02020502050200020203" pitchFamily="18" charset="0"/>
              </a:rPr>
              <a:t>Artes </a:t>
            </a:r>
          </a:p>
          <a:p>
            <a:r>
              <a:rPr lang="es-MX" sz="1400" dirty="0">
                <a:latin typeface="Dante" panose="02020502050200020203" pitchFamily="18" charset="0"/>
              </a:rPr>
              <a:t>                             Educación Socioemocional </a:t>
            </a:r>
          </a:p>
          <a:p>
            <a:r>
              <a:rPr lang="es-MX" sz="1400" dirty="0">
                <a:latin typeface="Dante" panose="02020502050200020203" pitchFamily="18" charset="0"/>
              </a:rPr>
              <a:t>Educación Física  </a:t>
            </a:r>
          </a:p>
        </p:txBody>
      </p:sp>
      <p:pic>
        <p:nvPicPr>
          <p:cNvPr id="41" name="Imagen 40">
            <a:extLst>
              <a:ext uri="{FF2B5EF4-FFF2-40B4-BE49-F238E27FC236}">
                <a16:creationId xmlns:a16="http://schemas.microsoft.com/office/drawing/2014/main" id="{84964ECC-3673-4734-AEA2-151F930CAE0B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8830" b="54433" l="17199" r="85993">
                        <a14:foregroundMark x1="57979" y1="44149" x2="33865" y2="45745"/>
                        <a14:foregroundMark x1="25177" y1="44504" x2="51418" y2="49468"/>
                        <a14:foregroundMark x1="78546" y1="46454" x2="35106" y2="50709"/>
                        <a14:foregroundMark x1="21454" y1="44504" x2="26596" y2="48404"/>
                        <a14:foregroundMark x1="25709" y1="41489" x2="25177" y2="48582"/>
                        <a14:foregroundMark x1="21454" y1="48582" x2="26773" y2="51241"/>
                      </a14:backgroundRemoval>
                    </a14:imgEffect>
                  </a14:imgLayer>
                </a14:imgProps>
              </a:ext>
            </a:extLst>
          </a:blip>
          <a:srcRect l="20213" t="39362" r="19267" b="47399"/>
          <a:stretch/>
        </p:blipFill>
        <p:spPr>
          <a:xfrm>
            <a:off x="86777" y="4229412"/>
            <a:ext cx="2770723" cy="711200"/>
          </a:xfrm>
          <a:prstGeom prst="rect">
            <a:avLst/>
          </a:prstGeom>
        </p:spPr>
      </p:pic>
      <p:sp>
        <p:nvSpPr>
          <p:cNvPr id="43" name="CuadroTexto 42">
            <a:extLst>
              <a:ext uri="{FF2B5EF4-FFF2-40B4-BE49-F238E27FC236}">
                <a16:creationId xmlns:a16="http://schemas.microsoft.com/office/drawing/2014/main" id="{754DD8E5-0658-4788-92CF-C8C3E6CCA15E}"/>
              </a:ext>
            </a:extLst>
          </p:cNvPr>
          <p:cNvSpPr txBox="1"/>
          <p:nvPr/>
        </p:nvSpPr>
        <p:spPr>
          <a:xfrm>
            <a:off x="194351" y="4400076"/>
            <a:ext cx="2892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Segoe Print" panose="02000600000000000000" pitchFamily="2" charset="0"/>
              </a:rPr>
              <a:t>Medio de contacto</a:t>
            </a:r>
          </a:p>
        </p:txBody>
      </p:sp>
      <p:sp>
        <p:nvSpPr>
          <p:cNvPr id="45" name="Rectángulo: esquinas redondeadas 44">
            <a:extLst>
              <a:ext uri="{FF2B5EF4-FFF2-40B4-BE49-F238E27FC236}">
                <a16:creationId xmlns:a16="http://schemas.microsoft.com/office/drawing/2014/main" id="{E5796C11-2B7C-47B3-AA69-4E846E4AC4F9}"/>
              </a:ext>
            </a:extLst>
          </p:cNvPr>
          <p:cNvSpPr/>
          <p:nvPr/>
        </p:nvSpPr>
        <p:spPr>
          <a:xfrm>
            <a:off x="2979452" y="4200001"/>
            <a:ext cx="3813477" cy="10716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1400" dirty="0">
                <a:latin typeface="Dante" panose="02020502050200020203" pitchFamily="18" charset="0"/>
              </a:rPr>
              <a:t>         WhatsApp                               Zoom </a:t>
            </a:r>
          </a:p>
          <a:p>
            <a:r>
              <a:rPr lang="es-MX" sz="1400" dirty="0">
                <a:latin typeface="Dante" panose="02020502050200020203" pitchFamily="18" charset="0"/>
              </a:rPr>
              <a:t> </a:t>
            </a:r>
          </a:p>
          <a:p>
            <a:r>
              <a:rPr lang="es-MX" sz="1400" dirty="0">
                <a:latin typeface="Dante" panose="02020502050200020203" pitchFamily="18" charset="0"/>
              </a:rPr>
              <a:t>          Facebook                                 Llamada</a:t>
            </a:r>
          </a:p>
          <a:p>
            <a:endParaRPr lang="es-MX" sz="1400" dirty="0">
              <a:latin typeface="Dante" panose="02020502050200020203" pitchFamily="18" charset="0"/>
            </a:endParaRPr>
          </a:p>
          <a:p>
            <a:r>
              <a:rPr lang="es-MX" sz="1400" dirty="0">
                <a:latin typeface="Dante" panose="02020502050200020203" pitchFamily="18" charset="0"/>
              </a:rPr>
              <a:t>          </a:t>
            </a:r>
            <a:r>
              <a:rPr lang="es-MX" sz="1400" dirty="0" err="1">
                <a:latin typeface="Dante" panose="02020502050200020203" pitchFamily="18" charset="0"/>
              </a:rPr>
              <a:t>Classtrom</a:t>
            </a:r>
            <a:r>
              <a:rPr lang="es-MX" sz="1400" dirty="0">
                <a:latin typeface="Dante" panose="02020502050200020203" pitchFamily="18" charset="0"/>
              </a:rPr>
              <a:t>                     Otro:     </a:t>
            </a:r>
          </a:p>
        </p:txBody>
      </p:sp>
      <p:pic>
        <p:nvPicPr>
          <p:cNvPr id="47" name="Imagen 46">
            <a:extLst>
              <a:ext uri="{FF2B5EF4-FFF2-40B4-BE49-F238E27FC236}">
                <a16:creationId xmlns:a16="http://schemas.microsoft.com/office/drawing/2014/main" id="{3366121F-8E83-4A5B-8338-9C426420F2BE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15406" t="6466" r="22084" b="7630"/>
          <a:stretch/>
        </p:blipFill>
        <p:spPr>
          <a:xfrm>
            <a:off x="3143351" y="4233483"/>
            <a:ext cx="233901" cy="2428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9" name="Imagen 48">
            <a:extLst>
              <a:ext uri="{FF2B5EF4-FFF2-40B4-BE49-F238E27FC236}">
                <a16:creationId xmlns:a16="http://schemas.microsoft.com/office/drawing/2014/main" id="{F8E7F926-066D-4F50-BD05-05B66884166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139932" y="4625797"/>
            <a:ext cx="244736" cy="242824"/>
          </a:xfrm>
          <a:prstGeom prst="rect">
            <a:avLst/>
          </a:prstGeom>
        </p:spPr>
      </p:pic>
      <p:pic>
        <p:nvPicPr>
          <p:cNvPr id="50" name="Imagen 49">
            <a:extLst>
              <a:ext uri="{FF2B5EF4-FFF2-40B4-BE49-F238E27FC236}">
                <a16:creationId xmlns:a16="http://schemas.microsoft.com/office/drawing/2014/main" id="{F339CA83-2A7F-48F9-A948-AA1920F4062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151200" y="4990674"/>
            <a:ext cx="281796" cy="242824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534C4F42-2DB1-4EC2-8F76-89EB6EB71A1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023546" y="4212112"/>
            <a:ext cx="292321" cy="292321"/>
          </a:xfrm>
          <a:prstGeom prst="rect">
            <a:avLst/>
          </a:prstGeom>
        </p:spPr>
      </p:pic>
      <p:pic>
        <p:nvPicPr>
          <p:cNvPr id="53" name="Imagen 52">
            <a:extLst>
              <a:ext uri="{FF2B5EF4-FFF2-40B4-BE49-F238E27FC236}">
                <a16:creationId xmlns:a16="http://schemas.microsoft.com/office/drawing/2014/main" id="{9A5CE053-662D-482C-9D72-9ED1D51BC13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6836" b="97656" l="3711" r="9375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012896" y="4571640"/>
            <a:ext cx="400111" cy="400111"/>
          </a:xfrm>
          <a:prstGeom prst="rect">
            <a:avLst/>
          </a:prstGeom>
        </p:spPr>
      </p:pic>
      <p:pic>
        <p:nvPicPr>
          <p:cNvPr id="57" name="Picture 2" descr=" ">
            <a:extLst>
              <a:ext uri="{FF2B5EF4-FFF2-40B4-BE49-F238E27FC236}">
                <a16:creationId xmlns:a16="http://schemas.microsoft.com/office/drawing/2014/main" id="{4649BB7D-5E7A-4865-AF70-09F32FD06E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6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2305" b="99468" l="2660" r="9769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2992" b="85"/>
          <a:stretch/>
        </p:blipFill>
        <p:spPr bwMode="auto">
          <a:xfrm>
            <a:off x="-233003" y="5007858"/>
            <a:ext cx="4434516" cy="398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CuadroTexto 59">
            <a:extLst>
              <a:ext uri="{FF2B5EF4-FFF2-40B4-BE49-F238E27FC236}">
                <a16:creationId xmlns:a16="http://schemas.microsoft.com/office/drawing/2014/main" id="{0C7C58BE-3C1B-43D3-8B49-B5C57E609794}"/>
              </a:ext>
            </a:extLst>
          </p:cNvPr>
          <p:cNvSpPr txBox="1"/>
          <p:nvPr/>
        </p:nvSpPr>
        <p:spPr>
          <a:xfrm>
            <a:off x="634444" y="5193679"/>
            <a:ext cx="2892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atin typeface="Homework" pitchFamily="2" charset="0"/>
              </a:rPr>
              <a:t>Observaciones </a:t>
            </a:r>
          </a:p>
        </p:txBody>
      </p:sp>
      <p:pic>
        <p:nvPicPr>
          <p:cNvPr id="62" name="Imagen 61">
            <a:extLst>
              <a:ext uri="{FF2B5EF4-FFF2-40B4-BE49-F238E27FC236}">
                <a16:creationId xmlns:a16="http://schemas.microsoft.com/office/drawing/2014/main" id="{DEE0D0EF-EB80-4FAE-9609-E07D59D8DF75}"/>
              </a:ext>
            </a:extLst>
          </p:cNvPr>
          <p:cNvPicPr>
            <a:picLocks noChangeAspect="1"/>
          </p:cNvPicPr>
          <p:nvPr/>
        </p:nvPicPr>
        <p:blipFill rotWithShape="1">
          <a:blip r:embed="rId18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986" b="36702" l="16135" r="84397">
                        <a14:foregroundMark x1="66312" y1="29610" x2="26596" y2="31738"/>
                        <a14:foregroundMark x1="76241" y1="29610" x2="76241" y2="29610"/>
                      </a14:backgroundRemoval>
                    </a14:imgEffect>
                  </a14:imgLayer>
                </a14:imgProps>
              </a:ext>
            </a:extLst>
          </a:blip>
          <a:srcRect l="17742" t="21068" r="18086" b="64629"/>
          <a:stretch/>
        </p:blipFill>
        <p:spPr>
          <a:xfrm>
            <a:off x="4029753" y="5301802"/>
            <a:ext cx="2733921" cy="668692"/>
          </a:xfrm>
          <a:prstGeom prst="rect">
            <a:avLst/>
          </a:prstGeom>
        </p:spPr>
      </p:pic>
      <p:sp>
        <p:nvSpPr>
          <p:cNvPr id="64" name="CuadroTexto 63">
            <a:extLst>
              <a:ext uri="{FF2B5EF4-FFF2-40B4-BE49-F238E27FC236}">
                <a16:creationId xmlns:a16="http://schemas.microsoft.com/office/drawing/2014/main" id="{9DCF3D0C-8255-48ED-8D54-EB0F731C59F1}"/>
              </a:ext>
            </a:extLst>
          </p:cNvPr>
          <p:cNvSpPr txBox="1"/>
          <p:nvPr/>
        </p:nvSpPr>
        <p:spPr>
          <a:xfrm>
            <a:off x="3915327" y="5338419"/>
            <a:ext cx="3263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Segoe Print" panose="02000600000000000000" pitchFamily="2" charset="0"/>
              </a:rPr>
              <a:t>Participación de </a:t>
            </a:r>
          </a:p>
          <a:p>
            <a:pPr algn="ctr"/>
            <a:r>
              <a:rPr lang="es-MX" dirty="0">
                <a:latin typeface="Segoe Print" panose="02000600000000000000" pitchFamily="2" charset="0"/>
              </a:rPr>
              <a:t>los alumnos </a:t>
            </a:r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id="{AD324B06-7383-4B27-9A96-0D04D446C2AE}"/>
              </a:ext>
            </a:extLst>
          </p:cNvPr>
          <p:cNvSpPr/>
          <p:nvPr/>
        </p:nvSpPr>
        <p:spPr>
          <a:xfrm>
            <a:off x="4117595" y="6018373"/>
            <a:ext cx="2675334" cy="9013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1200" b="1" dirty="0">
                <a:latin typeface="Dante" panose="02020502050200020203" pitchFamily="18" charset="0"/>
              </a:rPr>
              <a:t>Numero de alumnos que enviaron sus evidencias: </a:t>
            </a:r>
            <a:r>
              <a:rPr lang="es-MX" sz="1200" dirty="0">
                <a:latin typeface="Dante" panose="02020502050200020203" pitchFamily="18" charset="0"/>
              </a:rPr>
              <a:t> </a:t>
            </a:r>
          </a:p>
          <a:p>
            <a:r>
              <a:rPr lang="es-MX" sz="1200" dirty="0">
                <a:latin typeface="Dante" panose="02020502050200020203" pitchFamily="18" charset="0"/>
              </a:rPr>
              <a:t>No se entregaron evidencias </a:t>
            </a:r>
          </a:p>
        </p:txBody>
      </p:sp>
      <p:sp>
        <p:nvSpPr>
          <p:cNvPr id="67" name="Rectángulo 66">
            <a:extLst>
              <a:ext uri="{FF2B5EF4-FFF2-40B4-BE49-F238E27FC236}">
                <a16:creationId xmlns:a16="http://schemas.microsoft.com/office/drawing/2014/main" id="{0B6F0D33-5C63-48CE-8797-D038C9164EDC}"/>
              </a:ext>
            </a:extLst>
          </p:cNvPr>
          <p:cNvSpPr/>
          <p:nvPr/>
        </p:nvSpPr>
        <p:spPr>
          <a:xfrm>
            <a:off x="4117595" y="7032516"/>
            <a:ext cx="2675334" cy="5702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1200" b="1" dirty="0">
                <a:latin typeface="Dante" panose="02020502050200020203" pitchFamily="18" charset="0"/>
              </a:rPr>
              <a:t>Numero de alumnos que se comunicación pero no enviaron evidencias:  </a:t>
            </a:r>
            <a:r>
              <a:rPr lang="es-MX" sz="1200" dirty="0">
                <a:latin typeface="Dante" panose="02020502050200020203" pitchFamily="18" charset="0"/>
              </a:rPr>
              <a:t>ningún alumno </a:t>
            </a:r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C0F00A99-0D0E-4C98-B632-1BD10BA9EA07}"/>
              </a:ext>
            </a:extLst>
          </p:cNvPr>
          <p:cNvSpPr/>
          <p:nvPr/>
        </p:nvSpPr>
        <p:spPr>
          <a:xfrm>
            <a:off x="4186331" y="8440398"/>
            <a:ext cx="2632989" cy="6159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1400" b="1" dirty="0">
                <a:latin typeface="Dante" panose="02020502050200020203" pitchFamily="18" charset="0"/>
              </a:rPr>
              <a:t>Numero de alumnos que no se comunicaron: </a:t>
            </a:r>
            <a:r>
              <a:rPr lang="es-MX" sz="1400" dirty="0">
                <a:latin typeface="Dante" panose="02020502050200020203" pitchFamily="18" charset="0"/>
              </a:rPr>
              <a:t> </a:t>
            </a:r>
          </a:p>
          <a:p>
            <a:endParaRPr lang="es-MX" sz="1400" dirty="0">
              <a:latin typeface="Dante" panose="02020502050200020203" pitchFamily="18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0C18C49-E023-4241-9AF2-1BDDDF134C59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70204" t="34110" r="8444" b="41943"/>
          <a:stretch/>
        </p:blipFill>
        <p:spPr>
          <a:xfrm>
            <a:off x="4310977" y="4600131"/>
            <a:ext cx="235374" cy="263993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7B8536FC-3BBD-4848-A5CB-E7C0FA826E92}"/>
              </a:ext>
            </a:extLst>
          </p:cNvPr>
          <p:cNvSpPr txBox="1"/>
          <p:nvPr/>
        </p:nvSpPr>
        <p:spPr>
          <a:xfrm>
            <a:off x="246237" y="5575214"/>
            <a:ext cx="381347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>
                <a:latin typeface="Dante" panose="02020502050200020203" pitchFamily="18" charset="0"/>
              </a:rPr>
              <a:t>El día de hoy celebrando el día de las madres, no se realizo ninguna actividad, por indicaciones de la maestra, solo se les pidió a las madres de familia realizar con los pequeños una collar hawaiano para utilizar el día de mañana, dentro del festival que se realizara con las madres de familia. </a:t>
            </a:r>
          </a:p>
          <a:p>
            <a:pPr algn="just"/>
            <a:r>
              <a:rPr lang="es-MX" dirty="0">
                <a:latin typeface="Dante" panose="02020502050200020203" pitchFamily="18" charset="0"/>
              </a:rPr>
              <a:t>Se les entrego a las madres de familia un reconocimiento, con un pequeño mensaje sobre el día tan especial. </a:t>
            </a:r>
          </a:p>
        </p:txBody>
      </p:sp>
      <p:pic>
        <p:nvPicPr>
          <p:cNvPr id="38" name="Imagen 37">
            <a:extLst>
              <a:ext uri="{FF2B5EF4-FFF2-40B4-BE49-F238E27FC236}">
                <a16:creationId xmlns:a16="http://schemas.microsoft.com/office/drawing/2014/main" id="{B6136762-01A9-43D9-9431-F488A3401B56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70204" t="34110" r="8444" b="41943"/>
          <a:stretch/>
        </p:blipFill>
        <p:spPr>
          <a:xfrm>
            <a:off x="6504533" y="2234325"/>
            <a:ext cx="235374" cy="263993"/>
          </a:xfrm>
          <a:prstGeom prst="rect">
            <a:avLst/>
          </a:prstGeom>
        </p:spPr>
      </p:pic>
      <p:sp>
        <p:nvSpPr>
          <p:cNvPr id="40" name="Rectángulo 39">
            <a:extLst>
              <a:ext uri="{FF2B5EF4-FFF2-40B4-BE49-F238E27FC236}">
                <a16:creationId xmlns:a16="http://schemas.microsoft.com/office/drawing/2014/main" id="{DBF711FF-238B-45E5-87AA-23ACA38EFD68}"/>
              </a:ext>
            </a:extLst>
          </p:cNvPr>
          <p:cNvSpPr/>
          <p:nvPr/>
        </p:nvSpPr>
        <p:spPr>
          <a:xfrm>
            <a:off x="4159940" y="7723994"/>
            <a:ext cx="2632989" cy="6392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1400" b="1" dirty="0">
                <a:latin typeface="Dante" panose="02020502050200020203" pitchFamily="18" charset="0"/>
              </a:rPr>
              <a:t>Numero de alumnos que enviaron evidencia del día anterior:</a:t>
            </a:r>
          </a:p>
          <a:p>
            <a:r>
              <a:rPr lang="es-MX" sz="1400" dirty="0">
                <a:latin typeface="Dante" panose="02020502050200020203" pitchFamily="18" charset="0"/>
              </a:rPr>
              <a:t>Ningún alumnos </a:t>
            </a:r>
          </a:p>
        </p:txBody>
      </p:sp>
      <p:pic>
        <p:nvPicPr>
          <p:cNvPr id="44" name="Imagen 43">
            <a:extLst>
              <a:ext uri="{FF2B5EF4-FFF2-40B4-BE49-F238E27FC236}">
                <a16:creationId xmlns:a16="http://schemas.microsoft.com/office/drawing/2014/main" id="{12F46537-D68D-4ED4-AA35-FF809C247588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70204" t="34110" r="8444" b="41943"/>
          <a:stretch/>
        </p:blipFill>
        <p:spPr>
          <a:xfrm>
            <a:off x="1049633" y="3587465"/>
            <a:ext cx="235374" cy="263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903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 ">
            <a:extLst>
              <a:ext uri="{FF2B5EF4-FFF2-40B4-BE49-F238E27FC236}">
                <a16:creationId xmlns:a16="http://schemas.microsoft.com/office/drawing/2014/main" id="{2B10BD18-F1A0-4862-BBFA-DA28C7306C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305" b="99468" l="2660" r="9769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58" t="-1" r="2992" b="85"/>
          <a:stretch/>
        </p:blipFill>
        <p:spPr bwMode="auto">
          <a:xfrm>
            <a:off x="-84997" y="0"/>
            <a:ext cx="7097250" cy="5148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8DBF462-9737-425D-9333-098A3D03A5EF}"/>
              </a:ext>
            </a:extLst>
          </p:cNvPr>
          <p:cNvSpPr txBox="1"/>
          <p:nvPr/>
        </p:nvSpPr>
        <p:spPr>
          <a:xfrm>
            <a:off x="1940163" y="172838"/>
            <a:ext cx="2892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latin typeface="Homework" pitchFamily="2" charset="0"/>
              </a:rPr>
              <a:t>Observaciones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F86D770-147F-41E2-9FDA-75767EF51C35}"/>
              </a:ext>
            </a:extLst>
          </p:cNvPr>
          <p:cNvSpPr txBox="1"/>
          <p:nvPr/>
        </p:nvSpPr>
        <p:spPr>
          <a:xfrm>
            <a:off x="660223" y="861263"/>
            <a:ext cx="56068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>
                <a:latin typeface="Dante" panose="02020502050200020203" pitchFamily="18" charset="0"/>
              </a:rPr>
              <a:t>También se les compartió un video que fue realizado por mi compañera Lilia, para explicar como realizar el collar, las madres de familia solo tenían que indicar con un </a:t>
            </a:r>
            <a:r>
              <a:rPr lang="es-MX" dirty="0" err="1">
                <a:latin typeface="Dante" panose="02020502050200020203" pitchFamily="18" charset="0"/>
              </a:rPr>
              <a:t>like</a:t>
            </a:r>
            <a:r>
              <a:rPr lang="es-MX" dirty="0">
                <a:latin typeface="Dante" panose="02020502050200020203" pitchFamily="18" charset="0"/>
              </a:rPr>
              <a:t>, si estaban enteradas. </a:t>
            </a:r>
          </a:p>
          <a:p>
            <a:pPr algn="just"/>
            <a:r>
              <a:rPr lang="es-MX" dirty="0">
                <a:latin typeface="Dante" panose="02020502050200020203" pitchFamily="18" charset="0"/>
              </a:rPr>
              <a:t>Se espera tener participación de parte de las mamás en el festival del día de mañana. </a:t>
            </a:r>
          </a:p>
        </p:txBody>
      </p:sp>
    </p:spTree>
    <p:extLst>
      <p:ext uri="{BB962C8B-B14F-4D97-AF65-F5344CB8AC3E}">
        <p14:creationId xmlns:p14="http://schemas.microsoft.com/office/powerpoint/2010/main" val="37093979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694</TotalTime>
  <Words>287</Words>
  <Application>Microsoft Office PowerPoint</Application>
  <PresentationFormat>Carta (216 x 279 mm)</PresentationFormat>
  <Paragraphs>39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2" baseType="lpstr">
      <vt:lpstr>Arial</vt:lpstr>
      <vt:lpstr>Bunny Funny</vt:lpstr>
      <vt:lpstr>Calibri</vt:lpstr>
      <vt:lpstr>Calibri Light</vt:lpstr>
      <vt:lpstr>Dante</vt:lpstr>
      <vt:lpstr>Homework</vt:lpstr>
      <vt:lpstr>Script MT Bold</vt:lpstr>
      <vt:lpstr>Segoe Print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MOED CHASHAR VILLALOBOS DURAN</dc:creator>
  <cp:lastModifiedBy>MOED CHASHAR VILLALOBOS DURAN</cp:lastModifiedBy>
  <cp:revision>39</cp:revision>
  <dcterms:created xsi:type="dcterms:W3CDTF">2021-03-22T20:05:02Z</dcterms:created>
  <dcterms:modified xsi:type="dcterms:W3CDTF">2021-05-10T17:55:24Z</dcterms:modified>
</cp:coreProperties>
</file>