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0066"/>
    <a:srgbClr val="99CCFF"/>
    <a:srgbClr val="FFCCFF"/>
    <a:srgbClr val="66FF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showGuides="1">
      <p:cViewPr varScale="1">
        <p:scale>
          <a:sx n="51" d="100"/>
          <a:sy n="51" d="100"/>
        </p:scale>
        <p:origin x="2298" y="72"/>
      </p:cViewPr>
      <p:guideLst>
        <p:guide orient="horz" pos="290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10/05/2021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75561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10/05/2021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85074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10/05/2021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69445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10/05/2021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76805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F035B9-84FB-43E8-AA37-788F8648F93A}" type="datetimeFigureOut">
              <a:rPr lang="es-ES" smtClean="0"/>
              <a:t>10/05/2021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24814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F035B9-84FB-43E8-AA37-788F8648F93A}" type="datetimeFigureOut">
              <a:rPr lang="es-ES" smtClean="0"/>
              <a:t>10/05/2021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126963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F035B9-84FB-43E8-AA37-788F8648F93A}" type="datetimeFigureOut">
              <a:rPr lang="es-ES" smtClean="0"/>
              <a:t>10/05/2021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9112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F035B9-84FB-43E8-AA37-788F8648F93A}" type="datetimeFigureOut">
              <a:rPr lang="es-ES" smtClean="0"/>
              <a:t>10/05/2021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78839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035B9-84FB-43E8-AA37-788F8648F93A}" type="datetimeFigureOut">
              <a:rPr lang="es-ES" smtClean="0"/>
              <a:t>10/05/2021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407490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10/05/2021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19301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10/05/2021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7923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9F035B9-84FB-43E8-AA37-788F8648F93A}" type="datetimeFigureOut">
              <a:rPr lang="es-ES" smtClean="0"/>
              <a:t>10/05/2021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5C2DF79-6FD9-4AC7-83BC-3735E25C783A}" type="slidenum">
              <a:rPr lang="es-ES" smtClean="0"/>
              <a:t>‹Nº›</a:t>
            </a:fld>
            <a:endParaRPr lang="es-ES"/>
          </a:p>
        </p:txBody>
      </p:sp>
    </p:spTree>
    <p:extLst>
      <p:ext uri="{BB962C8B-B14F-4D97-AF65-F5344CB8AC3E}">
        <p14:creationId xmlns:p14="http://schemas.microsoft.com/office/powerpoint/2010/main" val="802066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2.png"/><Relationship Id="rId7" Type="http://schemas.microsoft.com/office/2007/relationships/hdphoto" Target="../media/hdphoto1.wdp"/><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hdphoto" Target="../media/hdphoto2.wdp"/><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microsoft.com/office/2007/relationships/hdphoto" Target="../media/hdphoto3.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jfif"/><Relationship Id="rId5" Type="http://schemas.openxmlformats.org/officeDocument/2006/relationships/image" Target="../media/image14.jfif"/><Relationship Id="rId4" Type="http://schemas.openxmlformats.org/officeDocument/2006/relationships/image" Target="../media/image13.jf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Libreta rayada ilustración del vector. Ilustración de rayada - 13848753">
            <a:extLst>
              <a:ext uri="{FF2B5EF4-FFF2-40B4-BE49-F238E27FC236}">
                <a16:creationId xmlns:a16="http://schemas.microsoft.com/office/drawing/2014/main" id="{BE6B8336-695F-42DD-9310-6D34911527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13" b="2443"/>
          <a:stretch/>
        </p:blipFill>
        <p:spPr bwMode="auto">
          <a:xfrm>
            <a:off x="322289" y="1712661"/>
            <a:ext cx="6535711" cy="7253255"/>
          </a:xfrm>
          <a:prstGeom prst="rect">
            <a:avLst/>
          </a:prstGeom>
          <a:noFill/>
          <a:extLst>
            <a:ext uri="{909E8E84-426E-40DD-AFC4-6F175D3DCCD1}">
              <a14:hiddenFill xmlns:a14="http://schemas.microsoft.com/office/drawing/2010/main">
                <a:solidFill>
                  <a:srgbClr val="FFFFFF"/>
                </a:solidFill>
              </a14:hiddenFill>
            </a:ext>
          </a:extLst>
        </p:spPr>
      </p:pic>
      <p:sp>
        <p:nvSpPr>
          <p:cNvPr id="13" name="Rectángulo: esquinas redondeadas 12">
            <a:extLst>
              <a:ext uri="{FF2B5EF4-FFF2-40B4-BE49-F238E27FC236}">
                <a16:creationId xmlns:a16="http://schemas.microsoft.com/office/drawing/2014/main" id="{BEE8CCAF-E051-450C-B7CB-6E6DB1D6D7E9}"/>
              </a:ext>
            </a:extLst>
          </p:cNvPr>
          <p:cNvSpPr/>
          <p:nvPr/>
        </p:nvSpPr>
        <p:spPr>
          <a:xfrm>
            <a:off x="360515" y="691842"/>
            <a:ext cx="6190937" cy="734517"/>
          </a:xfrm>
          <a:prstGeom prst="round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latin typeface="Century Gothic" panose="020B0502020202020204" pitchFamily="34" charset="0"/>
              </a:rPr>
              <a:t>Jardín de Niños ¨María L. Pérez de Arreola</a:t>
            </a:r>
          </a:p>
          <a:p>
            <a:pPr algn="ctr"/>
            <a:r>
              <a:rPr lang="es-ES" sz="1600" b="1" dirty="0">
                <a:solidFill>
                  <a:schemeClr val="tx1"/>
                </a:solidFill>
                <a:latin typeface="Century Gothic" panose="020B0502020202020204" pitchFamily="34" charset="0"/>
              </a:rPr>
              <a:t>Maestra practicante: Dennise Arizpe Mesquitic</a:t>
            </a:r>
          </a:p>
          <a:p>
            <a:pPr algn="ctr"/>
            <a:r>
              <a:rPr lang="es-ES" sz="1600" b="1" dirty="0">
                <a:solidFill>
                  <a:schemeClr val="tx1"/>
                </a:solidFill>
                <a:latin typeface="Century Gothic" panose="020B0502020202020204" pitchFamily="34" charset="0"/>
              </a:rPr>
              <a:t>3° A</a:t>
            </a:r>
          </a:p>
        </p:txBody>
      </p:sp>
      <p:sp>
        <p:nvSpPr>
          <p:cNvPr id="14" name="CuadroTexto 13">
            <a:extLst>
              <a:ext uri="{FF2B5EF4-FFF2-40B4-BE49-F238E27FC236}">
                <a16:creationId xmlns:a16="http://schemas.microsoft.com/office/drawing/2014/main" id="{A0C839B8-5F68-4F29-AE60-0D8160DA2C16}"/>
              </a:ext>
            </a:extLst>
          </p:cNvPr>
          <p:cNvSpPr txBox="1"/>
          <p:nvPr/>
        </p:nvSpPr>
        <p:spPr>
          <a:xfrm flipH="1">
            <a:off x="3357493" y="1374107"/>
            <a:ext cx="3985886" cy="338554"/>
          </a:xfrm>
          <a:prstGeom prst="rect">
            <a:avLst/>
          </a:prstGeom>
          <a:noFill/>
        </p:spPr>
        <p:txBody>
          <a:bodyPr wrap="square" rtlCol="0">
            <a:spAutoFit/>
          </a:bodyPr>
          <a:lstStyle/>
          <a:p>
            <a:r>
              <a:rPr lang="es-ES" sz="1600" b="1" dirty="0">
                <a:latin typeface="Century Gothic" panose="020B0502020202020204" pitchFamily="34" charset="0"/>
              </a:rPr>
              <a:t>Martes 10 de mayo del 2021</a:t>
            </a:r>
          </a:p>
        </p:txBody>
      </p:sp>
      <p:pic>
        <p:nvPicPr>
          <p:cNvPr id="18" name="Imagen 17" descr="Imagen que contiene Texto&#10;&#10;Descripción generada automáticamente">
            <a:extLst>
              <a:ext uri="{FF2B5EF4-FFF2-40B4-BE49-F238E27FC236}">
                <a16:creationId xmlns:a16="http://schemas.microsoft.com/office/drawing/2014/main" id="{FD905182-9CC0-4473-A604-DD5702AA8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778" y="1847731"/>
            <a:ext cx="2127688" cy="1347333"/>
          </a:xfrm>
          <a:prstGeom prst="rect">
            <a:avLst/>
          </a:prstGeom>
        </p:spPr>
      </p:pic>
      <p:sp>
        <p:nvSpPr>
          <p:cNvPr id="19" name="Estrella: 4 puntas 18">
            <a:extLst>
              <a:ext uri="{FF2B5EF4-FFF2-40B4-BE49-F238E27FC236}">
                <a16:creationId xmlns:a16="http://schemas.microsoft.com/office/drawing/2014/main" id="{70B8DA2E-2CDD-4A09-B8DA-14FF89C6C0CC}"/>
              </a:ext>
            </a:extLst>
          </p:cNvPr>
          <p:cNvSpPr/>
          <p:nvPr/>
        </p:nvSpPr>
        <p:spPr>
          <a:xfrm>
            <a:off x="1322272" y="2174845"/>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Estrella: 4 puntas 25">
            <a:extLst>
              <a:ext uri="{FF2B5EF4-FFF2-40B4-BE49-F238E27FC236}">
                <a16:creationId xmlns:a16="http://schemas.microsoft.com/office/drawing/2014/main" id="{8D0E5BF0-D6AF-4F51-AD9C-7E1149BDBE19}"/>
              </a:ext>
            </a:extLst>
          </p:cNvPr>
          <p:cNvSpPr/>
          <p:nvPr/>
        </p:nvSpPr>
        <p:spPr>
          <a:xfrm>
            <a:off x="2873168" y="2153651"/>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esquinas redondeadas 19">
            <a:extLst>
              <a:ext uri="{FF2B5EF4-FFF2-40B4-BE49-F238E27FC236}">
                <a16:creationId xmlns:a16="http://schemas.microsoft.com/office/drawing/2014/main" id="{453A847E-F4B5-4D02-8C9C-8ABFB182FA9F}"/>
              </a:ext>
            </a:extLst>
          </p:cNvPr>
          <p:cNvSpPr/>
          <p:nvPr/>
        </p:nvSpPr>
        <p:spPr>
          <a:xfrm>
            <a:off x="3507017" y="2000554"/>
            <a:ext cx="2907342" cy="734517"/>
          </a:xfrm>
          <a:prstGeom prst="roundRect">
            <a:avLst/>
          </a:prstGeom>
          <a:solidFill>
            <a:schemeClr val="bg1"/>
          </a:solidFill>
          <a:ln w="3810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Lenguaje y comunicación:</a:t>
            </a:r>
          </a:p>
          <a:p>
            <a:r>
              <a:rPr lang="es-ES" sz="1400" dirty="0">
                <a:solidFill>
                  <a:schemeClr val="tx1"/>
                </a:solidFill>
                <a:latin typeface="Century Gothic" panose="020B0502020202020204" pitchFamily="34" charset="0"/>
              </a:rPr>
              <a:t>Pensamiento matemático:</a:t>
            </a:r>
          </a:p>
          <a:p>
            <a:r>
              <a:rPr lang="es-ES" sz="1400" dirty="0">
                <a:solidFill>
                  <a:schemeClr val="tx1"/>
                </a:solidFill>
                <a:latin typeface="Century Gothic" panose="020B0502020202020204" pitchFamily="34" charset="0"/>
              </a:rPr>
              <a:t>Exploración del mundo:</a:t>
            </a:r>
          </a:p>
        </p:txBody>
      </p:sp>
      <p:sp>
        <p:nvSpPr>
          <p:cNvPr id="24" name="Elipse 23">
            <a:extLst>
              <a:ext uri="{FF2B5EF4-FFF2-40B4-BE49-F238E27FC236}">
                <a16:creationId xmlns:a16="http://schemas.microsoft.com/office/drawing/2014/main" id="{FD75BA4A-E174-4396-9F44-955739D5B4E4}"/>
              </a:ext>
            </a:extLst>
          </p:cNvPr>
          <p:cNvSpPr/>
          <p:nvPr/>
        </p:nvSpPr>
        <p:spPr>
          <a:xfrm>
            <a:off x="6006626" y="2042860"/>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Elipse 30">
            <a:extLst>
              <a:ext uri="{FF2B5EF4-FFF2-40B4-BE49-F238E27FC236}">
                <a16:creationId xmlns:a16="http://schemas.microsoft.com/office/drawing/2014/main" id="{E0EE746F-7E7A-41F2-AD61-115B3020EA85}"/>
              </a:ext>
            </a:extLst>
          </p:cNvPr>
          <p:cNvSpPr/>
          <p:nvPr/>
        </p:nvSpPr>
        <p:spPr>
          <a:xfrm>
            <a:off x="6028114" y="2272856"/>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2" name="Elipse 31">
            <a:extLst>
              <a:ext uri="{FF2B5EF4-FFF2-40B4-BE49-F238E27FC236}">
                <a16:creationId xmlns:a16="http://schemas.microsoft.com/office/drawing/2014/main" id="{C3536673-76A7-4C31-A715-9D631FBCD0C4}"/>
              </a:ext>
            </a:extLst>
          </p:cNvPr>
          <p:cNvSpPr/>
          <p:nvPr/>
        </p:nvSpPr>
        <p:spPr>
          <a:xfrm>
            <a:off x="6031111" y="2505630"/>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4" name="Imagen 33" descr="Texto&#10;&#10;Descripción generada automáticamente">
            <a:extLst>
              <a:ext uri="{FF2B5EF4-FFF2-40B4-BE49-F238E27FC236}">
                <a16:creationId xmlns:a16="http://schemas.microsoft.com/office/drawing/2014/main" id="{330DD0CC-EDDA-4341-92B6-AFF1B4F58E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9420" y="2944256"/>
            <a:ext cx="2402032" cy="1255885"/>
          </a:xfrm>
          <a:prstGeom prst="rect">
            <a:avLst/>
          </a:prstGeom>
        </p:spPr>
      </p:pic>
      <p:sp>
        <p:nvSpPr>
          <p:cNvPr id="36" name="Rectángulo: esquinas redondeadas 35">
            <a:extLst>
              <a:ext uri="{FF2B5EF4-FFF2-40B4-BE49-F238E27FC236}">
                <a16:creationId xmlns:a16="http://schemas.microsoft.com/office/drawing/2014/main" id="{71DA96B5-90DE-496F-946F-BC00E8D96321}"/>
              </a:ext>
            </a:extLst>
          </p:cNvPr>
          <p:cNvSpPr/>
          <p:nvPr/>
        </p:nvSpPr>
        <p:spPr>
          <a:xfrm>
            <a:off x="1297195" y="3195064"/>
            <a:ext cx="2852225" cy="909227"/>
          </a:xfrm>
          <a:prstGeom prst="round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Artes:</a:t>
            </a:r>
          </a:p>
          <a:p>
            <a:r>
              <a:rPr lang="es-ES" sz="1400" dirty="0">
                <a:solidFill>
                  <a:schemeClr val="tx1"/>
                </a:solidFill>
                <a:latin typeface="Century Gothic" panose="020B0502020202020204" pitchFamily="34" charset="0"/>
              </a:rPr>
              <a:t>Educación Socioemocional:</a:t>
            </a:r>
          </a:p>
          <a:p>
            <a:r>
              <a:rPr lang="es-ES" sz="1400" dirty="0">
                <a:solidFill>
                  <a:schemeClr val="tx1"/>
                </a:solidFill>
                <a:latin typeface="Century Gothic" panose="020B0502020202020204" pitchFamily="34" charset="0"/>
              </a:rPr>
              <a:t>Educación física:</a:t>
            </a:r>
          </a:p>
        </p:txBody>
      </p:sp>
      <p:sp>
        <p:nvSpPr>
          <p:cNvPr id="42" name="Elipse 41">
            <a:extLst>
              <a:ext uri="{FF2B5EF4-FFF2-40B4-BE49-F238E27FC236}">
                <a16:creationId xmlns:a16="http://schemas.microsoft.com/office/drawing/2014/main" id="{C7402E83-B899-4A3E-914D-3B3184DEFF2A}"/>
              </a:ext>
            </a:extLst>
          </p:cNvPr>
          <p:cNvSpPr/>
          <p:nvPr/>
        </p:nvSpPr>
        <p:spPr>
          <a:xfrm>
            <a:off x="3893018" y="3312241"/>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Elipse 42">
            <a:extLst>
              <a:ext uri="{FF2B5EF4-FFF2-40B4-BE49-F238E27FC236}">
                <a16:creationId xmlns:a16="http://schemas.microsoft.com/office/drawing/2014/main" id="{9DC3EA09-2617-49E3-A7CD-FF801BD056F1}"/>
              </a:ext>
            </a:extLst>
          </p:cNvPr>
          <p:cNvSpPr/>
          <p:nvPr/>
        </p:nvSpPr>
        <p:spPr>
          <a:xfrm>
            <a:off x="3863591" y="3851509"/>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Elipse 43">
            <a:extLst>
              <a:ext uri="{FF2B5EF4-FFF2-40B4-BE49-F238E27FC236}">
                <a16:creationId xmlns:a16="http://schemas.microsoft.com/office/drawing/2014/main" id="{AB3DEA3C-27BD-4375-84E1-091A14E5B121}"/>
              </a:ext>
            </a:extLst>
          </p:cNvPr>
          <p:cNvSpPr/>
          <p:nvPr/>
        </p:nvSpPr>
        <p:spPr>
          <a:xfrm>
            <a:off x="3894587" y="3584105"/>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9" name="Imagen 38" descr="Imagen que contiene Texto&#10;&#10;Descripción generada automáticamente">
            <a:extLst>
              <a:ext uri="{FF2B5EF4-FFF2-40B4-BE49-F238E27FC236}">
                <a16:creationId xmlns:a16="http://schemas.microsoft.com/office/drawing/2014/main" id="{83D09377-57EB-403B-9946-7FA8069F77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2272" y="4309263"/>
            <a:ext cx="1940639" cy="1124894"/>
          </a:xfrm>
          <a:prstGeom prst="rect">
            <a:avLst/>
          </a:prstGeom>
        </p:spPr>
      </p:pic>
      <p:sp>
        <p:nvSpPr>
          <p:cNvPr id="40" name="Rectángulo: esquinas redondeadas 39">
            <a:extLst>
              <a:ext uri="{FF2B5EF4-FFF2-40B4-BE49-F238E27FC236}">
                <a16:creationId xmlns:a16="http://schemas.microsoft.com/office/drawing/2014/main" id="{78FA1BB0-6842-40D4-AB4C-596CF424F991}"/>
              </a:ext>
            </a:extLst>
          </p:cNvPr>
          <p:cNvSpPr/>
          <p:nvPr/>
        </p:nvSpPr>
        <p:spPr>
          <a:xfrm>
            <a:off x="3309869" y="4309263"/>
            <a:ext cx="2718245" cy="1122473"/>
          </a:xfrm>
          <a:prstGeom prst="roundRect">
            <a:avLst/>
          </a:prstGeom>
          <a:solidFill>
            <a:schemeClr val="bg1"/>
          </a:solidFill>
          <a:ln w="571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dirty="0">
                <a:solidFill>
                  <a:schemeClr val="tx1"/>
                </a:solidFill>
                <a:latin typeface="Century Gothic" panose="020B0502020202020204" pitchFamily="34" charset="0"/>
              </a:rPr>
              <a:t>      WhatsApp</a:t>
            </a:r>
          </a:p>
          <a:p>
            <a:pPr algn="ctr">
              <a:lnSpc>
                <a:spcPct val="150000"/>
              </a:lnSpc>
            </a:pPr>
            <a:r>
              <a:rPr lang="es-ES" dirty="0">
                <a:solidFill>
                  <a:schemeClr val="tx1"/>
                </a:solidFill>
                <a:latin typeface="Century Gothic" panose="020B0502020202020204" pitchFamily="34" charset="0"/>
              </a:rPr>
              <a:t>    Facebook</a:t>
            </a:r>
          </a:p>
        </p:txBody>
      </p:sp>
      <p:pic>
        <p:nvPicPr>
          <p:cNvPr id="1036" name="Picture 12" descr="WhatsApp - Wikipedia">
            <a:extLst>
              <a:ext uri="{FF2B5EF4-FFF2-40B4-BE49-F238E27FC236}">
                <a16:creationId xmlns:a16="http://schemas.microsoft.com/office/drawing/2014/main" id="{4B3FC63B-7687-4623-BD56-68005C1913A5}"/>
              </a:ext>
            </a:extLst>
          </p:cNvPr>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3556" b="92889" l="893" r="89286">
                        <a14:foregroundMark x1="16964" y1="80444" x2="71429" y2="28889"/>
                        <a14:foregroundMark x1="71429" y1="73778" x2="20089" y2="32444"/>
                        <a14:foregroundMark x1="20089" y1="32444" x2="68304" y2="48444"/>
                        <a14:foregroundMark x1="68304" y1="57778" x2="62054" y2="41778"/>
                        <a14:foregroundMark x1="84375" y1="57778" x2="33036" y2="83556"/>
                        <a14:foregroundMark x1="71429" y1="80444" x2="84375" y2="44889"/>
                        <a14:foregroundMark x1="84375" y1="80444" x2="893" y2="67556"/>
                        <a14:foregroundMark x1="71429" y1="92889" x2="45982" y2="16444"/>
                        <a14:foregroundMark x1="68304" y1="73778" x2="16964" y2="19556"/>
                        <a14:foregroundMark x1="16964" y1="19556" x2="75000" y2="12889"/>
                        <a14:foregroundMark x1="78125" y1="70667" x2="58929" y2="70667"/>
                        <a14:foregroundMark x1="52232" y1="3556" x2="36161" y2="12889"/>
                      </a14:backgroundRemoval>
                    </a14:imgEffect>
                  </a14:imgLayer>
                </a14:imgProps>
              </a:ext>
              <a:ext uri="{28A0092B-C50C-407E-A947-70E740481C1C}">
                <a14:useLocalDpi xmlns:a14="http://schemas.microsoft.com/office/drawing/2010/main" val="0"/>
              </a:ext>
            </a:extLst>
          </a:blip>
          <a:srcRect/>
          <a:stretch>
            <a:fillRect/>
          </a:stretch>
        </p:blipFill>
        <p:spPr bwMode="auto">
          <a:xfrm>
            <a:off x="3755333" y="4433258"/>
            <a:ext cx="486245" cy="488417"/>
          </a:xfrm>
          <a:prstGeom prst="rect">
            <a:avLst/>
          </a:prstGeom>
          <a:noFill/>
          <a:extLst>
            <a:ext uri="{909E8E84-426E-40DD-AFC4-6F175D3DCCD1}">
              <a14:hiddenFill xmlns:a14="http://schemas.microsoft.com/office/drawing/2010/main">
                <a:solidFill>
                  <a:srgbClr val="FFFFFF"/>
                </a:solidFill>
              </a14:hiddenFill>
            </a:ext>
          </a:extLst>
        </p:spPr>
      </p:pic>
      <p:pic>
        <p:nvPicPr>
          <p:cNvPr id="48" name="Imagen 47" descr="Imagen que contiene Forma&#10;&#10;Descripción generada automáticamente">
            <a:extLst>
              <a:ext uri="{FF2B5EF4-FFF2-40B4-BE49-F238E27FC236}">
                <a16:creationId xmlns:a16="http://schemas.microsoft.com/office/drawing/2014/main" id="{54BFB060-5302-4598-A346-2B40ABCC075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62330" y="5451624"/>
            <a:ext cx="2219136" cy="1361552"/>
          </a:xfrm>
          <a:prstGeom prst="rect">
            <a:avLst/>
          </a:prstGeom>
        </p:spPr>
      </p:pic>
      <p:sp>
        <p:nvSpPr>
          <p:cNvPr id="49" name="Rectángulo: esquinas redondeadas 48">
            <a:extLst>
              <a:ext uri="{FF2B5EF4-FFF2-40B4-BE49-F238E27FC236}">
                <a16:creationId xmlns:a16="http://schemas.microsoft.com/office/drawing/2014/main" id="{881AC90D-48D4-4FBD-BF6B-7F1DB57C3963}"/>
              </a:ext>
            </a:extLst>
          </p:cNvPr>
          <p:cNvSpPr/>
          <p:nvPr/>
        </p:nvSpPr>
        <p:spPr>
          <a:xfrm>
            <a:off x="3484482" y="5559908"/>
            <a:ext cx="2907342" cy="1122473"/>
          </a:xfrm>
          <a:prstGeom prst="roundRect">
            <a:avLst/>
          </a:prstGeom>
          <a:solidFill>
            <a:schemeClr val="bg1"/>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lumMod val="95000"/>
                    <a:lumOff val="5000"/>
                  </a:schemeClr>
                </a:solidFill>
                <a:latin typeface="Century Gothic" panose="020B0502020202020204" pitchFamily="34" charset="0"/>
              </a:rPr>
              <a:t>14 alumnos que asistieron a clase virtual.</a:t>
            </a:r>
          </a:p>
          <a:p>
            <a:pPr algn="ctr"/>
            <a:r>
              <a:rPr lang="es-ES" sz="1400" dirty="0">
                <a:solidFill>
                  <a:schemeClr val="tx1">
                    <a:lumMod val="95000"/>
                    <a:lumOff val="5000"/>
                  </a:schemeClr>
                </a:solidFill>
                <a:latin typeface="Century Gothic" panose="020B0502020202020204" pitchFamily="34" charset="0"/>
              </a:rPr>
              <a:t>14 alumnos entregaron evidencias</a:t>
            </a:r>
          </a:p>
          <a:p>
            <a:pPr algn="ctr"/>
            <a:r>
              <a:rPr lang="es-ES" sz="1400" dirty="0">
                <a:solidFill>
                  <a:schemeClr val="tx1">
                    <a:lumMod val="95000"/>
                    <a:lumOff val="5000"/>
                  </a:schemeClr>
                </a:solidFill>
                <a:latin typeface="Century Gothic" panose="020B0502020202020204" pitchFamily="34" charset="0"/>
              </a:rPr>
              <a:t>17 no se reportaron</a:t>
            </a:r>
          </a:p>
        </p:txBody>
      </p:sp>
      <p:pic>
        <p:nvPicPr>
          <p:cNvPr id="52" name="Imagen 51" descr="Texto&#10;&#10;Descripción generada automáticamente">
            <a:extLst>
              <a:ext uri="{FF2B5EF4-FFF2-40B4-BE49-F238E27FC236}">
                <a16:creationId xmlns:a16="http://schemas.microsoft.com/office/drawing/2014/main" id="{8493E572-5FBC-414E-B5BC-28699F8450C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28538" y="6803326"/>
            <a:ext cx="4426080" cy="2127688"/>
          </a:xfrm>
          <a:prstGeom prst="rect">
            <a:avLst/>
          </a:prstGeom>
        </p:spPr>
      </p:pic>
      <p:sp>
        <p:nvSpPr>
          <p:cNvPr id="53" name="CuadroTexto 52">
            <a:extLst>
              <a:ext uri="{FF2B5EF4-FFF2-40B4-BE49-F238E27FC236}">
                <a16:creationId xmlns:a16="http://schemas.microsoft.com/office/drawing/2014/main" id="{5BF85908-8DF8-4728-9386-EB68B5F5A831}"/>
              </a:ext>
            </a:extLst>
          </p:cNvPr>
          <p:cNvSpPr txBox="1"/>
          <p:nvPr/>
        </p:nvSpPr>
        <p:spPr>
          <a:xfrm>
            <a:off x="2114642" y="7380496"/>
            <a:ext cx="4299717" cy="1169551"/>
          </a:xfrm>
          <a:prstGeom prst="rect">
            <a:avLst/>
          </a:prstGeom>
          <a:noFill/>
        </p:spPr>
        <p:txBody>
          <a:bodyPr wrap="square" rtlCol="0">
            <a:spAutoFit/>
          </a:bodyPr>
          <a:lstStyle/>
          <a:p>
            <a:r>
              <a:rPr lang="es-ES" sz="1400" dirty="0">
                <a:latin typeface="Century Gothic" panose="020B0502020202020204" pitchFamily="34" charset="0"/>
              </a:rPr>
              <a:t>Se registraron 14 alumnos en el programa de aprende en casa y 14 mandaron su evidencia en la publicación de Facebook. No se reportaron 17 estudiantes.</a:t>
            </a:r>
          </a:p>
          <a:p>
            <a:endParaRPr lang="es-ES" sz="1400" dirty="0">
              <a:latin typeface="Century Gothic" panose="020B0502020202020204" pitchFamily="34" charset="0"/>
            </a:endParaRPr>
          </a:p>
        </p:txBody>
      </p:sp>
      <p:pic>
        <p:nvPicPr>
          <p:cNvPr id="1040" name="Picture 16" descr="Melonheadz">
            <a:extLst>
              <a:ext uri="{FF2B5EF4-FFF2-40B4-BE49-F238E27FC236}">
                <a16:creationId xmlns:a16="http://schemas.microsoft.com/office/drawing/2014/main" id="{469DFCE8-E35F-4B40-9661-A3CA7D822AB5}"/>
              </a:ext>
            </a:extLst>
          </p:cNvPr>
          <p:cNvPicPr>
            <a:picLocks noChangeAspect="1" noChangeArrowheads="1"/>
          </p:cNvPicPr>
          <p:nvPr/>
        </p:nvPicPr>
        <p:blipFill>
          <a:blip r:embed="rId10">
            <a:extLst>
              <a:ext uri="{BEBA8EAE-BF5A-486C-A8C5-ECC9F3942E4B}">
                <a14:imgProps xmlns:a14="http://schemas.microsoft.com/office/drawing/2010/main">
                  <a14:imgLayer r:embed="rId11">
                    <a14:imgEffect>
                      <a14:backgroundRemoval t="0" b="95342" l="5508" r="92797">
                        <a14:foregroundMark x1="52119" y1="14795" x2="38559" y2="6575"/>
                        <a14:foregroundMark x1="39407" y1="2466" x2="47458" y2="0"/>
                        <a14:foregroundMark x1="27542" y1="95890" x2="43220" y2="85479"/>
                        <a14:foregroundMark x1="5932" y1="92329" x2="16949" y2="84932"/>
                        <a14:foregroundMark x1="22881" y1="86575" x2="9746" y2="83014"/>
                        <a14:foregroundMark x1="21186" y1="84932" x2="28390" y2="87123"/>
                        <a14:foregroundMark x1="37712" y1="55616" x2="39407" y2="36164"/>
                        <a14:foregroundMark x1="45763" y1="50411" x2="45763" y2="10685"/>
                        <a14:foregroundMark x1="42797" y1="22192" x2="41102" y2="36712"/>
                        <a14:foregroundMark x1="92797" y1="32329" x2="88983" y2="27397"/>
                      </a14:backgroundRemoval>
                    </a14:imgEffect>
                  </a14:imgLayer>
                </a14:imgProps>
              </a:ext>
              <a:ext uri="{28A0092B-C50C-407E-A947-70E740481C1C}">
                <a14:useLocalDpi xmlns:a14="http://schemas.microsoft.com/office/drawing/2010/main" val="0"/>
              </a:ext>
            </a:extLst>
          </a:blip>
          <a:srcRect/>
          <a:stretch>
            <a:fillRect/>
          </a:stretch>
        </p:blipFill>
        <p:spPr bwMode="auto">
          <a:xfrm>
            <a:off x="0" y="5578999"/>
            <a:ext cx="2225400" cy="3441827"/>
          </a:xfrm>
          <a:prstGeom prst="rect">
            <a:avLst/>
          </a:prstGeom>
          <a:noFill/>
          <a:extLst>
            <a:ext uri="{909E8E84-426E-40DD-AFC4-6F175D3DCCD1}">
              <a14:hiddenFill xmlns:a14="http://schemas.microsoft.com/office/drawing/2010/main">
                <a:solidFill>
                  <a:srgbClr val="FFFFFF"/>
                </a:solidFill>
              </a14:hiddenFill>
            </a:ext>
          </a:extLst>
        </p:spPr>
      </p:pic>
      <p:pic>
        <p:nvPicPr>
          <p:cNvPr id="56" name="Imagen 55" descr="Imagen que contiene Logotipo&#10;&#10;Descripción generada automáticamente">
            <a:extLst>
              <a:ext uri="{FF2B5EF4-FFF2-40B4-BE49-F238E27FC236}">
                <a16:creationId xmlns:a16="http://schemas.microsoft.com/office/drawing/2014/main" id="{52FFFC79-0F77-4035-BE83-88B6AE54BD0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799989" y="-856955"/>
            <a:ext cx="3414056" cy="2139881"/>
          </a:xfrm>
          <a:prstGeom prst="rect">
            <a:avLst/>
          </a:prstGeom>
        </p:spPr>
      </p:pic>
      <p:pic>
        <p:nvPicPr>
          <p:cNvPr id="1026" name="Picture 2" descr="Facebook - Home | Facebook">
            <a:extLst>
              <a:ext uri="{FF2B5EF4-FFF2-40B4-BE49-F238E27FC236}">
                <a16:creationId xmlns:a16="http://schemas.microsoft.com/office/drawing/2014/main" id="{4F6F8B0B-643E-4573-924E-924C0EB53B63}"/>
              </a:ext>
            </a:extLst>
          </p:cNvPr>
          <p:cNvPicPr>
            <a:picLocks noChangeAspect="1" noChangeArrowheads="1"/>
          </p:cNvPicPr>
          <p:nvPr/>
        </p:nvPicPr>
        <p:blipFill>
          <a:blip r:embed="rId13">
            <a:extLst>
              <a:ext uri="{BEBA8EAE-BF5A-486C-A8C5-ECC9F3942E4B}">
                <a14:imgProps xmlns:a14="http://schemas.microsoft.com/office/drawing/2010/main">
                  <a14:imgLayer r:embed="rId14">
                    <a14:imgEffect>
                      <a14:backgroundRemoval t="2667" b="96889" l="4000" r="98667">
                        <a14:foregroundMark x1="17778" y1="65778" x2="48000" y2="51556"/>
                        <a14:foregroundMark x1="81778" y1="74667" x2="65778" y2="35556"/>
                        <a14:foregroundMark x1="29333" y1="87111" x2="50222" y2="96000"/>
                        <a14:foregroundMark x1="50222" y1="96000" x2="72444" y2="90222"/>
                        <a14:foregroundMark x1="72444" y1="90222" x2="92889" y2="71111"/>
                        <a14:foregroundMark x1="92889" y1="71111" x2="94222" y2="45333"/>
                        <a14:foregroundMark x1="94222" y1="45333" x2="79556" y2="20000"/>
                        <a14:foregroundMark x1="79556" y1="20000" x2="53333" y2="10667"/>
                        <a14:foregroundMark x1="53333" y1="10667" x2="29333" y2="12000"/>
                        <a14:foregroundMark x1="29333" y1="12000" x2="16444" y2="31556"/>
                        <a14:foregroundMark x1="16444" y1="31556" x2="16889" y2="56000"/>
                        <a14:foregroundMark x1="16889" y1="56000" x2="24000" y2="79111"/>
                        <a14:foregroundMark x1="24000" y1="79111" x2="31111" y2="88000"/>
                        <a14:foregroundMark x1="64889" y1="96889" x2="32889" y2="96889"/>
                        <a14:foregroundMark x1="52444" y1="96889" x2="50667" y2="64000"/>
                        <a14:foregroundMark x1="4444" y1="57778" x2="7111" y2="42667"/>
                        <a14:foregroundMark x1="34667" y1="8000" x2="56889" y2="6222"/>
                        <a14:foregroundMark x1="98667" y1="51556" x2="97778" y2="46222"/>
                        <a14:foregroundMark x1="53333" y1="87111" x2="59556" y2="32889"/>
                        <a14:foregroundMark x1="46222" y1="68444" x2="58667" y2="13333"/>
                        <a14:foregroundMark x1="44444" y1="41778" x2="60444" y2="24889"/>
                        <a14:foregroundMark x1="60444" y1="24889" x2="60444" y2="24889"/>
                        <a14:foregroundMark x1="47111" y1="33778" x2="68444" y2="25778"/>
                        <a14:foregroundMark x1="65778" y1="65778" x2="64889" y2="47111"/>
                        <a14:foregroundMark x1="52444" y1="8889" x2="49778" y2="2667"/>
                      </a14:backgroundRemoval>
                    </a14:imgEffect>
                  </a14:imgLayer>
                </a14:imgProps>
              </a:ext>
              <a:ext uri="{28A0092B-C50C-407E-A947-70E740481C1C}">
                <a14:useLocalDpi xmlns:a14="http://schemas.microsoft.com/office/drawing/2010/main" val="0"/>
              </a:ext>
            </a:extLst>
          </a:blip>
          <a:srcRect/>
          <a:stretch>
            <a:fillRect/>
          </a:stretch>
        </p:blipFill>
        <p:spPr bwMode="auto">
          <a:xfrm>
            <a:off x="3755333" y="4852654"/>
            <a:ext cx="441328" cy="441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D5D37CA-F098-4D0E-B9D6-AD549BD0571C}"/>
              </a:ext>
            </a:extLst>
          </p:cNvPr>
          <p:cNvSpPr txBox="1"/>
          <p:nvPr/>
        </p:nvSpPr>
        <p:spPr>
          <a:xfrm flipH="1">
            <a:off x="475937" y="684551"/>
            <a:ext cx="5906125" cy="5632311"/>
          </a:xfrm>
          <a:prstGeom prst="rect">
            <a:avLst/>
          </a:prstGeom>
          <a:solidFill>
            <a:schemeClr val="bg1"/>
          </a:solidFill>
          <a:ln w="38100">
            <a:solidFill>
              <a:srgbClr val="CC66FF"/>
            </a:solidFill>
          </a:ln>
        </p:spPr>
        <p:txBody>
          <a:bodyPr wrap="square" rtlCol="0">
            <a:spAutoFit/>
          </a:bodyPr>
          <a:lstStyle/>
          <a:p>
            <a:pPr algn="ctr"/>
            <a:r>
              <a:rPr lang="es-ES" b="1" dirty="0">
                <a:latin typeface="Century Gothic" panose="020B0502020202020204" pitchFamily="34" charset="0"/>
              </a:rPr>
              <a:t>Descripción de la clase y evidencias:</a:t>
            </a:r>
          </a:p>
          <a:p>
            <a:r>
              <a:rPr lang="es-ES" dirty="0">
                <a:latin typeface="Century Gothic" panose="020B0502020202020204" pitchFamily="34" charset="0"/>
              </a:rPr>
              <a:t>El día de hoy, lunes 10 de mayo registraron su asistencia por medio del programa de aprende en casa a las 8:00 a.m. y se inicio el taller con mamá a las 9:00 a.m.</a:t>
            </a:r>
          </a:p>
          <a:p>
            <a:r>
              <a:rPr lang="es-ES" dirty="0">
                <a:latin typeface="Century Gothic" panose="020B0502020202020204" pitchFamily="34" charset="0"/>
              </a:rPr>
              <a:t>Para iniciar el día se solicitó el apoyo del maestro de educación física para impartir una rutina con las mamás, después iniciamos un taller del cactus de papel en el cual iban siguiendo los pasos en pareja con sus mamás y así lograron mejorar l trabajo colaborativo, además mientras lo hacían, los niños respondían un momento bonito que han pasado con sus mamás.</a:t>
            </a:r>
          </a:p>
          <a:p>
            <a:r>
              <a:rPr lang="es-ES" dirty="0">
                <a:latin typeface="Century Gothic" panose="020B0502020202020204" pitchFamily="34" charset="0"/>
              </a:rPr>
              <a:t>Cuando terminaron el taller sacaron su desayuno para almorzar en compañía de sus hijos y los alumnos dijeron unas palabras para sus mamás.</a:t>
            </a:r>
          </a:p>
          <a:p>
            <a:r>
              <a:rPr lang="es-ES" dirty="0">
                <a:latin typeface="Century Gothic" panose="020B0502020202020204" pitchFamily="34" charset="0"/>
              </a:rPr>
              <a:t>Por último solicité que realizaran una tarjeta describiendo a su mamá.</a:t>
            </a:r>
          </a:p>
          <a:p>
            <a:r>
              <a:rPr lang="es-ES" dirty="0">
                <a:latin typeface="Century Gothic" panose="020B0502020202020204" pitchFamily="34" charset="0"/>
              </a:rPr>
              <a:t>Este tipo de actividades afectivas hacen crecer la confianza tanto en casa como en la escuela.</a:t>
            </a:r>
          </a:p>
        </p:txBody>
      </p:sp>
    </p:spTree>
    <p:extLst>
      <p:ext uri="{BB962C8B-B14F-4D97-AF65-F5344CB8AC3E}">
        <p14:creationId xmlns:p14="http://schemas.microsoft.com/office/powerpoint/2010/main" val="27415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descr="Imagen que contiene Texto&#10;&#10;Descripción generada automáticamente">
            <a:extLst>
              <a:ext uri="{FF2B5EF4-FFF2-40B4-BE49-F238E27FC236}">
                <a16:creationId xmlns:a16="http://schemas.microsoft.com/office/drawing/2014/main" id="{5B25F234-A406-4588-923A-4F083AE369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682" y="8071011"/>
            <a:ext cx="5011346" cy="1072989"/>
          </a:xfrm>
          <a:prstGeom prst="rect">
            <a:avLst/>
          </a:prstGeom>
        </p:spPr>
      </p:pic>
      <p:pic>
        <p:nvPicPr>
          <p:cNvPr id="4" name="Imagen 3">
            <a:extLst>
              <a:ext uri="{FF2B5EF4-FFF2-40B4-BE49-F238E27FC236}">
                <a16:creationId xmlns:a16="http://schemas.microsoft.com/office/drawing/2014/main" id="{1D786F40-EDD3-48BA-B987-591A21033B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2505" y="4020646"/>
            <a:ext cx="2032523" cy="4403800"/>
          </a:xfrm>
          <a:prstGeom prst="rect">
            <a:avLst/>
          </a:prstGeom>
        </p:spPr>
      </p:pic>
      <p:pic>
        <p:nvPicPr>
          <p:cNvPr id="7" name="Imagen 6">
            <a:extLst>
              <a:ext uri="{FF2B5EF4-FFF2-40B4-BE49-F238E27FC236}">
                <a16:creationId xmlns:a16="http://schemas.microsoft.com/office/drawing/2014/main" id="{D4240610-974F-4067-967C-D5464E4EF2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22505" y="135060"/>
            <a:ext cx="2032523" cy="4403800"/>
          </a:xfrm>
          <a:prstGeom prst="rect">
            <a:avLst/>
          </a:prstGeom>
        </p:spPr>
      </p:pic>
      <p:pic>
        <p:nvPicPr>
          <p:cNvPr id="10" name="Imagen 9">
            <a:extLst>
              <a:ext uri="{FF2B5EF4-FFF2-40B4-BE49-F238E27FC236}">
                <a16:creationId xmlns:a16="http://schemas.microsoft.com/office/drawing/2014/main" id="{02AE64F7-7A70-45CE-A266-C17E239EC6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6111" y="404236"/>
            <a:ext cx="3286872" cy="4403800"/>
          </a:xfrm>
          <a:prstGeom prst="rect">
            <a:avLst/>
          </a:prstGeom>
        </p:spPr>
      </p:pic>
      <p:pic>
        <p:nvPicPr>
          <p:cNvPr id="14" name="Imagen 13">
            <a:extLst>
              <a:ext uri="{FF2B5EF4-FFF2-40B4-BE49-F238E27FC236}">
                <a16:creationId xmlns:a16="http://schemas.microsoft.com/office/drawing/2014/main" id="{6A12F19D-68CF-4A46-B744-FB376ACA3E3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0610" y="5498719"/>
            <a:ext cx="3302850" cy="1855273"/>
          </a:xfrm>
          <a:prstGeom prst="rect">
            <a:avLst/>
          </a:prstGeom>
        </p:spPr>
      </p:pic>
    </p:spTree>
    <p:extLst>
      <p:ext uri="{BB962C8B-B14F-4D97-AF65-F5344CB8AC3E}">
        <p14:creationId xmlns:p14="http://schemas.microsoft.com/office/powerpoint/2010/main" val="30185875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794</TotalTime>
  <Words>260</Words>
  <Application>Microsoft Office PowerPoint</Application>
  <PresentationFormat>Carta (216 x 279 mm)</PresentationFormat>
  <Paragraphs>22</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Century Gothic</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mesquitic.arizpe@gmail.com</dc:creator>
  <cp:lastModifiedBy>DENNISE ARIZPE MESQUITIC</cp:lastModifiedBy>
  <cp:revision>62</cp:revision>
  <dcterms:created xsi:type="dcterms:W3CDTF">2020-10-05T22:46:43Z</dcterms:created>
  <dcterms:modified xsi:type="dcterms:W3CDTF">2021-05-11T04:30:45Z</dcterms:modified>
</cp:coreProperties>
</file>