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456" y="16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BA9BE-EBA8-42B9-8172-3537410F6505}" type="datetimeFigureOut">
              <a:rPr lang="es-ES" smtClean="0"/>
              <a:t>11/05/2021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5E43F-02D1-45F0-B6C3-452565F642A9}" type="slidenum">
              <a:rPr lang="es-ES" smtClean="0"/>
              <a:t>‹Nº›</a:t>
            </a:fld>
            <a:endParaRPr lang="es-ES"/>
          </a:p>
        </p:txBody>
      </p:sp>
    </p:spTree>
    <p:extLst>
      <p:ext uri="{BB962C8B-B14F-4D97-AF65-F5344CB8AC3E}">
        <p14:creationId xmlns:p14="http://schemas.microsoft.com/office/powerpoint/2010/main" val="305671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1599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235510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393661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41494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40620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16881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145483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165202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17298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26981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F0777D-E7FB-434C-9C5D-93E033AA087C}" type="datetimeFigureOut">
              <a:rPr lang="es-ES" smtClean="0"/>
              <a:t>11/05/2021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8E7E0C-283B-4DC2-A3AE-3A6509667E5D}" type="slidenum">
              <a:rPr lang="es-ES" smtClean="0"/>
              <a:t>‹Nº›</a:t>
            </a:fld>
            <a:endParaRPr lang="es-ES"/>
          </a:p>
        </p:txBody>
      </p:sp>
    </p:spTree>
    <p:extLst>
      <p:ext uri="{BB962C8B-B14F-4D97-AF65-F5344CB8AC3E}">
        <p14:creationId xmlns:p14="http://schemas.microsoft.com/office/powerpoint/2010/main" val="84148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CF0777D-E7FB-434C-9C5D-93E033AA087C}" type="datetimeFigureOut">
              <a:rPr lang="es-ES" smtClean="0"/>
              <a:t>11/05/2021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58E7E0C-283B-4DC2-A3AE-3A6509667E5D}" type="slidenum">
              <a:rPr lang="es-ES" smtClean="0"/>
              <a:t>‹Nº›</a:t>
            </a:fld>
            <a:endParaRPr lang="es-ES"/>
          </a:p>
        </p:txBody>
      </p:sp>
    </p:spTree>
    <p:extLst>
      <p:ext uri="{BB962C8B-B14F-4D97-AF65-F5344CB8AC3E}">
        <p14:creationId xmlns:p14="http://schemas.microsoft.com/office/powerpoint/2010/main" val="288065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405248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11</a:t>
            </a:r>
            <a:r>
              <a:rPr lang="es-MX" b="1" dirty="0" smtClean="0">
                <a:latin typeface="Century Gothic" panose="020B0502020202020204" pitchFamily="34" charset="0"/>
              </a:rPr>
              <a:t> </a:t>
            </a:r>
            <a:r>
              <a:rPr lang="es-MX" b="1" dirty="0" smtClean="0">
                <a:latin typeface="Century Gothic" panose="020B0502020202020204" pitchFamily="34" charset="0"/>
              </a:rPr>
              <a:t>de Mayo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30728" y="6516216"/>
            <a:ext cx="6182423" cy="2308324"/>
          </a:xfrm>
          <a:prstGeom prst="rect">
            <a:avLst/>
          </a:prstGeom>
          <a:noFill/>
        </p:spPr>
        <p:txBody>
          <a:bodyPr wrap="square" rtlCol="0">
            <a:spAutoFit/>
          </a:bodyPr>
          <a:lstStyle/>
          <a:p>
            <a:pPr algn="just">
              <a:lnSpc>
                <a:spcPct val="150000"/>
              </a:lnSpc>
            </a:pPr>
            <a:r>
              <a:rPr lang="es-MX" sz="1200" dirty="0" smtClean="0">
                <a:latin typeface="Century Gothic" panose="020B0502020202020204" pitchFamily="34" charset="0"/>
              </a:rPr>
              <a:t>El día de hoy la asistencia de ambos grados fue muy baja, algunos padres de familia se comunicaron para exponer el motivo de la inasistencia, sin embargo, al término de la sesión por medio del grupo de WhatsApp envié un mensaje recordando la importancia de tener una secuencia en las clases virtuales,  invité tanto a padres de familia como a alumnos a participar activamente y brindar un esfuerzo extra en la recta final del ciclo escolar, de igual modo, reiteré que estamos en comunicación constante, por lo que podían ponerse en contacto si se presentaba una situación en particular.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a:latin typeface="Century Gothic" pitchFamily="34" charset="0"/>
              </a:rPr>
              <a:t>3</a:t>
            </a:r>
            <a:r>
              <a:rPr lang="es-MX" sz="1000" dirty="0" smtClean="0">
                <a:latin typeface="Century Gothic" pitchFamily="34" charset="0"/>
              </a:rPr>
              <a:t> </a:t>
            </a:r>
            <a:r>
              <a:rPr lang="es-MX" sz="1000" dirty="0" smtClean="0">
                <a:latin typeface="Century Gothic" pitchFamily="34" charset="0"/>
              </a:rPr>
              <a:t>alumnos de 2º y </a:t>
            </a:r>
            <a:r>
              <a:rPr lang="es-MX" sz="1000" dirty="0" smtClean="0">
                <a:latin typeface="Century Gothic" pitchFamily="34" charset="0"/>
              </a:rPr>
              <a:t> 5 alumnos </a:t>
            </a:r>
            <a:r>
              <a:rPr lang="es-MX" sz="1000" dirty="0" smtClean="0">
                <a:latin typeface="Century Gothic" pitchFamily="34" charset="0"/>
              </a:rPr>
              <a:t>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967968" y="2123728"/>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615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788815" y="5210780"/>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59052" y="5580112"/>
            <a:ext cx="4821772" cy="3563888"/>
          </a:xfrm>
          <a:prstGeom prst="rect">
            <a:avLst/>
          </a:prstGeom>
        </p:spPr>
      </p:pic>
      <p:sp>
        <p:nvSpPr>
          <p:cNvPr id="2" name="1 Rectángulo"/>
          <p:cNvSpPr/>
          <p:nvPr/>
        </p:nvSpPr>
        <p:spPr>
          <a:xfrm>
            <a:off x="488729" y="611560"/>
            <a:ext cx="5713002" cy="4524315"/>
          </a:xfrm>
          <a:prstGeom prst="rect">
            <a:avLst/>
          </a:prstGeom>
        </p:spPr>
        <p:txBody>
          <a:bodyPr wrap="square">
            <a:spAutoFit/>
          </a:bodyPr>
          <a:lstStyle/>
          <a:p>
            <a:pPr>
              <a:lnSpc>
                <a:spcPct val="150000"/>
              </a:lnSpc>
            </a:pPr>
            <a:r>
              <a:rPr lang="es-MX" sz="800" b="1" dirty="0" smtClean="0">
                <a:latin typeface="Century Gothic" pitchFamily="34" charset="0"/>
              </a:rPr>
              <a:t>De la intervención de la clase virtual reflexiona acerca de:</a:t>
            </a:r>
          </a:p>
          <a:p>
            <a:pPr>
              <a:lnSpc>
                <a:spcPct val="150000"/>
              </a:lnSpc>
            </a:pPr>
            <a:r>
              <a:rPr lang="es-MX" sz="800" b="1" dirty="0" smtClean="0">
                <a:solidFill>
                  <a:schemeClr val="accent2"/>
                </a:solidFill>
                <a:latin typeface="Century Gothic" pitchFamily="34" charset="0"/>
              </a:rPr>
              <a:t>¿Cómo desarrollé la clase?</a:t>
            </a:r>
            <a:r>
              <a:rPr lang="es-MX" sz="800" dirty="0" smtClean="0">
                <a:solidFill>
                  <a:schemeClr val="accent2"/>
                </a:solidFill>
                <a:latin typeface="Century Gothic" pitchFamily="34" charset="0"/>
              </a:rPr>
              <a:t> </a:t>
            </a:r>
            <a:r>
              <a:rPr lang="es-MX" sz="800" dirty="0">
                <a:latin typeface="Century Gothic" pitchFamily="34" charset="0"/>
              </a:rPr>
              <a:t> </a:t>
            </a:r>
            <a:endParaRPr lang="es-MX" sz="800" dirty="0" smtClean="0">
              <a:latin typeface="Century Gothic" pitchFamily="34" charset="0"/>
            </a:endParaRPr>
          </a:p>
          <a:p>
            <a:pPr>
              <a:lnSpc>
                <a:spcPct val="150000"/>
              </a:lnSpc>
            </a:pPr>
            <a:r>
              <a:rPr lang="es-MX" sz="800" dirty="0" smtClean="0">
                <a:latin typeface="Century Gothic" pitchFamily="34" charset="0"/>
              </a:rPr>
              <a:t>Sinceramente el día de hoy me desanimó el hecho de contar con tan poca asistencia, sin embargo, agradecí a los que estuvieron presentes y el tiempo se aprovechó al máximo, al comienzo de ambas clases los niños comentaron cómo pasaron el día de las madres, se les dio la bienvenida, recordamos la fecha y dieron sus opiniones respecto a qué son los oficios y las profesiones, comentaron cuáles conocen, porqué son importantes y cuál es su lugar de trabajo.</a:t>
            </a:r>
          </a:p>
          <a:p>
            <a:pPr>
              <a:lnSpc>
                <a:spcPct val="150000"/>
              </a:lnSpc>
            </a:pPr>
            <a:r>
              <a:rPr lang="es-MX" sz="800" dirty="0" smtClean="0">
                <a:latin typeface="Century Gothic" pitchFamily="34" charset="0"/>
              </a:rPr>
              <a:t>Todos participaron, la mayoría estaban caracterizados, otros tuvieron un cartel con recortes, se expresaron con seguridad, de igual forma escucharon a los compañeros, reconocieron que todos los oficios y profesiones proporcionan beneficios a la sociedad, no hay uno más valioso que otro, todos son importantes. </a:t>
            </a:r>
          </a:p>
          <a:p>
            <a:pPr>
              <a:lnSpc>
                <a:spcPct val="150000"/>
              </a:lnSpc>
            </a:pPr>
            <a:r>
              <a:rPr lang="es-MX" sz="800" dirty="0" smtClean="0">
                <a:latin typeface="Century Gothic" pitchFamily="34" charset="0"/>
              </a:rPr>
              <a:t>Fue un tema que despertó y mantuvo su interés, a los niños que no se conectaron se les dio la consigna de enviar un audio exponiendo sobre el oficio o profesión de su preferencia. </a:t>
            </a:r>
          </a:p>
          <a:p>
            <a:pPr>
              <a:lnSpc>
                <a:spcPct val="150000"/>
              </a:lnSpc>
            </a:pPr>
            <a:r>
              <a:rPr lang="es-MX" sz="800" dirty="0" smtClean="0">
                <a:latin typeface="Century Gothic" pitchFamily="34" charset="0"/>
              </a:rPr>
              <a:t>La respuesta ha sido regular, por lo que se seguirá incentivando la participación, se dieron indicaciones para la clase de mañana y finalmente nos despedimos. En general considero las clases se desarrollaron armónicamente, sin prisas y con una interacción activa.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¿Qué mejoras puedo realizar? </a:t>
            </a:r>
            <a:r>
              <a:rPr lang="es-MX" sz="800" dirty="0" smtClean="0">
                <a:latin typeface="Century Gothic" pitchFamily="34" charset="0"/>
              </a:rPr>
              <a:t> </a:t>
            </a:r>
            <a:r>
              <a:rPr lang="es-MX" sz="800" dirty="0" smtClean="0">
                <a:latin typeface="Century Gothic" pitchFamily="34" charset="0"/>
              </a:rPr>
              <a:t>Recordar a los padres de familia la importancia de estar presentes en las conexiones virtuales, a estas alturas es complejo impactar en más personas, no obstante, se puede mantener la misma cantidad de alumnos que han estado participando desde el inicio del ciclo escolar, seguiré implementando estrategias y enviando los resultados positivos  de la interacción diaria a través de Zoom.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Señalar </a:t>
            </a:r>
            <a:r>
              <a:rPr lang="es-MX" sz="800" b="1" dirty="0" smtClean="0">
                <a:solidFill>
                  <a:schemeClr val="accent2"/>
                </a:solidFill>
                <a:latin typeface="Century Gothic" pitchFamily="34" charset="0"/>
              </a:rPr>
              <a:t>y describir cómo se realizó la evaluación del aprendizaje esperado: </a:t>
            </a:r>
            <a:r>
              <a:rPr lang="es-MX" sz="800" dirty="0">
                <a:latin typeface="Century Gothic" pitchFamily="34" charset="0"/>
              </a:rPr>
              <a:t> </a:t>
            </a:r>
            <a:r>
              <a:rPr lang="es-MX" sz="800" dirty="0" smtClean="0">
                <a:latin typeface="Century Gothic" pitchFamily="34" charset="0"/>
              </a:rPr>
              <a:t>La evaluación del aprendizaje esperado se realizó al tomar en cuenta la participación total de los alumnos, sus puntos de vista, conocimientos previos, opiniones, </a:t>
            </a:r>
            <a:r>
              <a:rPr lang="es-MX" sz="800" dirty="0" smtClean="0">
                <a:latin typeface="Century Gothic" pitchFamily="34" charset="0"/>
              </a:rPr>
              <a:t>evalué qué conocen acerca de los beneficios que aportan los oficios y profesiones  en la sociedad, su reflexión sobre depender responsablemente unos de otros, se tuvo al alcance los indicadores del instrumento de evaluación continua. </a:t>
            </a:r>
            <a:endParaRPr lang="es-MX" sz="800" dirty="0" smtClean="0">
              <a:latin typeface="Century Gothic" pitchFamily="34"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96" r="10611" b="18093"/>
          <a:stretch/>
        </p:blipFill>
        <p:spPr bwMode="auto">
          <a:xfrm>
            <a:off x="490694" y="6667331"/>
            <a:ext cx="141939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8" b="8418"/>
          <a:stretch/>
        </p:blipFill>
        <p:spPr bwMode="auto">
          <a:xfrm>
            <a:off x="2034375" y="6671184"/>
            <a:ext cx="1394625" cy="186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005"/>
          <a:stretch/>
        </p:blipFill>
        <p:spPr bwMode="auto">
          <a:xfrm>
            <a:off x="3720279" y="6547890"/>
            <a:ext cx="1296143" cy="1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07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557</Words>
  <Application>Microsoft Office PowerPoint</Application>
  <PresentationFormat>Presentación en pantalla (4:3)</PresentationFormat>
  <Paragraphs>20</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10</cp:revision>
  <dcterms:created xsi:type="dcterms:W3CDTF">2021-05-11T18:31:11Z</dcterms:created>
  <dcterms:modified xsi:type="dcterms:W3CDTF">2021-05-12T00:01:54Z</dcterms:modified>
</cp:coreProperties>
</file>