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7920038"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4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53" autoAdjust="0"/>
    <p:restoredTop sz="94660"/>
  </p:normalViewPr>
  <p:slideViewPr>
    <p:cSldViewPr snapToGrid="0" showGuides="1">
      <p:cViewPr>
        <p:scale>
          <a:sx n="150" d="100"/>
          <a:sy n="150" d="100"/>
        </p:scale>
        <p:origin x="-138" y="-6498"/>
      </p:cViewPr>
      <p:guideLst>
        <p:guide orient="horz" pos="3175"/>
        <p:guide pos="24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94003" y="1649770"/>
            <a:ext cx="6732032" cy="3509551"/>
          </a:xfrm>
        </p:spPr>
        <p:txBody>
          <a:bodyPr anchor="b"/>
          <a:lstStyle>
            <a:lvl1pPr algn="ctr">
              <a:defRPr sz="5197"/>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90005" y="5294662"/>
            <a:ext cx="5940029" cy="2433817"/>
          </a:xfrm>
        </p:spPr>
        <p:txBody>
          <a:bodyPr/>
          <a:lstStyle>
            <a:lvl1pPr marL="0" indent="0" algn="ctr">
              <a:buNone/>
              <a:defRPr sz="2079"/>
            </a:lvl1pPr>
            <a:lvl2pPr marL="395981" indent="0" algn="ctr">
              <a:buNone/>
              <a:defRPr sz="1732"/>
            </a:lvl2pPr>
            <a:lvl3pPr marL="791962" indent="0" algn="ctr">
              <a:buNone/>
              <a:defRPr sz="1559"/>
            </a:lvl3pPr>
            <a:lvl4pPr marL="1187943" indent="0" algn="ctr">
              <a:buNone/>
              <a:defRPr sz="1386"/>
            </a:lvl4pPr>
            <a:lvl5pPr marL="1583924" indent="0" algn="ctr">
              <a:buNone/>
              <a:defRPr sz="1386"/>
            </a:lvl5pPr>
            <a:lvl6pPr marL="1979905" indent="0" algn="ctr">
              <a:buNone/>
              <a:defRPr sz="1386"/>
            </a:lvl6pPr>
            <a:lvl7pPr marL="2375886" indent="0" algn="ctr">
              <a:buNone/>
              <a:defRPr sz="1386"/>
            </a:lvl7pPr>
            <a:lvl8pPr marL="2771866" indent="0" algn="ctr">
              <a:buNone/>
              <a:defRPr sz="1386"/>
            </a:lvl8pPr>
            <a:lvl9pPr marL="3167847" indent="0" algn="ctr">
              <a:buNone/>
              <a:defRPr sz="1386"/>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3275008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3021482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67778" y="536700"/>
            <a:ext cx="1707758"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44503" y="536700"/>
            <a:ext cx="5024274"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1073540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3929482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40378" y="2513159"/>
            <a:ext cx="6831033" cy="4193259"/>
          </a:xfrm>
        </p:spPr>
        <p:txBody>
          <a:bodyPr anchor="b"/>
          <a:lstStyle>
            <a:lvl1pPr>
              <a:defRPr sz="5197"/>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40378" y="6746088"/>
            <a:ext cx="6831033" cy="2205136"/>
          </a:xfrm>
        </p:spPr>
        <p:txBody>
          <a:bodyPr/>
          <a:lstStyle>
            <a:lvl1pPr marL="0" indent="0">
              <a:buNone/>
              <a:defRPr sz="2079">
                <a:solidFill>
                  <a:schemeClr val="tx1"/>
                </a:solidFill>
              </a:defRPr>
            </a:lvl1pPr>
            <a:lvl2pPr marL="395981" indent="0">
              <a:buNone/>
              <a:defRPr sz="1732">
                <a:solidFill>
                  <a:schemeClr val="tx1">
                    <a:tint val="75000"/>
                  </a:schemeClr>
                </a:solidFill>
              </a:defRPr>
            </a:lvl2pPr>
            <a:lvl3pPr marL="791962" indent="0">
              <a:buNone/>
              <a:defRPr sz="1559">
                <a:solidFill>
                  <a:schemeClr val="tx1">
                    <a:tint val="75000"/>
                  </a:schemeClr>
                </a:solidFill>
              </a:defRPr>
            </a:lvl3pPr>
            <a:lvl4pPr marL="1187943" indent="0">
              <a:buNone/>
              <a:defRPr sz="1386">
                <a:solidFill>
                  <a:schemeClr val="tx1">
                    <a:tint val="75000"/>
                  </a:schemeClr>
                </a:solidFill>
              </a:defRPr>
            </a:lvl4pPr>
            <a:lvl5pPr marL="1583924" indent="0">
              <a:buNone/>
              <a:defRPr sz="1386">
                <a:solidFill>
                  <a:schemeClr val="tx1">
                    <a:tint val="75000"/>
                  </a:schemeClr>
                </a:solidFill>
              </a:defRPr>
            </a:lvl5pPr>
            <a:lvl6pPr marL="1979905" indent="0">
              <a:buNone/>
              <a:defRPr sz="1386">
                <a:solidFill>
                  <a:schemeClr val="tx1">
                    <a:tint val="75000"/>
                  </a:schemeClr>
                </a:solidFill>
              </a:defRPr>
            </a:lvl6pPr>
            <a:lvl7pPr marL="2375886" indent="0">
              <a:buNone/>
              <a:defRPr sz="1386">
                <a:solidFill>
                  <a:schemeClr val="tx1">
                    <a:tint val="75000"/>
                  </a:schemeClr>
                </a:solidFill>
              </a:defRPr>
            </a:lvl7pPr>
            <a:lvl8pPr marL="2771866" indent="0">
              <a:buNone/>
              <a:defRPr sz="1386">
                <a:solidFill>
                  <a:schemeClr val="tx1">
                    <a:tint val="75000"/>
                  </a:schemeClr>
                </a:solidFill>
              </a:defRPr>
            </a:lvl8pPr>
            <a:lvl9pPr marL="3167847" indent="0">
              <a:buNone/>
              <a:defRPr sz="1386">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2421723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44503"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009519"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2394328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45534" y="536702"/>
            <a:ext cx="6831033"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5535" y="2471154"/>
            <a:ext cx="3350547"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4" name="Content Placeholder 3"/>
          <p:cNvSpPr>
            <a:spLocks noGrp="1"/>
          </p:cNvSpPr>
          <p:nvPr>
            <p:ph sz="half" idx="2"/>
          </p:nvPr>
        </p:nvSpPr>
        <p:spPr>
          <a:xfrm>
            <a:off x="545535" y="3682228"/>
            <a:ext cx="33505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009520" y="2471154"/>
            <a:ext cx="3367048"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6" name="Content Placeholder 5"/>
          <p:cNvSpPr>
            <a:spLocks noGrp="1"/>
          </p:cNvSpPr>
          <p:nvPr>
            <p:ph sz="quarter" idx="4"/>
          </p:nvPr>
        </p:nvSpPr>
        <p:spPr>
          <a:xfrm>
            <a:off x="4009520" y="3682228"/>
            <a:ext cx="3367048"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836323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1542936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2557865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67048" y="1451426"/>
            <a:ext cx="4009519" cy="7163777"/>
          </a:xfrm>
        </p:spPr>
        <p:txBody>
          <a:bodyPr/>
          <a:lstStyle>
            <a:lvl1pPr>
              <a:defRPr sz="2772"/>
            </a:lvl1pPr>
            <a:lvl2pPr>
              <a:defRPr sz="2425"/>
            </a:lvl2pPr>
            <a:lvl3pPr>
              <a:defRPr sz="2079"/>
            </a:lvl3pPr>
            <a:lvl4pPr>
              <a:defRPr sz="1732"/>
            </a:lvl4pPr>
            <a:lvl5pPr>
              <a:defRPr sz="1732"/>
            </a:lvl5pPr>
            <a:lvl6pPr>
              <a:defRPr sz="1732"/>
            </a:lvl6pPr>
            <a:lvl7pPr>
              <a:defRPr sz="1732"/>
            </a:lvl7pPr>
            <a:lvl8pPr>
              <a:defRPr sz="1732"/>
            </a:lvl8pPr>
            <a:lvl9pPr>
              <a:defRPr sz="173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3115342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67048" y="1451426"/>
            <a:ext cx="4009519" cy="7163777"/>
          </a:xfrm>
        </p:spPr>
        <p:txBody>
          <a:bodyPr anchor="t"/>
          <a:lstStyle>
            <a:lvl1pPr marL="0" indent="0">
              <a:buNone/>
              <a:defRPr sz="2772"/>
            </a:lvl1pPr>
            <a:lvl2pPr marL="395981" indent="0">
              <a:buNone/>
              <a:defRPr sz="2425"/>
            </a:lvl2pPr>
            <a:lvl3pPr marL="791962" indent="0">
              <a:buNone/>
              <a:defRPr sz="2079"/>
            </a:lvl3pPr>
            <a:lvl4pPr marL="1187943" indent="0">
              <a:buNone/>
              <a:defRPr sz="1732"/>
            </a:lvl4pPr>
            <a:lvl5pPr marL="1583924" indent="0">
              <a:buNone/>
              <a:defRPr sz="1732"/>
            </a:lvl5pPr>
            <a:lvl6pPr marL="1979905" indent="0">
              <a:buNone/>
              <a:defRPr sz="1732"/>
            </a:lvl6pPr>
            <a:lvl7pPr marL="2375886" indent="0">
              <a:buNone/>
              <a:defRPr sz="1732"/>
            </a:lvl7pPr>
            <a:lvl8pPr marL="2771866" indent="0">
              <a:buNone/>
              <a:defRPr sz="1732"/>
            </a:lvl8pPr>
            <a:lvl9pPr marL="3167847" indent="0">
              <a:buNone/>
              <a:defRPr sz="1732"/>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AF6451B-2075-4D70-BF7D-0ABF5A961F9A}" type="datetimeFigureOut">
              <a:rPr lang="es-MX" smtClean="0"/>
              <a:t>11/05/2021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8838B857-195A-43C1-B1A9-332670984EEE}" type="slidenum">
              <a:rPr lang="es-MX" smtClean="0"/>
              <a:t>‹Nº›</a:t>
            </a:fld>
            <a:endParaRPr lang="es-MX" dirty="0"/>
          </a:p>
        </p:txBody>
      </p:sp>
    </p:spTree>
    <p:extLst>
      <p:ext uri="{BB962C8B-B14F-4D97-AF65-F5344CB8AC3E}">
        <p14:creationId xmlns:p14="http://schemas.microsoft.com/office/powerpoint/2010/main" val="3003212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536702"/>
            <a:ext cx="6831033"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4503" y="2683500"/>
            <a:ext cx="6831033"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4502" y="9343248"/>
            <a:ext cx="1782009" cy="536700"/>
          </a:xfrm>
          <a:prstGeom prst="rect">
            <a:avLst/>
          </a:prstGeom>
        </p:spPr>
        <p:txBody>
          <a:bodyPr vert="horz" lIns="91440" tIns="45720" rIns="91440" bIns="45720" rtlCol="0" anchor="ctr"/>
          <a:lstStyle>
            <a:lvl1pPr algn="l">
              <a:defRPr sz="1039">
                <a:solidFill>
                  <a:schemeClr val="tx1">
                    <a:tint val="75000"/>
                  </a:schemeClr>
                </a:solidFill>
              </a:defRPr>
            </a:lvl1pPr>
          </a:lstStyle>
          <a:p>
            <a:fld id="{DAF6451B-2075-4D70-BF7D-0ABF5A961F9A}" type="datetimeFigureOut">
              <a:rPr lang="es-MX" smtClean="0"/>
              <a:t>11/05/2021</a:t>
            </a:fld>
            <a:endParaRPr lang="es-MX" dirty="0"/>
          </a:p>
        </p:txBody>
      </p:sp>
      <p:sp>
        <p:nvSpPr>
          <p:cNvPr id="5" name="Footer Placeholder 4"/>
          <p:cNvSpPr>
            <a:spLocks noGrp="1"/>
          </p:cNvSpPr>
          <p:nvPr>
            <p:ph type="ftr" sz="quarter" idx="3"/>
          </p:nvPr>
        </p:nvSpPr>
        <p:spPr>
          <a:xfrm>
            <a:off x="2623513" y="9343248"/>
            <a:ext cx="2673013" cy="536700"/>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593527" y="9343248"/>
            <a:ext cx="1782009" cy="536700"/>
          </a:xfrm>
          <a:prstGeom prst="rect">
            <a:avLst/>
          </a:prstGeom>
        </p:spPr>
        <p:txBody>
          <a:bodyPr vert="horz" lIns="91440" tIns="45720" rIns="91440" bIns="45720" rtlCol="0" anchor="ctr"/>
          <a:lstStyle>
            <a:lvl1pPr algn="r">
              <a:defRPr sz="1039">
                <a:solidFill>
                  <a:schemeClr val="tx1">
                    <a:tint val="75000"/>
                  </a:schemeClr>
                </a:solidFill>
              </a:defRPr>
            </a:lvl1pPr>
          </a:lstStyle>
          <a:p>
            <a:fld id="{8838B857-195A-43C1-B1A9-332670984EEE}" type="slidenum">
              <a:rPr lang="es-MX" smtClean="0"/>
              <a:t>‹Nº›</a:t>
            </a:fld>
            <a:endParaRPr lang="es-MX" dirty="0"/>
          </a:p>
        </p:txBody>
      </p:sp>
    </p:spTree>
    <p:extLst>
      <p:ext uri="{BB962C8B-B14F-4D97-AF65-F5344CB8AC3E}">
        <p14:creationId xmlns:p14="http://schemas.microsoft.com/office/powerpoint/2010/main" val="13203707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197990" indent="-197990" algn="l" defTabSz="791962" rtl="0" eaLnBrk="1" latinLnBrk="0" hangingPunct="1">
        <a:lnSpc>
          <a:spcPct val="90000"/>
        </a:lnSpc>
        <a:spcBef>
          <a:spcPts val="866"/>
        </a:spcBef>
        <a:buFont typeface="Arial" panose="020B0604020202020204" pitchFamily="34" charset="0"/>
        <a:buChar char="•"/>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5D5603C-13B0-47CB-87A7-911976505E4A}"/>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282270" y="1168073"/>
            <a:ext cx="6457586" cy="6850555"/>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A4864214-8F64-4B83-A5DE-92592901AB2D}"/>
              </a:ext>
            </a:extLst>
          </p:cNvPr>
          <p:cNvSpPr/>
          <p:nvPr/>
        </p:nvSpPr>
        <p:spPr>
          <a:xfrm>
            <a:off x="312131" y="194698"/>
            <a:ext cx="3654205" cy="567207"/>
          </a:xfrm>
          <a:prstGeom prst="rect">
            <a:avLst/>
          </a:prstGeom>
        </p:spPr>
        <p:txBody>
          <a:bodyPr wrap="none">
            <a:spAutoFit/>
          </a:bodyPr>
          <a:lstStyle/>
          <a:p>
            <a:pPr marL="314982" indent="-314982">
              <a:buFont typeface="Wingdings" panose="05000000000000000000" pitchFamily="2" charset="2"/>
              <a:buChar char="Ø"/>
            </a:pPr>
            <a:r>
              <a:rPr lang="es-MX" sz="3086" dirty="0">
                <a:solidFill>
                  <a:schemeClr val="accent1"/>
                </a:solidFill>
                <a:latin typeface="Ink Free" panose="03080402000500000000" pitchFamily="66" charset="0"/>
              </a:rPr>
              <a:t>Diario de la alumna</a:t>
            </a:r>
            <a:endParaRPr lang="es-MX" sz="3086" dirty="0">
              <a:solidFill>
                <a:schemeClr val="accent1"/>
              </a:solidFill>
            </a:endParaRPr>
          </a:p>
        </p:txBody>
      </p:sp>
      <p:sp>
        <p:nvSpPr>
          <p:cNvPr id="6" name="CuadroTexto 5">
            <a:extLst>
              <a:ext uri="{FF2B5EF4-FFF2-40B4-BE49-F238E27FC236}">
                <a16:creationId xmlns:a16="http://schemas.microsoft.com/office/drawing/2014/main" id="{E30FF41B-9B3F-4FA2-9299-43298DB9BACA}"/>
              </a:ext>
            </a:extLst>
          </p:cNvPr>
          <p:cNvSpPr txBox="1"/>
          <p:nvPr/>
        </p:nvSpPr>
        <p:spPr>
          <a:xfrm>
            <a:off x="312130" y="717371"/>
            <a:ext cx="3622402" cy="1313693"/>
          </a:xfrm>
          <a:prstGeom prst="rect">
            <a:avLst/>
          </a:prstGeom>
          <a:solidFill>
            <a:schemeClr val="bg2">
              <a:lumMod val="90000"/>
            </a:schemeClr>
          </a:solidFill>
        </p:spPr>
        <p:txBody>
          <a:bodyPr wrap="square" rtlCol="0">
            <a:spAutoFit/>
          </a:bodyPr>
          <a:lstStyle/>
          <a:p>
            <a:pPr algn="ctr"/>
            <a:endParaRPr lang="es-MX" sz="1984" dirty="0"/>
          </a:p>
          <a:p>
            <a:pPr algn="ctr"/>
            <a:endParaRPr lang="es-MX" sz="1984" dirty="0"/>
          </a:p>
          <a:p>
            <a:pPr algn="ctr"/>
            <a:endParaRPr lang="es-MX" sz="1984" dirty="0"/>
          </a:p>
          <a:p>
            <a:pPr algn="ctr"/>
            <a:endParaRPr lang="es-MX" sz="1984" dirty="0"/>
          </a:p>
        </p:txBody>
      </p:sp>
      <p:pic>
        <p:nvPicPr>
          <p:cNvPr id="7" name="Imagen 6">
            <a:extLst>
              <a:ext uri="{FF2B5EF4-FFF2-40B4-BE49-F238E27FC236}">
                <a16:creationId xmlns:a16="http://schemas.microsoft.com/office/drawing/2014/main" id="{EE1E30FC-BE54-4826-9475-239779B5B45E}"/>
              </a:ext>
            </a:extLst>
          </p:cNvPr>
          <p:cNvPicPr>
            <a:picLocks noChangeAspect="1"/>
          </p:cNvPicPr>
          <p:nvPr/>
        </p:nvPicPr>
        <p:blipFill>
          <a:blip r:embed="rId3"/>
          <a:stretch>
            <a:fillRect/>
          </a:stretch>
        </p:blipFill>
        <p:spPr>
          <a:xfrm>
            <a:off x="36686" y="7172591"/>
            <a:ext cx="1186019" cy="2896292"/>
          </a:xfrm>
          <a:prstGeom prst="rect">
            <a:avLst/>
          </a:prstGeom>
        </p:spPr>
      </p:pic>
      <p:sp>
        <p:nvSpPr>
          <p:cNvPr id="8" name="CuadroTexto 7">
            <a:extLst>
              <a:ext uri="{FF2B5EF4-FFF2-40B4-BE49-F238E27FC236}">
                <a16:creationId xmlns:a16="http://schemas.microsoft.com/office/drawing/2014/main" id="{2F8060AB-7111-4017-88B0-763536F4DFBB}"/>
              </a:ext>
            </a:extLst>
          </p:cNvPr>
          <p:cNvSpPr txBox="1"/>
          <p:nvPr/>
        </p:nvSpPr>
        <p:spPr>
          <a:xfrm>
            <a:off x="4307085" y="109881"/>
            <a:ext cx="3518009" cy="1313693"/>
          </a:xfrm>
          <a:prstGeom prst="rect">
            <a:avLst/>
          </a:prstGeom>
          <a:noFill/>
        </p:spPr>
        <p:txBody>
          <a:bodyPr wrap="square" rtlCol="0">
            <a:spAutoFit/>
          </a:bodyPr>
          <a:lstStyle/>
          <a:p>
            <a:r>
              <a:rPr lang="es-MX" sz="1984"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BF03A648-E19F-4915-87A9-6D2BC0412280}"/>
              </a:ext>
            </a:extLst>
          </p:cNvPr>
          <p:cNvSpPr/>
          <p:nvPr/>
        </p:nvSpPr>
        <p:spPr>
          <a:xfrm>
            <a:off x="923926" y="5839366"/>
            <a:ext cx="6935688" cy="4131377"/>
          </a:xfrm>
          <a:prstGeom prst="roundRect">
            <a:avLst>
              <a:gd name="adj" fmla="val 4217"/>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984" dirty="0"/>
          </a:p>
        </p:txBody>
      </p:sp>
      <p:sp>
        <p:nvSpPr>
          <p:cNvPr id="11" name="Rectángulo 10">
            <a:extLst>
              <a:ext uri="{FF2B5EF4-FFF2-40B4-BE49-F238E27FC236}">
                <a16:creationId xmlns:a16="http://schemas.microsoft.com/office/drawing/2014/main" id="{DE7D9CD1-1E57-4568-B83A-9669B52643D8}"/>
              </a:ext>
            </a:extLst>
          </p:cNvPr>
          <p:cNvSpPr/>
          <p:nvPr/>
        </p:nvSpPr>
        <p:spPr>
          <a:xfrm>
            <a:off x="179575" y="772900"/>
            <a:ext cx="3778250" cy="1200329"/>
          </a:xfrm>
          <a:prstGeom prst="rect">
            <a:avLst/>
          </a:prstGeom>
        </p:spPr>
        <p:txBody>
          <a:bodyPr>
            <a:spAutoFit/>
          </a:bodyPr>
          <a:lstStyle/>
          <a:p>
            <a:pPr algn="ctr"/>
            <a:r>
              <a:rPr lang="es-MX" b="1" dirty="0">
                <a:solidFill>
                  <a:srgbClr val="0070C0"/>
                </a:solidFill>
                <a:latin typeface="Ink Free" panose="03080402000500000000" pitchFamily="66" charset="0"/>
              </a:rPr>
              <a:t>Jardín de niños Ramón G. Bonfil</a:t>
            </a:r>
          </a:p>
          <a:p>
            <a:pPr algn="ctr"/>
            <a:r>
              <a:rPr lang="es-MX" b="1" dirty="0">
                <a:solidFill>
                  <a:srgbClr val="0070C0"/>
                </a:solidFill>
                <a:latin typeface="Ink Free" panose="03080402000500000000" pitchFamily="66" charset="0"/>
              </a:rPr>
              <a:t>2° y 3° B</a:t>
            </a:r>
          </a:p>
          <a:p>
            <a:pPr algn="ctr"/>
            <a:r>
              <a:rPr lang="es-MX" b="1" dirty="0">
                <a:solidFill>
                  <a:srgbClr val="0070C0"/>
                </a:solidFill>
                <a:latin typeface="Ink Free" panose="03080402000500000000" pitchFamily="66" charset="0"/>
              </a:rPr>
              <a:t>Educadora practicante: Belén Zapata Castillo </a:t>
            </a:r>
          </a:p>
        </p:txBody>
      </p:sp>
      <p:sp>
        <p:nvSpPr>
          <p:cNvPr id="12" name="Rectángulo 11">
            <a:extLst>
              <a:ext uri="{FF2B5EF4-FFF2-40B4-BE49-F238E27FC236}">
                <a16:creationId xmlns:a16="http://schemas.microsoft.com/office/drawing/2014/main" id="{75769379-B2AD-4AD9-AEAA-F65BD3C27A6B}"/>
              </a:ext>
            </a:extLst>
          </p:cNvPr>
          <p:cNvSpPr/>
          <p:nvPr/>
        </p:nvSpPr>
        <p:spPr>
          <a:xfrm rot="21416216">
            <a:off x="5879099" y="1436856"/>
            <a:ext cx="1784018" cy="461665"/>
          </a:xfrm>
          <a:prstGeom prst="rect">
            <a:avLst/>
          </a:prstGeom>
        </p:spPr>
        <p:txBody>
          <a:bodyPr wrap="square">
            <a:spAutoFit/>
          </a:bodyPr>
          <a:lstStyle/>
          <a:p>
            <a:pPr algn="ctr"/>
            <a:r>
              <a:rPr lang="es-MX" sz="2400" dirty="0">
                <a:latin typeface="Berlin Sans FB" panose="020E0602020502020306" pitchFamily="34" charset="0"/>
              </a:rPr>
              <a:t>11/05/2021</a:t>
            </a:r>
          </a:p>
        </p:txBody>
      </p:sp>
      <p:sp>
        <p:nvSpPr>
          <p:cNvPr id="13" name="Signo de multiplicación 12">
            <a:extLst>
              <a:ext uri="{FF2B5EF4-FFF2-40B4-BE49-F238E27FC236}">
                <a16:creationId xmlns:a16="http://schemas.microsoft.com/office/drawing/2014/main" id="{9B4F683B-67EA-4D82-AC18-924372578478}"/>
              </a:ext>
            </a:extLst>
          </p:cNvPr>
          <p:cNvSpPr/>
          <p:nvPr/>
        </p:nvSpPr>
        <p:spPr>
          <a:xfrm>
            <a:off x="6905238" y="2368940"/>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4" name="Signo de multiplicación 13">
            <a:extLst>
              <a:ext uri="{FF2B5EF4-FFF2-40B4-BE49-F238E27FC236}">
                <a16:creationId xmlns:a16="http://schemas.microsoft.com/office/drawing/2014/main" id="{577C8956-914F-42A5-8730-C8DE932A81A4}"/>
              </a:ext>
            </a:extLst>
          </p:cNvPr>
          <p:cNvSpPr/>
          <p:nvPr/>
        </p:nvSpPr>
        <p:spPr>
          <a:xfrm>
            <a:off x="6504427" y="2233454"/>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6" name="Signo de multiplicación 15">
            <a:extLst>
              <a:ext uri="{FF2B5EF4-FFF2-40B4-BE49-F238E27FC236}">
                <a16:creationId xmlns:a16="http://schemas.microsoft.com/office/drawing/2014/main" id="{FCDE360B-A831-474D-B2C4-2CF27B8F51FF}"/>
              </a:ext>
            </a:extLst>
          </p:cNvPr>
          <p:cNvSpPr/>
          <p:nvPr/>
        </p:nvSpPr>
        <p:spPr>
          <a:xfrm>
            <a:off x="5425220" y="3257625"/>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7" name="CuadroTexto 16">
            <a:extLst>
              <a:ext uri="{FF2B5EF4-FFF2-40B4-BE49-F238E27FC236}">
                <a16:creationId xmlns:a16="http://schemas.microsoft.com/office/drawing/2014/main" id="{095723EB-62FC-4D09-A30E-A76084042566}"/>
              </a:ext>
            </a:extLst>
          </p:cNvPr>
          <p:cNvSpPr txBox="1"/>
          <p:nvPr/>
        </p:nvSpPr>
        <p:spPr>
          <a:xfrm>
            <a:off x="6707826" y="4902502"/>
            <a:ext cx="757212" cy="584775"/>
          </a:xfrm>
          <a:prstGeom prst="rect">
            <a:avLst/>
          </a:prstGeom>
          <a:noFill/>
        </p:spPr>
        <p:txBody>
          <a:bodyPr wrap="square" rtlCol="0">
            <a:spAutoFit/>
          </a:bodyPr>
          <a:lstStyle/>
          <a:p>
            <a:pPr algn="ctr"/>
            <a:r>
              <a:rPr lang="es-MX" sz="3200" dirty="0">
                <a:latin typeface="Berlin Sans FB" panose="020E0602020502020306" pitchFamily="34" charset="0"/>
              </a:rPr>
              <a:t>28</a:t>
            </a:r>
          </a:p>
        </p:txBody>
      </p:sp>
      <p:sp>
        <p:nvSpPr>
          <p:cNvPr id="18" name="Rectángulo 17">
            <a:extLst>
              <a:ext uri="{FF2B5EF4-FFF2-40B4-BE49-F238E27FC236}">
                <a16:creationId xmlns:a16="http://schemas.microsoft.com/office/drawing/2014/main" id="{B1221EFD-E84F-4E31-8F5F-94BC6FAA5E09}"/>
              </a:ext>
            </a:extLst>
          </p:cNvPr>
          <p:cNvSpPr/>
          <p:nvPr/>
        </p:nvSpPr>
        <p:spPr>
          <a:xfrm>
            <a:off x="6896317" y="4008575"/>
            <a:ext cx="380232" cy="584775"/>
          </a:xfrm>
          <a:prstGeom prst="rect">
            <a:avLst/>
          </a:prstGeom>
        </p:spPr>
        <p:txBody>
          <a:bodyPr wrap="none">
            <a:spAutoFit/>
          </a:bodyPr>
          <a:lstStyle/>
          <a:p>
            <a:pPr algn="ctr"/>
            <a:r>
              <a:rPr lang="es-MX" sz="3200" dirty="0">
                <a:latin typeface="Berlin Sans FB" panose="020E0602020502020306" pitchFamily="34" charset="0"/>
              </a:rPr>
              <a:t>5</a:t>
            </a:r>
          </a:p>
        </p:txBody>
      </p:sp>
      <p:sp>
        <p:nvSpPr>
          <p:cNvPr id="19" name="Rectángulo 18">
            <a:extLst>
              <a:ext uri="{FF2B5EF4-FFF2-40B4-BE49-F238E27FC236}">
                <a16:creationId xmlns:a16="http://schemas.microsoft.com/office/drawing/2014/main" id="{441D1DCF-5762-4A14-81C7-B4A56C46B654}"/>
              </a:ext>
            </a:extLst>
          </p:cNvPr>
          <p:cNvSpPr/>
          <p:nvPr/>
        </p:nvSpPr>
        <p:spPr>
          <a:xfrm>
            <a:off x="6871470" y="4403748"/>
            <a:ext cx="429926" cy="584775"/>
          </a:xfrm>
          <a:prstGeom prst="rect">
            <a:avLst/>
          </a:prstGeom>
        </p:spPr>
        <p:txBody>
          <a:bodyPr wrap="none">
            <a:spAutoFit/>
          </a:bodyPr>
          <a:lstStyle/>
          <a:p>
            <a:pPr algn="ctr"/>
            <a:r>
              <a:rPr lang="es-MX" sz="3200" dirty="0">
                <a:latin typeface="Berlin Sans FB" panose="020E0602020502020306" pitchFamily="34" charset="0"/>
              </a:rPr>
              <a:t>0</a:t>
            </a:r>
          </a:p>
        </p:txBody>
      </p:sp>
      <p:sp>
        <p:nvSpPr>
          <p:cNvPr id="3" name="Rectángulo 2">
            <a:extLst>
              <a:ext uri="{FF2B5EF4-FFF2-40B4-BE49-F238E27FC236}">
                <a16:creationId xmlns:a16="http://schemas.microsoft.com/office/drawing/2014/main" id="{D701E180-92F4-48DE-A2CB-84F997754415}"/>
              </a:ext>
            </a:extLst>
          </p:cNvPr>
          <p:cNvSpPr/>
          <p:nvPr/>
        </p:nvSpPr>
        <p:spPr>
          <a:xfrm>
            <a:off x="1637679" y="6554426"/>
            <a:ext cx="2664050" cy="1277273"/>
          </a:xfrm>
          <a:prstGeom prst="rect">
            <a:avLst/>
          </a:prstGeom>
        </p:spPr>
        <p:txBody>
          <a:bodyPr wrap="square">
            <a:spAutoFit/>
          </a:bodyPr>
          <a:lstStyle/>
          <a:p>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p:txBody>
      </p:sp>
      <p:sp>
        <p:nvSpPr>
          <p:cNvPr id="21" name="CuadroTexto 20">
            <a:extLst>
              <a:ext uri="{FF2B5EF4-FFF2-40B4-BE49-F238E27FC236}">
                <a16:creationId xmlns:a16="http://schemas.microsoft.com/office/drawing/2014/main" id="{E40DF905-D828-45B9-A9EE-DF29680E140B}"/>
              </a:ext>
            </a:extLst>
          </p:cNvPr>
          <p:cNvSpPr txBox="1"/>
          <p:nvPr/>
        </p:nvSpPr>
        <p:spPr>
          <a:xfrm>
            <a:off x="921186" y="8725760"/>
            <a:ext cx="6935688" cy="415498"/>
          </a:xfrm>
          <a:prstGeom prst="rect">
            <a:avLst/>
          </a:prstGeom>
          <a:noFill/>
        </p:spPr>
        <p:txBody>
          <a:bodyPr wrap="square" rtlCol="0">
            <a:spAutoFit/>
          </a:bodyPr>
          <a:lstStyle/>
          <a:p>
            <a:pPr algn="ctr"/>
            <a:r>
              <a:rPr lang="es-MX" sz="1050" dirty="0">
                <a:solidFill>
                  <a:schemeClr val="accent1"/>
                </a:solidFill>
                <a:latin typeface="Berlin Sans FB" panose="020E0602020502020306" pitchFamily="34" charset="0"/>
              </a:rPr>
              <a:t>Pensamiento matemático</a:t>
            </a:r>
          </a:p>
          <a:p>
            <a:pPr algn="ctr"/>
            <a:r>
              <a:rPr lang="es-MX" sz="1050" dirty="0">
                <a:solidFill>
                  <a:schemeClr val="accent1"/>
                </a:solidFill>
                <a:latin typeface="Berlin Sans FB" panose="020E0602020502020306" pitchFamily="34" charset="0"/>
              </a:rPr>
              <a:t>Un lugar a la medida </a:t>
            </a:r>
          </a:p>
        </p:txBody>
      </p:sp>
      <p:sp>
        <p:nvSpPr>
          <p:cNvPr id="22" name="Rectángulo 21">
            <a:extLst>
              <a:ext uri="{FF2B5EF4-FFF2-40B4-BE49-F238E27FC236}">
                <a16:creationId xmlns:a16="http://schemas.microsoft.com/office/drawing/2014/main" id="{D6ACF942-E01E-40EE-A611-18A8DDC300A4}"/>
              </a:ext>
            </a:extLst>
          </p:cNvPr>
          <p:cNvSpPr/>
          <p:nvPr/>
        </p:nvSpPr>
        <p:spPr>
          <a:xfrm>
            <a:off x="4775571" y="6554426"/>
            <a:ext cx="2664050" cy="1107996"/>
          </a:xfrm>
          <a:prstGeom prst="rect">
            <a:avLst/>
          </a:prstGeom>
        </p:spPr>
        <p:txBody>
          <a:bodyPr wrap="square">
            <a:spAutoFit/>
          </a:bodyPr>
          <a:lstStyle/>
          <a:p>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a:p>
            <a:pPr marL="171450" indent="-171450">
              <a:buFont typeface="Arial" panose="020B0604020202020204" pitchFamily="34" charset="0"/>
              <a:buChar char="•"/>
            </a:pPr>
            <a:endParaRPr lang="es-MX" sz="1100" dirty="0">
              <a:latin typeface="Berlin Sans FB" panose="020E0602020502020306" pitchFamily="34" charset="0"/>
            </a:endParaRPr>
          </a:p>
        </p:txBody>
      </p:sp>
      <p:sp>
        <p:nvSpPr>
          <p:cNvPr id="10" name="Rectángulo 9">
            <a:extLst>
              <a:ext uri="{FF2B5EF4-FFF2-40B4-BE49-F238E27FC236}">
                <a16:creationId xmlns:a16="http://schemas.microsoft.com/office/drawing/2014/main" id="{6A946326-A9E1-4BF7-9152-EA4B7093F931}"/>
              </a:ext>
            </a:extLst>
          </p:cNvPr>
          <p:cNvSpPr/>
          <p:nvPr/>
        </p:nvSpPr>
        <p:spPr>
          <a:xfrm>
            <a:off x="1506804" y="5822636"/>
            <a:ext cx="5958137" cy="430887"/>
          </a:xfrm>
          <a:prstGeom prst="rect">
            <a:avLst/>
          </a:prstGeom>
        </p:spPr>
        <p:txBody>
          <a:bodyPr wrap="square">
            <a:spAutoFit/>
          </a:bodyPr>
          <a:lstStyle/>
          <a:p>
            <a:pPr algn="ctr"/>
            <a:r>
              <a:rPr lang="es-MX" sz="1050" dirty="0">
                <a:solidFill>
                  <a:srgbClr val="00B050"/>
                </a:solidFill>
                <a:latin typeface="Berlin Sans FB" panose="020E0602020502020306" pitchFamily="34" charset="0"/>
              </a:rPr>
              <a:t>Exploración y comprensión del mundo natural y social</a:t>
            </a:r>
          </a:p>
          <a:p>
            <a:pPr algn="ctr"/>
            <a:r>
              <a:rPr lang="es-MX" sz="1050" dirty="0">
                <a:solidFill>
                  <a:srgbClr val="00B050"/>
                </a:solidFill>
                <a:latin typeface="Berlin Sans FB" panose="020E0602020502020306" pitchFamily="34" charset="0"/>
              </a:rPr>
              <a:t>Otros oficios y profesiones </a:t>
            </a:r>
          </a:p>
        </p:txBody>
      </p:sp>
      <p:sp>
        <p:nvSpPr>
          <p:cNvPr id="24" name="CuadroTexto 23">
            <a:extLst>
              <a:ext uri="{FF2B5EF4-FFF2-40B4-BE49-F238E27FC236}">
                <a16:creationId xmlns:a16="http://schemas.microsoft.com/office/drawing/2014/main" id="{32ABA0F4-B91C-468E-A7EF-436660197BF0}"/>
              </a:ext>
            </a:extLst>
          </p:cNvPr>
          <p:cNvSpPr txBox="1"/>
          <p:nvPr/>
        </p:nvSpPr>
        <p:spPr>
          <a:xfrm>
            <a:off x="863502" y="9085613"/>
            <a:ext cx="7019850" cy="846386"/>
          </a:xfrm>
          <a:prstGeom prst="rect">
            <a:avLst/>
          </a:prstGeom>
          <a:noFill/>
        </p:spPr>
        <p:txBody>
          <a:bodyPr wrap="square" rtlCol="0">
            <a:spAutoFit/>
          </a:bodyPr>
          <a:lstStyle/>
          <a:p>
            <a:pPr marL="171450" indent="-171450">
              <a:buFont typeface="Arial" panose="020B0604020202020204" pitchFamily="34" charset="0"/>
              <a:buChar char="•"/>
            </a:pPr>
            <a:r>
              <a:rPr lang="es-MX" sz="700" dirty="0">
                <a:latin typeface="Berlin Sans FB" panose="020E0602020502020306" pitchFamily="34" charset="0"/>
              </a:rPr>
              <a:t>Medir con diferentes objetos. Unidad de medida clips, pasos, manos, tiras de papel, listones, colores y crayones.</a:t>
            </a:r>
          </a:p>
          <a:p>
            <a:pPr marL="171450" indent="-171450">
              <a:buFont typeface="Arial" panose="020B0604020202020204" pitchFamily="34" charset="0"/>
              <a:buChar char="•"/>
            </a:pPr>
            <a:r>
              <a:rPr lang="es-MX" sz="700" dirty="0">
                <a:latin typeface="Berlin Sans FB" panose="020E0602020502020306" pitchFamily="34" charset="0"/>
              </a:rPr>
              <a:t>Mi álbum de preescolar. Buscar objetos para medirlo. ¿Qué forma tiene el libro? Medir el lado corto. Registrar la medida del libro. </a:t>
            </a:r>
          </a:p>
          <a:p>
            <a:pPr marL="171450" indent="-171450">
              <a:buFont typeface="Arial" panose="020B0604020202020204" pitchFamily="34" charset="0"/>
              <a:buChar char="•"/>
            </a:pPr>
            <a:r>
              <a:rPr lang="es-MX" sz="700" dirty="0">
                <a:latin typeface="Berlin Sans FB" panose="020E0602020502020306" pitchFamily="34" charset="0"/>
              </a:rPr>
              <a:t>Unidad de medida - Longitud. Las unidades de medida permitieron conocer que el libro mide. ¿Por qué crees que el libro mide más borradores que crayones? El borrador es mas pequeño que el color. ¿Cómo puedo saber si cabe en el librero? </a:t>
            </a:r>
          </a:p>
          <a:p>
            <a:pPr marL="171450" indent="-171450">
              <a:buFont typeface="Arial" panose="020B0604020202020204" pitchFamily="34" charset="0"/>
              <a:buChar char="•"/>
            </a:pPr>
            <a:r>
              <a:rPr lang="es-MX" sz="700" dirty="0">
                <a:latin typeface="Berlin Sans FB" panose="020E0602020502020306" pitchFamily="34" charset="0"/>
              </a:rPr>
              <a:t>Para medir debes de observar hasta donde llega el lápiz, te puedes apoyar con el dedo para marcar a donde llegó y a partir de ahí volver a colocarlo y seguir midiendo. </a:t>
            </a:r>
          </a:p>
          <a:p>
            <a:pPr marL="171450" indent="-171450">
              <a:buFont typeface="Arial" panose="020B0604020202020204" pitchFamily="34" charset="0"/>
              <a:buChar char="•"/>
            </a:pPr>
            <a:r>
              <a:rPr lang="es-MX" sz="700" dirty="0">
                <a:latin typeface="Berlin Sans FB" panose="020E0602020502020306" pitchFamily="34" charset="0"/>
              </a:rPr>
              <a:t>¿Cómo sería tu vida si no pudieras medir? Medir nos permite conocer el tamaño de las cosas, conocer cuanto mide algo nos ayuda a solucionar algunas necesidades. ¿Qué te gustaría medir? </a:t>
            </a:r>
          </a:p>
        </p:txBody>
      </p:sp>
      <p:sp>
        <p:nvSpPr>
          <p:cNvPr id="23" name="CuadroTexto 22">
            <a:extLst>
              <a:ext uri="{FF2B5EF4-FFF2-40B4-BE49-F238E27FC236}">
                <a16:creationId xmlns:a16="http://schemas.microsoft.com/office/drawing/2014/main" id="{15F80DD5-62A1-473A-BCEF-7B9A7C0FCC15}"/>
              </a:ext>
            </a:extLst>
          </p:cNvPr>
          <p:cNvSpPr txBox="1"/>
          <p:nvPr/>
        </p:nvSpPr>
        <p:spPr>
          <a:xfrm>
            <a:off x="882715" y="6053726"/>
            <a:ext cx="7037323" cy="2785378"/>
          </a:xfrm>
          <a:prstGeom prst="rect">
            <a:avLst/>
          </a:prstGeom>
          <a:noFill/>
        </p:spPr>
        <p:txBody>
          <a:bodyPr wrap="square" rtlCol="0">
            <a:spAutoFit/>
          </a:bodyPr>
          <a:lstStyle/>
          <a:p>
            <a:pPr marL="171450" indent="-171450">
              <a:buFont typeface="Arial" panose="020B0604020202020204" pitchFamily="34" charset="0"/>
              <a:buChar char="•"/>
            </a:pPr>
            <a:endParaRPr lang="es-MX" sz="700" dirty="0">
              <a:latin typeface="Berlin Sans FB" panose="020E0602020502020306" pitchFamily="34" charset="0"/>
            </a:endParaRPr>
          </a:p>
          <a:p>
            <a:pPr marL="171450" indent="-171450">
              <a:buFont typeface="Arial" panose="020B0604020202020204" pitchFamily="34" charset="0"/>
              <a:buChar char="•"/>
            </a:pPr>
            <a:r>
              <a:rPr lang="es-MX" sz="700" dirty="0">
                <a:latin typeface="Berlin Sans FB" panose="020E0602020502020306" pitchFamily="34" charset="0"/>
              </a:rPr>
              <a:t>Trabajan para que todas las personas podamos satisfacer nuestras necesidades</a:t>
            </a:r>
          </a:p>
          <a:p>
            <a:pPr marL="171450" indent="-171450">
              <a:buFont typeface="Arial" panose="020B0604020202020204" pitchFamily="34" charset="0"/>
              <a:buChar char="•"/>
            </a:pPr>
            <a:r>
              <a:rPr lang="es-MX" sz="700" dirty="0">
                <a:latin typeface="Berlin Sans FB" panose="020E0602020502020306" pitchFamily="34" charset="0"/>
              </a:rPr>
              <a:t>Campesinos: siembran y cultivan verduras para poder consumirlas </a:t>
            </a:r>
          </a:p>
          <a:p>
            <a:pPr marL="171450" indent="-171450">
              <a:buFont typeface="Arial" panose="020B0604020202020204" pitchFamily="34" charset="0"/>
              <a:buChar char="•"/>
            </a:pPr>
            <a:r>
              <a:rPr lang="es-MX" sz="700" dirty="0">
                <a:latin typeface="Berlin Sans FB" panose="020E0602020502020306" pitchFamily="34" charset="0"/>
              </a:rPr>
              <a:t>Transportistas: llevan los alimentos que se producen en otros lugares, además de ayudarnos de ir de un lugar a otro.</a:t>
            </a:r>
          </a:p>
          <a:p>
            <a:pPr marL="171450" indent="-171450">
              <a:buFont typeface="Arial" panose="020B0604020202020204" pitchFamily="34" charset="0"/>
              <a:buChar char="•"/>
            </a:pPr>
            <a:r>
              <a:rPr lang="es-MX" sz="700" dirty="0">
                <a:latin typeface="Berlin Sans FB" panose="020E0602020502020306" pitchFamily="34" charset="0"/>
              </a:rPr>
              <a:t>Construyendo tuberías: garantizan que tengamos agua, que es necesaria para asearnos, lavar trastes, ropa y alimentos.</a:t>
            </a:r>
          </a:p>
          <a:p>
            <a:pPr marL="171450" indent="-171450">
              <a:buFont typeface="Arial" panose="020B0604020202020204" pitchFamily="34" charset="0"/>
              <a:buChar char="•"/>
            </a:pPr>
            <a:r>
              <a:rPr lang="es-MX" sz="700" dirty="0">
                <a:latin typeface="Berlin Sans FB" panose="020E0602020502020306" pitchFamily="34" charset="0"/>
              </a:rPr>
              <a:t>Ingenieros y albañiles construyen casas, puentes y calles. </a:t>
            </a:r>
          </a:p>
          <a:p>
            <a:pPr marL="171450" indent="-171450">
              <a:buFont typeface="Arial" panose="020B0604020202020204" pitchFamily="34" charset="0"/>
              <a:buChar char="•"/>
            </a:pPr>
            <a:r>
              <a:rPr lang="es-MX" sz="700" dirty="0">
                <a:latin typeface="Berlin Sans FB" panose="020E0602020502020306" pitchFamily="34" charset="0"/>
              </a:rPr>
              <a:t>Personas encargadas de que tengamos electricidad, que nos permite ver cuando esta obscuro y usar aparatos del hogar. Poder comunicarnos, usando el teléfono, el internet o el correo. </a:t>
            </a:r>
          </a:p>
          <a:p>
            <a:pPr marL="171450" indent="-171450">
              <a:buFont typeface="Arial" panose="020B0604020202020204" pitchFamily="34" charset="0"/>
              <a:buChar char="•"/>
            </a:pPr>
            <a:r>
              <a:rPr lang="es-MX" sz="700" dirty="0">
                <a:latin typeface="Berlin Sans FB" panose="020E0602020502020306" pitchFamily="34" charset="0"/>
              </a:rPr>
              <a:t>Centro de salud: cuando nos enfermamos acudimos a el, en donde trabajan doctores, doctoras, enfermeros, enfermeras sabe determinar que es lo que tenemos para curarnos,, nos ponen vacunas y nos ayudan en caso de accidentes. </a:t>
            </a:r>
          </a:p>
          <a:p>
            <a:pPr marL="171450" indent="-171450">
              <a:buFont typeface="Arial" panose="020B0604020202020204" pitchFamily="34" charset="0"/>
              <a:buChar char="•"/>
            </a:pPr>
            <a:r>
              <a:rPr lang="es-MX" sz="700" dirty="0">
                <a:latin typeface="Berlin Sans FB" panose="020E0602020502020306" pitchFamily="34" charset="0"/>
              </a:rPr>
              <a:t>Educación: enseñar nuevas cosa. ¿Te gustaría tener uno de estos trabajos de grande? </a:t>
            </a:r>
          </a:p>
          <a:p>
            <a:pPr marL="171450" indent="-171450">
              <a:buFont typeface="Arial" panose="020B0604020202020204" pitchFamily="34" charset="0"/>
              <a:buChar char="•"/>
            </a:pPr>
            <a:r>
              <a:rPr lang="es-MX" sz="700" dirty="0">
                <a:latin typeface="Berlin Sans FB" panose="020E0602020502020306" pitchFamily="34" charset="0"/>
              </a:rPr>
              <a:t>¿Qué beneficios aportan los astronautas? Gracias a ellos sabemos como se ve la tierra desde el espacio y podemos conocer otros planetas. Se ha ampliado el conocimiento para desarrollas nuevas tecnologías, el estudio de fenómenos naturales. Profesión. ¿Qué harías si fueras astronauta? ¿Qué beneficios aportan las cajeras y cajeros de tiendas de autoservicios? Atienden cuando vamos de compras, seria muy complicado saber cuanto vamos a pagar.</a:t>
            </a:r>
          </a:p>
          <a:p>
            <a:pPr marL="171450" indent="-171450">
              <a:buFont typeface="Arial" panose="020B0604020202020204" pitchFamily="34" charset="0"/>
              <a:buChar char="•"/>
            </a:pPr>
            <a:r>
              <a:rPr lang="es-MX" sz="700" dirty="0">
                <a:latin typeface="Berlin Sans FB" panose="020E0602020502020306" pitchFamily="34" charset="0"/>
              </a:rPr>
              <a:t>Libro. </a:t>
            </a:r>
            <a:r>
              <a:rPr lang="es-MX" sz="700" u="sng" dirty="0">
                <a:latin typeface="Berlin Sans FB" panose="020E0602020502020306" pitchFamily="34" charset="0"/>
              </a:rPr>
              <a:t>Cuando sea mayor seré. </a:t>
            </a:r>
            <a:r>
              <a:rPr lang="es-MX" sz="700" dirty="0">
                <a:latin typeface="Berlin Sans FB" panose="020E0602020502020306" pitchFamily="34" charset="0"/>
              </a:rPr>
              <a:t>-Carles Ballesteros. Minuto 16:20</a:t>
            </a:r>
          </a:p>
          <a:p>
            <a:pPr marL="171450" indent="-171450">
              <a:buFont typeface="Arial" panose="020B0604020202020204" pitchFamily="34" charset="0"/>
              <a:buChar char="•"/>
            </a:pPr>
            <a:r>
              <a:rPr lang="es-MX" sz="700" dirty="0">
                <a:latin typeface="Berlin Sans FB" panose="020E0602020502020306" pitchFamily="34" charset="0"/>
              </a:rPr>
              <a:t>Cocinera: Profesional  de la cocina prepara alimentos que beneficia a quien los consume</a:t>
            </a:r>
          </a:p>
          <a:p>
            <a:pPr marL="171450" indent="-171450">
              <a:buFont typeface="Arial" panose="020B0604020202020204" pitchFamily="34" charset="0"/>
              <a:buChar char="•"/>
            </a:pPr>
            <a:r>
              <a:rPr lang="es-MX" sz="700" dirty="0">
                <a:latin typeface="Berlin Sans FB" panose="020E0602020502020306" pitchFamily="34" charset="0"/>
              </a:rPr>
              <a:t>Investigadora científica: Observar todo lo que sucede en el mundo y darnos una explicación de sus descubrimientos, estos ayudan al mejoramiento de las condiciones de la vida de la sociedad.</a:t>
            </a:r>
          </a:p>
          <a:p>
            <a:pPr marL="171450" indent="-171450">
              <a:buFont typeface="Arial" panose="020B0604020202020204" pitchFamily="34" charset="0"/>
              <a:buChar char="•"/>
            </a:pPr>
            <a:r>
              <a:rPr lang="es-MX" sz="700" dirty="0">
                <a:latin typeface="Berlin Sans FB" panose="020E0602020502020306" pitchFamily="34" charset="0"/>
              </a:rPr>
              <a:t>Piloto de aviación: Vuela aeronaves y helicópteros para transportar pasajero o cargamento</a:t>
            </a:r>
          </a:p>
          <a:p>
            <a:pPr marL="171450" indent="-171450">
              <a:buFont typeface="Arial" panose="020B0604020202020204" pitchFamily="34" charset="0"/>
              <a:buChar char="•"/>
            </a:pPr>
            <a:r>
              <a:rPr lang="es-MX" sz="700" dirty="0">
                <a:latin typeface="Berlin Sans FB" panose="020E0602020502020306" pitchFamily="34" charset="0"/>
              </a:rPr>
              <a:t>Veterinario: Revisa, trata y cura a los animales para que estén sanos y así protejan al ser humano de las enfermedades. </a:t>
            </a:r>
          </a:p>
          <a:p>
            <a:pPr marL="171450" indent="-171450">
              <a:buFont typeface="Arial" panose="020B0604020202020204" pitchFamily="34" charset="0"/>
              <a:buChar char="•"/>
            </a:pPr>
            <a:r>
              <a:rPr lang="es-MX" sz="700" dirty="0">
                <a:latin typeface="Berlin Sans FB" panose="020E0602020502020306" pitchFamily="34" charset="0"/>
              </a:rPr>
              <a:t>Bombero: Ayuda a proteger a la comunidad, informa acerca de la seguridad y prevención de incendios, así como la atención de otras emergencias como accidentes, inundaciones etcétera. </a:t>
            </a:r>
          </a:p>
          <a:p>
            <a:pPr marL="171450" indent="-171450">
              <a:buFont typeface="Arial" panose="020B0604020202020204" pitchFamily="34" charset="0"/>
              <a:buChar char="•"/>
            </a:pPr>
            <a:r>
              <a:rPr lang="es-MX" sz="700" dirty="0">
                <a:latin typeface="Berlin Sans FB" panose="020E0602020502020306" pitchFamily="34" charset="0"/>
              </a:rPr>
              <a:t>Atleta: Inspira a ejercitarse y seguir su ejemplo de una vida saludable, además de favorecer los valores de solidaridad, cooperación y ayuda mutua.</a:t>
            </a:r>
          </a:p>
          <a:p>
            <a:pPr marL="171450" indent="-171450">
              <a:buFont typeface="Arial" panose="020B0604020202020204" pitchFamily="34" charset="0"/>
              <a:buChar char="•"/>
            </a:pPr>
            <a:r>
              <a:rPr lang="es-MX" sz="700" dirty="0">
                <a:latin typeface="Berlin Sans FB" panose="020E0602020502020306" pitchFamily="34" charset="0"/>
              </a:rPr>
              <a:t>Importancia de los oficios y profesiones, en tu casa, ¿Qué oficios y profesiones tienen tus familiares?, ¿conoces sus beneficios?, ¿Cuál es su  aportación a la comunidad?, ¿Qué te gustaría aportar a la comunidad?</a:t>
            </a:r>
          </a:p>
        </p:txBody>
      </p:sp>
    </p:spTree>
    <p:extLst>
      <p:ext uri="{BB962C8B-B14F-4D97-AF65-F5344CB8AC3E}">
        <p14:creationId xmlns:p14="http://schemas.microsoft.com/office/powerpoint/2010/main" val="335566290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682</Words>
  <Application>Microsoft Office PowerPoint</Application>
  <PresentationFormat>Personalizado</PresentationFormat>
  <Paragraphs>47</Paragraphs>
  <Slides>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vt:i4>
      </vt:variant>
    </vt:vector>
  </HeadingPairs>
  <TitlesOfParts>
    <vt:vector size="8" baseType="lpstr">
      <vt:lpstr>Arial</vt:lpstr>
      <vt:lpstr>Berlin Sans FB</vt:lpstr>
      <vt:lpstr>Calibri</vt:lpstr>
      <vt:lpstr>Calibri Light</vt:lpstr>
      <vt:lpstr>Ink Free</vt:lpstr>
      <vt:lpstr>Wingdings</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8</cp:revision>
  <dcterms:created xsi:type="dcterms:W3CDTF">2021-05-12T03:03:42Z</dcterms:created>
  <dcterms:modified xsi:type="dcterms:W3CDTF">2021-05-12T03:56:30Z</dcterms:modified>
</cp:coreProperties>
</file>