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</p:sldIdLst>
  <p:sldSz cx="7920038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 userDrawn="1">
          <p15:clr>
            <a:srgbClr val="A4A3A4"/>
          </p15:clr>
        </p15:guide>
        <p15:guide id="2" pos="24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62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2448" y="36"/>
      </p:cViewPr>
      <p:guideLst>
        <p:guide orient="horz" pos="3175"/>
        <p:guide pos="24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1649770"/>
            <a:ext cx="6732032" cy="3509551"/>
          </a:xfrm>
        </p:spPr>
        <p:txBody>
          <a:bodyPr anchor="b"/>
          <a:lstStyle>
            <a:lvl1pPr algn="ctr"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5294662"/>
            <a:ext cx="5940029" cy="2433817"/>
          </a:xfrm>
        </p:spPr>
        <p:txBody>
          <a:bodyPr/>
          <a:lstStyle>
            <a:lvl1pPr marL="0" indent="0" algn="ctr">
              <a:buNone/>
              <a:defRPr sz="2079"/>
            </a:lvl1pPr>
            <a:lvl2pPr marL="395981" indent="0" algn="ctr">
              <a:buNone/>
              <a:defRPr sz="1732"/>
            </a:lvl2pPr>
            <a:lvl3pPr marL="791962" indent="0" algn="ctr">
              <a:buNone/>
              <a:defRPr sz="1559"/>
            </a:lvl3pPr>
            <a:lvl4pPr marL="1187943" indent="0" algn="ctr">
              <a:buNone/>
              <a:defRPr sz="1386"/>
            </a:lvl4pPr>
            <a:lvl5pPr marL="1583924" indent="0" algn="ctr">
              <a:buNone/>
              <a:defRPr sz="1386"/>
            </a:lvl5pPr>
            <a:lvl6pPr marL="1979905" indent="0" algn="ctr">
              <a:buNone/>
              <a:defRPr sz="1386"/>
            </a:lvl6pPr>
            <a:lvl7pPr marL="2375886" indent="0" algn="ctr">
              <a:buNone/>
              <a:defRPr sz="1386"/>
            </a:lvl7pPr>
            <a:lvl8pPr marL="2771866" indent="0" algn="ctr">
              <a:buNone/>
              <a:defRPr sz="1386"/>
            </a:lvl8pPr>
            <a:lvl9pPr marL="3167847" indent="0" algn="ctr">
              <a:buNone/>
              <a:defRPr sz="138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2D0E-666D-4C9B-9AD5-925C6F5CCCCE}" type="datetimeFigureOut">
              <a:rPr lang="es-MX" smtClean="0"/>
              <a:t>13/05/2021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235A-25B7-4919-83A4-B8FEEDC290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03640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2D0E-666D-4C9B-9AD5-925C6F5CCCCE}" type="datetimeFigureOut">
              <a:rPr lang="es-MX" smtClean="0"/>
              <a:t>13/05/2021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235A-25B7-4919-83A4-B8FEEDC290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40482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536700"/>
            <a:ext cx="1707758" cy="85428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536700"/>
            <a:ext cx="5024274" cy="85428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2D0E-666D-4C9B-9AD5-925C6F5CCCCE}" type="datetimeFigureOut">
              <a:rPr lang="es-MX" smtClean="0"/>
              <a:t>13/05/2021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235A-25B7-4919-83A4-B8FEEDC290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63312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2D0E-666D-4C9B-9AD5-925C6F5CCCCE}" type="datetimeFigureOut">
              <a:rPr lang="es-MX" smtClean="0"/>
              <a:t>13/05/2021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235A-25B7-4919-83A4-B8FEEDC290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729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2513159"/>
            <a:ext cx="6831033" cy="4193259"/>
          </a:xfrm>
        </p:spPr>
        <p:txBody>
          <a:bodyPr anchor="b"/>
          <a:lstStyle>
            <a:lvl1pPr>
              <a:defRPr sz="51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6746088"/>
            <a:ext cx="6831033" cy="2205136"/>
          </a:xfrm>
        </p:spPr>
        <p:txBody>
          <a:bodyPr/>
          <a:lstStyle>
            <a:lvl1pPr marL="0" indent="0">
              <a:buNone/>
              <a:defRPr sz="2079">
                <a:solidFill>
                  <a:schemeClr val="tx1"/>
                </a:solidFill>
              </a:defRPr>
            </a:lvl1pPr>
            <a:lvl2pPr marL="395981" indent="0">
              <a:buNone/>
              <a:defRPr sz="1732">
                <a:solidFill>
                  <a:schemeClr val="tx1">
                    <a:tint val="75000"/>
                  </a:schemeClr>
                </a:solidFill>
              </a:defRPr>
            </a:lvl2pPr>
            <a:lvl3pPr marL="791962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3pPr>
            <a:lvl4pPr marL="1187943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4pPr>
            <a:lvl5pPr marL="1583924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5pPr>
            <a:lvl6pPr marL="1979905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6pPr>
            <a:lvl7pPr marL="237588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7pPr>
            <a:lvl8pPr marL="2771866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8pPr>
            <a:lvl9pPr marL="3167847" indent="0">
              <a:buNone/>
              <a:defRPr sz="13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2D0E-666D-4C9B-9AD5-925C6F5CCCCE}" type="datetimeFigureOut">
              <a:rPr lang="es-MX" smtClean="0"/>
              <a:t>13/05/2021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235A-25B7-4919-83A4-B8FEEDC290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1561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2683500"/>
            <a:ext cx="3366016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2D0E-666D-4C9B-9AD5-925C6F5CCCCE}" type="datetimeFigureOut">
              <a:rPr lang="es-MX" smtClean="0"/>
              <a:t>13/05/2021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235A-25B7-4919-83A4-B8FEEDC290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51461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536702"/>
            <a:ext cx="6831033" cy="1948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2471154"/>
            <a:ext cx="3350547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3682228"/>
            <a:ext cx="3350547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2471154"/>
            <a:ext cx="3367048" cy="1211074"/>
          </a:xfrm>
        </p:spPr>
        <p:txBody>
          <a:bodyPr anchor="b"/>
          <a:lstStyle>
            <a:lvl1pPr marL="0" indent="0">
              <a:buNone/>
              <a:defRPr sz="2079" b="1"/>
            </a:lvl1pPr>
            <a:lvl2pPr marL="395981" indent="0">
              <a:buNone/>
              <a:defRPr sz="1732" b="1"/>
            </a:lvl2pPr>
            <a:lvl3pPr marL="791962" indent="0">
              <a:buNone/>
              <a:defRPr sz="1559" b="1"/>
            </a:lvl3pPr>
            <a:lvl4pPr marL="1187943" indent="0">
              <a:buNone/>
              <a:defRPr sz="1386" b="1"/>
            </a:lvl4pPr>
            <a:lvl5pPr marL="1583924" indent="0">
              <a:buNone/>
              <a:defRPr sz="1386" b="1"/>
            </a:lvl5pPr>
            <a:lvl6pPr marL="1979905" indent="0">
              <a:buNone/>
              <a:defRPr sz="1386" b="1"/>
            </a:lvl6pPr>
            <a:lvl7pPr marL="2375886" indent="0">
              <a:buNone/>
              <a:defRPr sz="1386" b="1"/>
            </a:lvl7pPr>
            <a:lvl8pPr marL="2771866" indent="0">
              <a:buNone/>
              <a:defRPr sz="1386" b="1"/>
            </a:lvl8pPr>
            <a:lvl9pPr marL="3167847" indent="0">
              <a:buNone/>
              <a:defRPr sz="138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3682228"/>
            <a:ext cx="3367048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2D0E-666D-4C9B-9AD5-925C6F5CCCCE}" type="datetimeFigureOut">
              <a:rPr lang="es-MX" smtClean="0"/>
              <a:t>13/05/2021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235A-25B7-4919-83A4-B8FEEDC290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37991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2D0E-666D-4C9B-9AD5-925C6F5CCCCE}" type="datetimeFigureOut">
              <a:rPr lang="es-MX" smtClean="0"/>
              <a:t>13/05/2021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235A-25B7-4919-83A4-B8FEEDC290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2550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2D0E-666D-4C9B-9AD5-925C6F5CCCCE}" type="datetimeFigureOut">
              <a:rPr lang="es-MX" smtClean="0"/>
              <a:t>13/05/2021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235A-25B7-4919-83A4-B8FEEDC290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9290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1451426"/>
            <a:ext cx="4009519" cy="7163777"/>
          </a:xfrm>
        </p:spPr>
        <p:txBody>
          <a:bodyPr/>
          <a:lstStyle>
            <a:lvl1pPr>
              <a:defRPr sz="2772"/>
            </a:lvl1pPr>
            <a:lvl2pPr>
              <a:defRPr sz="2425"/>
            </a:lvl2pPr>
            <a:lvl3pPr>
              <a:defRPr sz="2079"/>
            </a:lvl3pPr>
            <a:lvl4pPr>
              <a:defRPr sz="1732"/>
            </a:lvl4pPr>
            <a:lvl5pPr>
              <a:defRPr sz="1732"/>
            </a:lvl5pPr>
            <a:lvl6pPr>
              <a:defRPr sz="1732"/>
            </a:lvl6pPr>
            <a:lvl7pPr>
              <a:defRPr sz="1732"/>
            </a:lvl7pPr>
            <a:lvl8pPr>
              <a:defRPr sz="1732"/>
            </a:lvl8pPr>
            <a:lvl9pPr>
              <a:defRPr sz="173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2D0E-666D-4C9B-9AD5-925C6F5CCCCE}" type="datetimeFigureOut">
              <a:rPr lang="es-MX" smtClean="0"/>
              <a:t>13/05/2021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235A-25B7-4919-83A4-B8FEEDC290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2724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672042"/>
            <a:ext cx="2554418" cy="2352146"/>
          </a:xfrm>
        </p:spPr>
        <p:txBody>
          <a:bodyPr anchor="b"/>
          <a:lstStyle>
            <a:lvl1pPr>
              <a:defRPr sz="277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1451426"/>
            <a:ext cx="4009519" cy="7163777"/>
          </a:xfrm>
        </p:spPr>
        <p:txBody>
          <a:bodyPr anchor="t"/>
          <a:lstStyle>
            <a:lvl1pPr marL="0" indent="0">
              <a:buNone/>
              <a:defRPr sz="2772"/>
            </a:lvl1pPr>
            <a:lvl2pPr marL="395981" indent="0">
              <a:buNone/>
              <a:defRPr sz="2425"/>
            </a:lvl2pPr>
            <a:lvl3pPr marL="791962" indent="0">
              <a:buNone/>
              <a:defRPr sz="2079"/>
            </a:lvl3pPr>
            <a:lvl4pPr marL="1187943" indent="0">
              <a:buNone/>
              <a:defRPr sz="1732"/>
            </a:lvl4pPr>
            <a:lvl5pPr marL="1583924" indent="0">
              <a:buNone/>
              <a:defRPr sz="1732"/>
            </a:lvl5pPr>
            <a:lvl6pPr marL="1979905" indent="0">
              <a:buNone/>
              <a:defRPr sz="1732"/>
            </a:lvl6pPr>
            <a:lvl7pPr marL="2375886" indent="0">
              <a:buNone/>
              <a:defRPr sz="1732"/>
            </a:lvl7pPr>
            <a:lvl8pPr marL="2771866" indent="0">
              <a:buNone/>
              <a:defRPr sz="1732"/>
            </a:lvl8pPr>
            <a:lvl9pPr marL="3167847" indent="0">
              <a:buNone/>
              <a:defRPr sz="1732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3024188"/>
            <a:ext cx="2554418" cy="5602681"/>
          </a:xfrm>
        </p:spPr>
        <p:txBody>
          <a:bodyPr/>
          <a:lstStyle>
            <a:lvl1pPr marL="0" indent="0">
              <a:buNone/>
              <a:defRPr sz="1386"/>
            </a:lvl1pPr>
            <a:lvl2pPr marL="395981" indent="0">
              <a:buNone/>
              <a:defRPr sz="1213"/>
            </a:lvl2pPr>
            <a:lvl3pPr marL="791962" indent="0">
              <a:buNone/>
              <a:defRPr sz="1039"/>
            </a:lvl3pPr>
            <a:lvl4pPr marL="1187943" indent="0">
              <a:buNone/>
              <a:defRPr sz="866"/>
            </a:lvl4pPr>
            <a:lvl5pPr marL="1583924" indent="0">
              <a:buNone/>
              <a:defRPr sz="866"/>
            </a:lvl5pPr>
            <a:lvl6pPr marL="1979905" indent="0">
              <a:buNone/>
              <a:defRPr sz="866"/>
            </a:lvl6pPr>
            <a:lvl7pPr marL="2375886" indent="0">
              <a:buNone/>
              <a:defRPr sz="866"/>
            </a:lvl7pPr>
            <a:lvl8pPr marL="2771866" indent="0">
              <a:buNone/>
              <a:defRPr sz="866"/>
            </a:lvl8pPr>
            <a:lvl9pPr marL="3167847" indent="0">
              <a:buNone/>
              <a:defRPr sz="86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2D0E-666D-4C9B-9AD5-925C6F5CCCCE}" type="datetimeFigureOut">
              <a:rPr lang="es-MX" smtClean="0"/>
              <a:t>13/05/2021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D235A-25B7-4919-83A4-B8FEEDC290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27909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536702"/>
            <a:ext cx="6831033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2683500"/>
            <a:ext cx="6831033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82D0E-666D-4C9B-9AD5-925C6F5CCCCE}" type="datetimeFigureOut">
              <a:rPr lang="es-MX" smtClean="0"/>
              <a:t>13/05/2021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9343248"/>
            <a:ext cx="2673013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9343248"/>
            <a:ext cx="1782009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D235A-25B7-4919-83A4-B8FEEDC2901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8753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91962" rtl="0" eaLnBrk="1" latinLnBrk="0" hangingPunct="1">
        <a:lnSpc>
          <a:spcPct val="90000"/>
        </a:lnSpc>
        <a:spcBef>
          <a:spcPct val="0"/>
        </a:spcBef>
        <a:buNone/>
        <a:defRPr sz="38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990" indent="-197990" algn="l" defTabSz="791962" rtl="0" eaLnBrk="1" latinLnBrk="0" hangingPunct="1">
        <a:lnSpc>
          <a:spcPct val="90000"/>
        </a:lnSpc>
        <a:spcBef>
          <a:spcPts val="866"/>
        </a:spcBef>
        <a:buFont typeface="Arial" panose="020B0604020202020204" pitchFamily="34" charset="0"/>
        <a:buChar char="•"/>
        <a:defRPr sz="2425" kern="1200">
          <a:solidFill>
            <a:schemeClr val="tx1"/>
          </a:solidFill>
          <a:latin typeface="+mn-lt"/>
          <a:ea typeface="+mn-ea"/>
          <a:cs typeface="+mn-cs"/>
        </a:defRPr>
      </a:lvl1pPr>
      <a:lvl2pPr marL="593971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989952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732" kern="1200">
          <a:solidFill>
            <a:schemeClr val="tx1"/>
          </a:solidFill>
          <a:latin typeface="+mn-lt"/>
          <a:ea typeface="+mn-ea"/>
          <a:cs typeface="+mn-cs"/>
        </a:defRPr>
      </a:lvl3pPr>
      <a:lvl4pPr marL="1385933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781914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2177895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573876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969857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365838" indent="-197990" algn="l" defTabSz="791962" rtl="0" eaLnBrk="1" latinLnBrk="0" hangingPunct="1">
        <a:lnSpc>
          <a:spcPct val="90000"/>
        </a:lnSpc>
        <a:spcBef>
          <a:spcPts val="433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1pPr>
      <a:lvl2pPr marL="395981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91962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3pPr>
      <a:lvl4pPr marL="1187943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4pPr>
      <a:lvl5pPr marL="1583924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5pPr>
      <a:lvl6pPr marL="1979905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6pPr>
      <a:lvl7pPr marL="237588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7pPr>
      <a:lvl8pPr marL="2771866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8pPr>
      <a:lvl9pPr marL="3167847" algn="l" defTabSz="791962" rtl="0" eaLnBrk="1" latinLnBrk="0" hangingPunct="1">
        <a:defRPr sz="15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5D5603C-13B0-47CB-87A7-911976505E4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282270" y="1168073"/>
            <a:ext cx="6457586" cy="68505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A4864214-8F64-4B83-A5DE-92592901AB2D}"/>
              </a:ext>
            </a:extLst>
          </p:cNvPr>
          <p:cNvSpPr/>
          <p:nvPr/>
        </p:nvSpPr>
        <p:spPr>
          <a:xfrm>
            <a:off x="312131" y="194698"/>
            <a:ext cx="3654205" cy="567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14982" indent="-314982">
              <a:buFont typeface="Wingdings" panose="05000000000000000000" pitchFamily="2" charset="2"/>
              <a:buChar char="Ø"/>
            </a:pPr>
            <a:r>
              <a:rPr lang="es-MX" sz="308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3086" dirty="0">
              <a:solidFill>
                <a:schemeClr val="accent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30FF41B-9B3F-4FA2-9299-43298DB9BACA}"/>
              </a:ext>
            </a:extLst>
          </p:cNvPr>
          <p:cNvSpPr txBox="1"/>
          <p:nvPr/>
        </p:nvSpPr>
        <p:spPr>
          <a:xfrm>
            <a:off x="312130" y="717371"/>
            <a:ext cx="3622402" cy="13136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  <a:p>
            <a:pPr algn="ctr"/>
            <a:endParaRPr lang="es-MX" sz="1984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E1E30FC-BE54-4826-9475-239779B5B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417" y="7084994"/>
            <a:ext cx="1186019" cy="289629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F8060AB-7111-4017-88B0-763536F4DFBB}"/>
              </a:ext>
            </a:extLst>
          </p:cNvPr>
          <p:cNvSpPr txBox="1"/>
          <p:nvPr/>
        </p:nvSpPr>
        <p:spPr>
          <a:xfrm>
            <a:off x="4307085" y="109881"/>
            <a:ext cx="3518009" cy="1313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984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BF03A648-E19F-4915-87A9-6D2BC0412280}"/>
              </a:ext>
            </a:extLst>
          </p:cNvPr>
          <p:cNvSpPr/>
          <p:nvPr/>
        </p:nvSpPr>
        <p:spPr>
          <a:xfrm>
            <a:off x="1506804" y="5867942"/>
            <a:ext cx="5958137" cy="3984737"/>
          </a:xfrm>
          <a:prstGeom prst="roundRect">
            <a:avLst>
              <a:gd name="adj" fmla="val 5928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984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E7D9CD1-1E57-4568-B83A-9669B52643D8}"/>
              </a:ext>
            </a:extLst>
          </p:cNvPr>
          <p:cNvSpPr/>
          <p:nvPr/>
        </p:nvSpPr>
        <p:spPr>
          <a:xfrm>
            <a:off x="179575" y="772900"/>
            <a:ext cx="377825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Jardín de niños Ramón G. Bonfil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2° y 3° B</a:t>
            </a:r>
          </a:p>
          <a:p>
            <a:pPr algn="ctr"/>
            <a:r>
              <a:rPr lang="es-MX" b="1" dirty="0">
                <a:solidFill>
                  <a:srgbClr val="0070C0"/>
                </a:solidFill>
                <a:latin typeface="Ink Free" panose="03080402000500000000" pitchFamily="66" charset="0"/>
              </a:rPr>
              <a:t>Educadora practicante: Belén Zapata Castillo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769379-B2AD-4AD9-AEAA-F65BD3C27A6B}"/>
              </a:ext>
            </a:extLst>
          </p:cNvPr>
          <p:cNvSpPr/>
          <p:nvPr/>
        </p:nvSpPr>
        <p:spPr>
          <a:xfrm rot="21416216">
            <a:off x="5879099" y="1436856"/>
            <a:ext cx="1784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Berlin Sans FB" panose="020E0602020502020306" pitchFamily="34" charset="0"/>
              </a:rPr>
              <a:t>13/05/2021</a:t>
            </a:r>
          </a:p>
        </p:txBody>
      </p:sp>
      <p:sp>
        <p:nvSpPr>
          <p:cNvPr id="13" name="Signo de multiplicación 12">
            <a:extLst>
              <a:ext uri="{FF2B5EF4-FFF2-40B4-BE49-F238E27FC236}">
                <a16:creationId xmlns:a16="http://schemas.microsoft.com/office/drawing/2014/main" id="{9B4F683B-67EA-4D82-AC18-924372578478}"/>
              </a:ext>
            </a:extLst>
          </p:cNvPr>
          <p:cNvSpPr/>
          <p:nvPr/>
        </p:nvSpPr>
        <p:spPr>
          <a:xfrm>
            <a:off x="6463110" y="2029199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6" name="Signo de multiplicación 15">
            <a:extLst>
              <a:ext uri="{FF2B5EF4-FFF2-40B4-BE49-F238E27FC236}">
                <a16:creationId xmlns:a16="http://schemas.microsoft.com/office/drawing/2014/main" id="{FCDE360B-A831-474D-B2C4-2CF27B8F51FF}"/>
              </a:ext>
            </a:extLst>
          </p:cNvPr>
          <p:cNvSpPr/>
          <p:nvPr/>
        </p:nvSpPr>
        <p:spPr>
          <a:xfrm>
            <a:off x="5425220" y="3257625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95723EB-62FC-4D09-A30E-A76084042566}"/>
              </a:ext>
            </a:extLst>
          </p:cNvPr>
          <p:cNvSpPr txBox="1"/>
          <p:nvPr/>
        </p:nvSpPr>
        <p:spPr>
          <a:xfrm>
            <a:off x="6707826" y="4902502"/>
            <a:ext cx="757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29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B1221EFD-E84F-4E31-8F5F-94BC6FAA5E09}"/>
              </a:ext>
            </a:extLst>
          </p:cNvPr>
          <p:cNvSpPr/>
          <p:nvPr/>
        </p:nvSpPr>
        <p:spPr>
          <a:xfrm>
            <a:off x="6891508" y="4008575"/>
            <a:ext cx="3898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4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41D1DCF-5762-4A14-81C7-B4A56C46B654}"/>
              </a:ext>
            </a:extLst>
          </p:cNvPr>
          <p:cNvSpPr/>
          <p:nvPr/>
        </p:nvSpPr>
        <p:spPr>
          <a:xfrm>
            <a:off x="6871471" y="4403748"/>
            <a:ext cx="4299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200" dirty="0">
                <a:latin typeface="Berlin Sans FB" panose="020E0602020502020306" pitchFamily="34" charset="0"/>
              </a:rPr>
              <a:t>0</a:t>
            </a:r>
          </a:p>
        </p:txBody>
      </p:sp>
      <p:sp>
        <p:nvSpPr>
          <p:cNvPr id="23" name="Signo de multiplicación 22">
            <a:extLst>
              <a:ext uri="{FF2B5EF4-FFF2-40B4-BE49-F238E27FC236}">
                <a16:creationId xmlns:a16="http://schemas.microsoft.com/office/drawing/2014/main" id="{1DAADB8F-4B68-4682-AAE2-817641B12E63}"/>
              </a:ext>
            </a:extLst>
          </p:cNvPr>
          <p:cNvSpPr/>
          <p:nvPr/>
        </p:nvSpPr>
        <p:spPr>
          <a:xfrm>
            <a:off x="5425220" y="3552744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25" name="Signo de multiplicación 24">
            <a:extLst>
              <a:ext uri="{FF2B5EF4-FFF2-40B4-BE49-F238E27FC236}">
                <a16:creationId xmlns:a16="http://schemas.microsoft.com/office/drawing/2014/main" id="{C2F73701-1C6C-4C9B-908B-0DB30426F552}"/>
              </a:ext>
            </a:extLst>
          </p:cNvPr>
          <p:cNvSpPr/>
          <p:nvPr/>
        </p:nvSpPr>
        <p:spPr>
          <a:xfrm>
            <a:off x="7080001" y="3818793"/>
            <a:ext cx="266681" cy="27097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00" dirty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13DB1E1A-2291-4E8C-BE08-60198FCCE93E}"/>
              </a:ext>
            </a:extLst>
          </p:cNvPr>
          <p:cNvSpPr/>
          <p:nvPr/>
        </p:nvSpPr>
        <p:spPr>
          <a:xfrm>
            <a:off x="6190924" y="3736832"/>
            <a:ext cx="10681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dirty="0">
                <a:latin typeface="Berlin Sans FB" panose="020E0602020502020306" pitchFamily="34" charset="0"/>
              </a:rPr>
              <a:t>Meet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F314528C-1793-4395-A3EA-A7E4AE583B1D}"/>
              </a:ext>
            </a:extLst>
          </p:cNvPr>
          <p:cNvSpPr txBox="1"/>
          <p:nvPr/>
        </p:nvSpPr>
        <p:spPr>
          <a:xfrm>
            <a:off x="1506804" y="5870242"/>
            <a:ext cx="59581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solidFill>
                  <a:srgbClr val="0496B9"/>
                </a:solidFill>
                <a:latin typeface="Berlin Sans FB" panose="020E0602020502020306" pitchFamily="34" charset="0"/>
              </a:rPr>
              <a:t>De la intervención de la clase virtual reflexiona acerca de: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B19A5919-D5CF-4FC2-BCC7-10FD56AFF703}"/>
              </a:ext>
            </a:extLst>
          </p:cNvPr>
          <p:cNvSpPr/>
          <p:nvPr/>
        </p:nvSpPr>
        <p:spPr>
          <a:xfrm>
            <a:off x="1508289" y="6124669"/>
            <a:ext cx="5969432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100" dirty="0">
                <a:solidFill>
                  <a:schemeClr val="accent1"/>
                </a:solidFill>
                <a:latin typeface="Berlin Sans FB" panose="020E0602020502020306" pitchFamily="34" charset="0"/>
              </a:rPr>
              <a:t>¿Cómo desarrolle la clase?</a:t>
            </a:r>
          </a:p>
          <a:p>
            <a:r>
              <a:rPr lang="es-MX" sz="1100" dirty="0">
                <a:latin typeface="Berlin Sans FB" panose="020E0602020502020306" pitchFamily="34" charset="0"/>
              </a:rPr>
              <a:t>Para la fecha del día de hoy, solicité a los alumnos identificar los números y vimos las letras que conforman el mes, y alguna cosa que comenzara con esa letra.</a:t>
            </a:r>
          </a:p>
          <a:p>
            <a:r>
              <a:rPr lang="es-MX" sz="1100" dirty="0">
                <a:latin typeface="Berlin Sans FB" panose="020E0602020502020306" pitchFamily="34" charset="0"/>
              </a:rPr>
              <a:t>Les comenté algunas características de los bomberos y de los oficios y profesiones. Cuestioné sobre lo que creían acerca de los bomberos en la comunidad, los beneficios que aportan y lo que harían si fueran bomberos. </a:t>
            </a:r>
          </a:p>
          <a:p>
            <a:r>
              <a:rPr lang="es-MX" sz="1100" dirty="0">
                <a:latin typeface="Berlin Sans FB" panose="020E0602020502020306" pitchFamily="34" charset="0"/>
              </a:rPr>
              <a:t>Di una breve explicación de lo que hacen los bomberos y mostré imágenes del traje de los bomberos.</a:t>
            </a:r>
          </a:p>
          <a:p>
            <a:r>
              <a:rPr lang="es-MX" sz="1100" dirty="0">
                <a:latin typeface="Berlin Sans FB" panose="020E0602020502020306" pitchFamily="34" charset="0"/>
              </a:rPr>
              <a:t>Entre la explicación, mencioné que ellos esperan hasta que haya alguna emergencia y en ese tiempo realizan diversas actividades, entre ellas hacen ejercicio. Por lo que durante unos minutos hicimos calentamiento y algunos ejercicios. Puse una alarma y di la indicación de que con ayuda de la imaginación se colocaran su traje de bombero, mostré un video del trayecto que hace un camión de bomberos. Les mostré imágenes de incendios, y al finalizar realizamos un ejercicio de respiración y conversamos sobre el trabajo de los bomberos y su importancia en la comunidad.</a:t>
            </a:r>
          </a:p>
          <a:p>
            <a:r>
              <a:rPr lang="es-MX" sz="1100" dirty="0">
                <a:latin typeface="Berlin Sans FB" panose="020E0602020502020306" pitchFamily="34" charset="0"/>
              </a:rPr>
              <a:t>Hablé sobre los nombre de los dedos de la mano y como colocarlos en las tijeras para poder recortar e hicimos la ficha de trabajo. </a:t>
            </a:r>
            <a:endParaRPr lang="es-MX" sz="1100" dirty="0">
              <a:solidFill>
                <a:schemeClr val="accent1"/>
              </a:solidFill>
              <a:latin typeface="Berlin Sans FB" panose="020E0602020502020306" pitchFamily="34" charset="0"/>
            </a:endParaRPr>
          </a:p>
          <a:p>
            <a:r>
              <a:rPr lang="es-MX" sz="1100" dirty="0">
                <a:solidFill>
                  <a:schemeClr val="accent1"/>
                </a:solidFill>
                <a:latin typeface="Berlin Sans FB" panose="020E0602020502020306" pitchFamily="34" charset="0"/>
              </a:rPr>
              <a:t>¿Que mejoras puedo realizar?</a:t>
            </a:r>
          </a:p>
          <a:p>
            <a:r>
              <a:rPr lang="es-MX" sz="1100" dirty="0">
                <a:latin typeface="Berlin Sans FB" panose="020E0602020502020306" pitchFamily="34" charset="0"/>
              </a:rPr>
              <a:t>Considero que en la clase de hoy me sirvió mucho la organización en cuanto a la estructura de los tres momentos y la investigación de lo que les comenté sobre los diferentes temas.</a:t>
            </a:r>
          </a:p>
          <a:p>
            <a:r>
              <a:rPr lang="es-MX" sz="1100" dirty="0">
                <a:solidFill>
                  <a:schemeClr val="accent1"/>
                </a:solidFill>
                <a:latin typeface="Berlin Sans FB" panose="020E0602020502020306" pitchFamily="34" charset="0"/>
              </a:rPr>
              <a:t>Señalar y describir cómo se realizó la evaluación del aprendizaje esperado.</a:t>
            </a:r>
          </a:p>
          <a:p>
            <a:r>
              <a:rPr lang="es-MX" sz="1100" dirty="0">
                <a:latin typeface="Berlin Sans FB" panose="020E0602020502020306" pitchFamily="34" charset="0"/>
              </a:rPr>
              <a:t>Al inicio cuando hablaron sobre los bomberos y sus beneficios a la comunidad. Al momento de jugar a ser bomberos, y dar soluciones a lo que esta pasando en la imagen. </a:t>
            </a:r>
          </a:p>
        </p:txBody>
      </p:sp>
    </p:spTree>
    <p:extLst>
      <p:ext uri="{BB962C8B-B14F-4D97-AF65-F5344CB8AC3E}">
        <p14:creationId xmlns:p14="http://schemas.microsoft.com/office/powerpoint/2010/main" val="3355662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F7BE0BBB-EF6D-49C7-AD56-6D8447E80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7920038" cy="1005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200470C8-E2C6-4604-B9B5-A646053E66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10917"/>
            <a:ext cx="7920038" cy="2981937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DA54F49C-8932-49C8-B6DC-3E6C0399F020}"/>
              </a:ext>
            </a:extLst>
          </p:cNvPr>
          <p:cNvSpPr/>
          <p:nvPr/>
        </p:nvSpPr>
        <p:spPr>
          <a:xfrm>
            <a:off x="381112" y="295952"/>
            <a:ext cx="7225918" cy="9286197"/>
          </a:xfrm>
          <a:prstGeom prst="rect">
            <a:avLst/>
          </a:prstGeom>
          <a:noFill/>
          <a:ln w="57150">
            <a:solidFill>
              <a:srgbClr val="D1CA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C7C4964-86E6-4395-AC53-730F83C0A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433" y="1938675"/>
            <a:ext cx="3184185" cy="6316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DDF9E095-F1A6-4D4E-8102-4E50F0E0C150}"/>
              </a:ext>
            </a:extLst>
          </p:cNvPr>
          <p:cNvSpPr txBox="1"/>
          <p:nvPr/>
        </p:nvSpPr>
        <p:spPr>
          <a:xfrm>
            <a:off x="381112" y="8764142"/>
            <a:ext cx="40659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latin typeface="Berlin Sans FB" panose="020E0602020502020306" pitchFamily="34" charset="0"/>
              </a:rPr>
              <a:t>Amairany Guadalupe Cardona Flores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latin typeface="Berlin Sans FB" panose="020E0602020502020306" pitchFamily="34" charset="0"/>
              </a:rPr>
              <a:t>Isaac Alejandro Coronado Calderón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latin typeface="Berlin Sans FB" panose="020E0602020502020306" pitchFamily="34" charset="0"/>
              </a:rPr>
              <a:t>Keila Valdés Rodríguez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CF480E3-F3E5-47CF-ACF8-924E18E94C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528" y="1957725"/>
            <a:ext cx="3184185" cy="6316853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21872739-DBF0-4415-A6A1-7A05C845C4C7}"/>
              </a:ext>
            </a:extLst>
          </p:cNvPr>
          <p:cNvSpPr/>
          <p:nvPr/>
        </p:nvSpPr>
        <p:spPr>
          <a:xfrm>
            <a:off x="4522570" y="8775953"/>
            <a:ext cx="32409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latin typeface="Berlin Sans FB" panose="020E0602020502020306" pitchFamily="34" charset="0"/>
              </a:rPr>
              <a:t>Mateo García Espinoza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latin typeface="Berlin Sans FB" panose="020E0602020502020306" pitchFamily="34" charset="0"/>
              </a:rPr>
              <a:t>Dylan Adolfo Macias Martínez  </a:t>
            </a:r>
          </a:p>
          <a:p>
            <a:pPr algn="ctr"/>
            <a:r>
              <a:rPr lang="es-MX" sz="1600" dirty="0">
                <a:latin typeface="Berlin Sans FB" panose="020E0602020502020306" pitchFamily="34" charset="0"/>
              </a:rPr>
              <a:t>*La maestra no se conectó*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>
              <a:latin typeface="Berlin Sans FB" panose="020E0602020502020306" pitchFamily="34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371C75C-E07D-4D92-8D9D-D076A292A1A4}"/>
              </a:ext>
            </a:extLst>
          </p:cNvPr>
          <p:cNvSpPr/>
          <p:nvPr/>
        </p:nvSpPr>
        <p:spPr>
          <a:xfrm>
            <a:off x="0" y="8468318"/>
            <a:ext cx="792003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dirty="0">
                <a:latin typeface="Berlin Sans FB" panose="020E0602020502020306" pitchFamily="34" charset="0"/>
              </a:rPr>
              <a:t>Asistencia: </a:t>
            </a:r>
          </a:p>
        </p:txBody>
      </p:sp>
    </p:spTree>
    <p:extLst>
      <p:ext uri="{BB962C8B-B14F-4D97-AF65-F5344CB8AC3E}">
        <p14:creationId xmlns:p14="http://schemas.microsoft.com/office/powerpoint/2010/main" val="27656793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397</Words>
  <Application>Microsoft Office PowerPoint</Application>
  <PresentationFormat>Personalizado</PresentationFormat>
  <Paragraphs>30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Berlin Sans FB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ZAPATA CASTILLO</dc:creator>
  <cp:lastModifiedBy>BELEN ZAPATA CASTILLO</cp:lastModifiedBy>
  <cp:revision>14</cp:revision>
  <dcterms:created xsi:type="dcterms:W3CDTF">2021-05-13T22:14:28Z</dcterms:created>
  <dcterms:modified xsi:type="dcterms:W3CDTF">2021-05-14T00:02:00Z</dcterms:modified>
</cp:coreProperties>
</file>