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86" d="100"/>
          <a:sy n="86" d="100"/>
        </p:scale>
        <p:origin x="2028" y="-2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051C03F-06E3-4785-8474-B11EF3BE9A92}"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3858486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051C03F-06E3-4785-8474-B11EF3BE9A92}"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393013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051C03F-06E3-4785-8474-B11EF3BE9A92}"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2185378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051C03F-06E3-4785-8474-B11EF3BE9A92}"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254045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051C03F-06E3-4785-8474-B11EF3BE9A92}"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3054666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051C03F-06E3-4785-8474-B11EF3BE9A92}"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350700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051C03F-06E3-4785-8474-B11EF3BE9A92}" type="datetimeFigureOut">
              <a:rPr lang="es-MX" smtClean="0"/>
              <a:t>13/05/2021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683747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051C03F-06E3-4785-8474-B11EF3BE9A92}" type="datetimeFigureOut">
              <a:rPr lang="es-MX" smtClean="0"/>
              <a:t>13/05/2021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2426530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51C03F-06E3-4785-8474-B11EF3BE9A92}" type="datetimeFigureOut">
              <a:rPr lang="es-MX" smtClean="0"/>
              <a:t>13/05/2021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3972989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051C03F-06E3-4785-8474-B11EF3BE9A92}"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1093689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051C03F-06E3-4785-8474-B11EF3BE9A92}"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B94C6AB-F2D2-4254-B468-03F9060F8164}" type="slidenum">
              <a:rPr lang="es-MX" smtClean="0"/>
              <a:t>‹Nº›</a:t>
            </a:fld>
            <a:endParaRPr lang="es-MX"/>
          </a:p>
        </p:txBody>
      </p:sp>
    </p:spTree>
    <p:extLst>
      <p:ext uri="{BB962C8B-B14F-4D97-AF65-F5344CB8AC3E}">
        <p14:creationId xmlns:p14="http://schemas.microsoft.com/office/powerpoint/2010/main" val="3978337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4051C03F-06E3-4785-8474-B11EF3BE9A92}" type="datetimeFigureOut">
              <a:rPr lang="es-MX" smtClean="0"/>
              <a:t>13/05/2021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B94C6AB-F2D2-4254-B468-03F9060F8164}" type="slidenum">
              <a:rPr lang="es-MX" smtClean="0"/>
              <a:t>‹Nº›</a:t>
            </a:fld>
            <a:endParaRPr lang="es-MX"/>
          </a:p>
        </p:txBody>
      </p:sp>
    </p:spTree>
    <p:extLst>
      <p:ext uri="{BB962C8B-B14F-4D97-AF65-F5344CB8AC3E}">
        <p14:creationId xmlns:p14="http://schemas.microsoft.com/office/powerpoint/2010/main" val="1283732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1"/>
          <p:cNvPicPr>
            <a:picLocks noChangeAspect="1"/>
          </p:cNvPicPr>
          <p:nvPr/>
        </p:nvPicPr>
        <p:blipFill>
          <a:blip r:embed="rId2"/>
          <a:stretch>
            <a:fillRect/>
          </a:stretch>
        </p:blipFill>
        <p:spPr>
          <a:xfrm>
            <a:off x="0" y="0"/>
            <a:ext cx="6858000" cy="12036490"/>
          </a:xfrm>
          <a:prstGeom prst="rect">
            <a:avLst/>
          </a:prstGeom>
        </p:spPr>
      </p:pic>
      <p:sp>
        <p:nvSpPr>
          <p:cNvPr id="5" name="CuadroTexto 2"/>
          <p:cNvSpPr txBox="1"/>
          <p:nvPr/>
        </p:nvSpPr>
        <p:spPr>
          <a:xfrm>
            <a:off x="1527813" y="5990195"/>
            <a:ext cx="2805643" cy="646331"/>
          </a:xfrm>
          <a:prstGeom prst="rect">
            <a:avLst/>
          </a:prstGeom>
          <a:noFill/>
        </p:spPr>
        <p:txBody>
          <a:bodyPr wrap="square" rtlCol="0">
            <a:spAutoFit/>
          </a:bodyPr>
          <a:lstStyle/>
          <a:p>
            <a:pPr algn="ctr"/>
            <a:r>
              <a:rPr lang="es-MX" sz="3600" b="1" dirty="0">
                <a:latin typeface="Century Gothic" panose="020B0502020202020204" pitchFamily="34" charset="0"/>
              </a:rPr>
              <a:t>Practicante</a:t>
            </a:r>
          </a:p>
        </p:txBody>
      </p:sp>
      <p:sp>
        <p:nvSpPr>
          <p:cNvPr id="2" name="CuadroTexto 1"/>
          <p:cNvSpPr txBox="1"/>
          <p:nvPr/>
        </p:nvSpPr>
        <p:spPr>
          <a:xfrm>
            <a:off x="1609530" y="2764265"/>
            <a:ext cx="3638939" cy="461665"/>
          </a:xfrm>
          <a:prstGeom prst="rect">
            <a:avLst/>
          </a:prstGeom>
          <a:noFill/>
        </p:spPr>
        <p:txBody>
          <a:bodyPr wrap="square" rtlCol="0">
            <a:spAutoFit/>
          </a:bodyPr>
          <a:lstStyle/>
          <a:p>
            <a:pPr algn="ctr"/>
            <a:r>
              <a:rPr lang="es-MX" sz="2400" b="1" dirty="0" smtClean="0">
                <a:solidFill>
                  <a:srgbClr val="7030A0"/>
                </a:solidFill>
                <a:latin typeface="Lucida Handwriting" panose="03010101010101010101" pitchFamily="66" charset="0"/>
              </a:rPr>
              <a:t>Octavo semestre </a:t>
            </a:r>
            <a:endParaRPr lang="es-MX" sz="2400" b="1" dirty="0">
              <a:solidFill>
                <a:srgbClr val="7030A0"/>
              </a:solidFill>
              <a:latin typeface="Lucida Handwriting" panose="03010101010101010101" pitchFamily="66" charset="0"/>
            </a:endParaRPr>
          </a:p>
        </p:txBody>
      </p:sp>
    </p:spTree>
    <p:extLst>
      <p:ext uri="{BB962C8B-B14F-4D97-AF65-F5344CB8AC3E}">
        <p14:creationId xmlns:p14="http://schemas.microsoft.com/office/powerpoint/2010/main" val="2755547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27002" y="0"/>
            <a:ext cx="3667490" cy="523220"/>
          </a:xfrm>
          <a:prstGeom prst="rect">
            <a:avLst/>
          </a:prstGeom>
        </p:spPr>
        <p:txBody>
          <a:bodyPr wrap="square">
            <a:spAutoFit/>
          </a:bodyPr>
          <a:lstStyle/>
          <a:p>
            <a:pPr marL="202511" indent="-202511">
              <a:buFont typeface="Wingdings" panose="05000000000000000000" pitchFamily="2" charset="2"/>
              <a:buChar char="Ø"/>
            </a:pPr>
            <a:r>
              <a:rPr lang="es-MX" sz="2800" b="1" dirty="0">
                <a:solidFill>
                  <a:schemeClr val="accent2"/>
                </a:solidFill>
                <a:latin typeface="Ink Free" panose="03080402000500000000" pitchFamily="66" charset="0"/>
              </a:rPr>
              <a:t>D</a:t>
            </a:r>
            <a:r>
              <a:rPr lang="es-MX" sz="2800" b="1" dirty="0">
                <a:solidFill>
                  <a:srgbClr val="00B0F0"/>
                </a:solidFill>
                <a:latin typeface="Ink Free" panose="03080402000500000000" pitchFamily="66" charset="0"/>
              </a:rPr>
              <a:t>i</a:t>
            </a:r>
            <a:r>
              <a:rPr lang="es-MX" sz="2800" b="1" dirty="0">
                <a:solidFill>
                  <a:schemeClr val="accent6"/>
                </a:solidFill>
                <a:latin typeface="Ink Free" panose="03080402000500000000" pitchFamily="66" charset="0"/>
              </a:rPr>
              <a:t>a</a:t>
            </a:r>
            <a:r>
              <a:rPr lang="es-MX" sz="2800" b="1" dirty="0">
                <a:solidFill>
                  <a:srgbClr val="7030A0"/>
                </a:solidFill>
                <a:latin typeface="Ink Free" panose="03080402000500000000" pitchFamily="66" charset="0"/>
              </a:rPr>
              <a:t>r</a:t>
            </a:r>
            <a:r>
              <a:rPr lang="es-MX" sz="2800" b="1" dirty="0">
                <a:solidFill>
                  <a:schemeClr val="accent4"/>
                </a:solidFill>
                <a:latin typeface="Ink Free" panose="03080402000500000000" pitchFamily="66" charset="0"/>
              </a:rPr>
              <a:t>i</a:t>
            </a:r>
            <a:r>
              <a:rPr lang="es-MX" sz="2800" b="1" dirty="0">
                <a:solidFill>
                  <a:srgbClr val="FF6699"/>
                </a:solidFill>
                <a:latin typeface="Ink Free" panose="03080402000500000000" pitchFamily="66" charset="0"/>
              </a:rPr>
              <a:t>o</a:t>
            </a:r>
            <a:r>
              <a:rPr lang="es-MX" sz="2800" b="1" dirty="0">
                <a:solidFill>
                  <a:schemeClr val="accent2"/>
                </a:solidFill>
                <a:latin typeface="Ink Free" panose="03080402000500000000" pitchFamily="66" charset="0"/>
              </a:rPr>
              <a:t> </a:t>
            </a:r>
            <a:r>
              <a:rPr lang="es-MX" sz="2800" b="1" dirty="0">
                <a:solidFill>
                  <a:srgbClr val="00B0F0"/>
                </a:solidFill>
                <a:latin typeface="Ink Free" panose="03080402000500000000" pitchFamily="66" charset="0"/>
              </a:rPr>
              <a:t>d</a:t>
            </a:r>
            <a:r>
              <a:rPr lang="es-MX" sz="2800" b="1" dirty="0">
                <a:solidFill>
                  <a:srgbClr val="FFC000"/>
                </a:solidFill>
                <a:latin typeface="Ink Free" panose="03080402000500000000" pitchFamily="66" charset="0"/>
              </a:rPr>
              <a:t>e</a:t>
            </a:r>
            <a:r>
              <a:rPr lang="es-MX" sz="2800" b="1" dirty="0">
                <a:solidFill>
                  <a:schemeClr val="accent2"/>
                </a:solidFill>
                <a:latin typeface="Ink Free" panose="03080402000500000000" pitchFamily="66" charset="0"/>
              </a:rPr>
              <a:t> </a:t>
            </a:r>
            <a:r>
              <a:rPr lang="es-MX" sz="2800" b="1" dirty="0">
                <a:solidFill>
                  <a:schemeClr val="accent6">
                    <a:lumMod val="75000"/>
                  </a:schemeClr>
                </a:solidFill>
                <a:latin typeface="Ink Free" panose="03080402000500000000" pitchFamily="66" charset="0"/>
              </a:rPr>
              <a:t>l</a:t>
            </a:r>
            <a:r>
              <a:rPr lang="es-MX" sz="2800" b="1" dirty="0">
                <a:solidFill>
                  <a:srgbClr val="7030A0"/>
                </a:solidFill>
                <a:latin typeface="Ink Free" panose="03080402000500000000" pitchFamily="66" charset="0"/>
              </a:rPr>
              <a:t>a</a:t>
            </a:r>
            <a:r>
              <a:rPr lang="es-MX" sz="2800" b="1" dirty="0">
                <a:solidFill>
                  <a:schemeClr val="accent2"/>
                </a:solidFill>
                <a:latin typeface="Ink Free" panose="03080402000500000000" pitchFamily="66" charset="0"/>
              </a:rPr>
              <a:t> </a:t>
            </a:r>
            <a:r>
              <a:rPr lang="es-MX" sz="2800" b="1" dirty="0">
                <a:solidFill>
                  <a:srgbClr val="66CCFF"/>
                </a:solidFill>
                <a:latin typeface="Ink Free" panose="03080402000500000000" pitchFamily="66" charset="0"/>
              </a:rPr>
              <a:t>a</a:t>
            </a:r>
            <a:r>
              <a:rPr lang="es-MX" sz="2800" b="1" dirty="0">
                <a:solidFill>
                  <a:srgbClr val="996633"/>
                </a:solidFill>
                <a:latin typeface="Ink Free" panose="03080402000500000000" pitchFamily="66" charset="0"/>
              </a:rPr>
              <a:t>l</a:t>
            </a:r>
            <a:r>
              <a:rPr lang="es-MX" sz="2800" b="1" dirty="0">
                <a:solidFill>
                  <a:schemeClr val="accent6">
                    <a:lumMod val="60000"/>
                    <a:lumOff val="40000"/>
                  </a:schemeClr>
                </a:solidFill>
                <a:latin typeface="Ink Free" panose="03080402000500000000" pitchFamily="66" charset="0"/>
              </a:rPr>
              <a:t>u</a:t>
            </a:r>
            <a:r>
              <a:rPr lang="es-MX" sz="2800" b="1" dirty="0">
                <a:solidFill>
                  <a:srgbClr val="FF6699"/>
                </a:solidFill>
                <a:latin typeface="Ink Free" panose="03080402000500000000" pitchFamily="66" charset="0"/>
              </a:rPr>
              <a:t>m</a:t>
            </a:r>
            <a:r>
              <a:rPr lang="es-MX" sz="2800" b="1" dirty="0">
                <a:solidFill>
                  <a:schemeClr val="bg2">
                    <a:lumMod val="50000"/>
                  </a:schemeClr>
                </a:solidFill>
                <a:latin typeface="Ink Free" panose="03080402000500000000" pitchFamily="66" charset="0"/>
              </a:rPr>
              <a:t>n</a:t>
            </a:r>
            <a:r>
              <a:rPr lang="es-MX" sz="2800" b="1" dirty="0">
                <a:solidFill>
                  <a:schemeClr val="accent2"/>
                </a:solidFill>
                <a:latin typeface="Ink Free" panose="03080402000500000000" pitchFamily="66" charset="0"/>
              </a:rPr>
              <a:t>a</a:t>
            </a:r>
            <a:endParaRPr lang="es-MX" sz="2800" b="1" dirty="0">
              <a:solidFill>
                <a:schemeClr val="accent2"/>
              </a:solidFill>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377070"/>
            <a:ext cx="6858000" cy="11750661"/>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87128" y="712862"/>
            <a:ext cx="3143900" cy="790473"/>
          </a:xfrm>
          <a:prstGeom prst="rect">
            <a:avLst/>
          </a:prstGeom>
          <a:solidFill>
            <a:schemeClr val="accent2">
              <a:lumMod val="20000"/>
              <a:lumOff val="80000"/>
            </a:schemeClr>
          </a:solidFill>
        </p:spPr>
        <p:txBody>
          <a:bodyPr wrap="square" rtlCol="0">
            <a:spAutoFit/>
          </a:bodyPr>
          <a:lstStyle/>
          <a:p>
            <a:pPr algn="ctr"/>
            <a:r>
              <a:rPr lang="es-MX" sz="1134" b="1" dirty="0">
                <a:solidFill>
                  <a:srgbClr val="996633"/>
                </a:solidFill>
                <a:latin typeface="Century Gothic" panose="020B0502020202020204" pitchFamily="34" charset="0"/>
              </a:rPr>
              <a:t>J.N. María L. Pérez de Arreola</a:t>
            </a:r>
          </a:p>
          <a:p>
            <a:pPr algn="ctr"/>
            <a:r>
              <a:rPr lang="es-MX" sz="1134" b="1" dirty="0">
                <a:solidFill>
                  <a:srgbClr val="FF6699"/>
                </a:solidFill>
                <a:latin typeface="Century Gothic" panose="020B0502020202020204" pitchFamily="34" charset="0"/>
              </a:rPr>
              <a:t>2° C y 3° Sección B</a:t>
            </a:r>
          </a:p>
          <a:p>
            <a:pPr algn="ctr"/>
            <a:r>
              <a:rPr lang="es-MX" sz="1134" b="1" dirty="0">
                <a:solidFill>
                  <a:srgbClr val="00B0F0"/>
                </a:solidFill>
                <a:latin typeface="Century Gothic" panose="020B0502020202020204" pitchFamily="34" charset="0"/>
              </a:rPr>
              <a:t>Educadora practicante</a:t>
            </a:r>
            <a:r>
              <a:rPr lang="es-MX" sz="1134" b="1" dirty="0">
                <a:solidFill>
                  <a:srgbClr val="0070C0"/>
                </a:solidFill>
                <a:latin typeface="Century Gothic" panose="020B0502020202020204" pitchFamily="34" charset="0"/>
              </a:rPr>
              <a:t>: </a:t>
            </a:r>
            <a:r>
              <a:rPr lang="es-MX" sz="1134" b="1" dirty="0">
                <a:solidFill>
                  <a:srgbClr val="7030A0"/>
                </a:solidFill>
                <a:latin typeface="Century Gothic" panose="020B0502020202020204" pitchFamily="34" charset="0"/>
              </a:rPr>
              <a:t>Jimena Guadalupe Charles H.</a:t>
            </a:r>
          </a:p>
        </p:txBody>
      </p:sp>
      <p:sp>
        <p:nvSpPr>
          <p:cNvPr id="3" name="2 Elipse"/>
          <p:cNvSpPr/>
          <p:nvPr/>
        </p:nvSpPr>
        <p:spPr>
          <a:xfrm>
            <a:off x="4386672" y="4000248"/>
            <a:ext cx="348932" cy="3458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76"/>
          </a:p>
        </p:txBody>
      </p:sp>
      <p:sp>
        <p:nvSpPr>
          <p:cNvPr id="10" name="CuadroTexto 9"/>
          <p:cNvSpPr txBox="1"/>
          <p:nvPr/>
        </p:nvSpPr>
        <p:spPr>
          <a:xfrm>
            <a:off x="3575666" y="1238543"/>
            <a:ext cx="3037696" cy="400110"/>
          </a:xfrm>
          <a:prstGeom prst="rect">
            <a:avLst/>
          </a:prstGeom>
          <a:noFill/>
        </p:spPr>
        <p:txBody>
          <a:bodyPr wrap="square" rtlCol="0">
            <a:spAutoFit/>
          </a:bodyPr>
          <a:lstStyle/>
          <a:p>
            <a:pPr algn="ctr"/>
            <a:r>
              <a:rPr lang="es-MX" sz="2000" b="1" dirty="0" smtClean="0">
                <a:latin typeface="Century Gothic" panose="020B0502020202020204" pitchFamily="34" charset="0"/>
              </a:rPr>
              <a:t>14</a:t>
            </a:r>
            <a:r>
              <a:rPr lang="es-MX" sz="2000" b="1" dirty="0" smtClean="0">
                <a:latin typeface="Century Gothic" panose="020B0502020202020204" pitchFamily="34" charset="0"/>
              </a:rPr>
              <a:t> </a:t>
            </a:r>
            <a:r>
              <a:rPr lang="es-MX" sz="2000" b="1" dirty="0" smtClean="0">
                <a:latin typeface="Century Gothic" panose="020B0502020202020204" pitchFamily="34" charset="0"/>
              </a:rPr>
              <a:t>de Mayo de 2021</a:t>
            </a:r>
            <a:endParaRPr lang="es-MX" sz="2000" b="1" dirty="0">
              <a:latin typeface="Century Gothic" panose="020B0502020202020204" pitchFamily="34" charset="0"/>
            </a:endParaRPr>
          </a:p>
        </p:txBody>
      </p:sp>
      <p:sp>
        <p:nvSpPr>
          <p:cNvPr id="9" name="CuadroTexto 8"/>
          <p:cNvSpPr txBox="1"/>
          <p:nvPr/>
        </p:nvSpPr>
        <p:spPr>
          <a:xfrm>
            <a:off x="222355" y="8480579"/>
            <a:ext cx="6413289" cy="3647152"/>
          </a:xfrm>
          <a:prstGeom prst="rect">
            <a:avLst/>
          </a:prstGeom>
          <a:noFill/>
        </p:spPr>
        <p:txBody>
          <a:bodyPr wrap="square" rtlCol="0">
            <a:spAutoFit/>
          </a:bodyPr>
          <a:lstStyle/>
          <a:p>
            <a:pPr algn="ctr">
              <a:lnSpc>
                <a:spcPct val="150000"/>
              </a:lnSpc>
            </a:pPr>
            <a:r>
              <a:rPr lang="es-MX" sz="1100" b="1" dirty="0" smtClean="0">
                <a:solidFill>
                  <a:srgbClr val="002060"/>
                </a:solidFill>
                <a:latin typeface="Bookman Old Style" panose="02050604050505020204" pitchFamily="18" charset="0"/>
              </a:rPr>
              <a:t>PROGRAMACIÓN APRENDE EN CASA</a:t>
            </a:r>
            <a:r>
              <a:rPr lang="es-MX" sz="1100" b="1" dirty="0" smtClean="0">
                <a:solidFill>
                  <a:srgbClr val="002060"/>
                </a:solidFill>
                <a:latin typeface="Bookman Old Style" panose="02050604050505020204" pitchFamily="18" charset="0"/>
              </a:rPr>
              <a:t> </a:t>
            </a:r>
            <a:endParaRPr lang="es-MX" sz="1050" dirty="0">
              <a:latin typeface="Century Gothic" panose="020B0502020202020204" pitchFamily="34" charset="0"/>
            </a:endParaRPr>
          </a:p>
          <a:p>
            <a:pPr>
              <a:lnSpc>
                <a:spcPct val="150000"/>
              </a:lnSpc>
            </a:pPr>
            <a:r>
              <a:rPr lang="es-MX" sz="1100" dirty="0" smtClean="0">
                <a:latin typeface="Century Gothic" panose="020B0502020202020204" pitchFamily="34" charset="0"/>
              </a:rPr>
              <a:t>La Programación televisiva de </a:t>
            </a:r>
            <a:r>
              <a:rPr lang="es-MX" sz="1100" dirty="0" smtClean="0">
                <a:latin typeface="Century Gothic" panose="020B0502020202020204" pitchFamily="34" charset="0"/>
              </a:rPr>
              <a:t>Aprende en Casa, </a:t>
            </a:r>
            <a:r>
              <a:rPr lang="es-MX" sz="1100" dirty="0" smtClean="0">
                <a:latin typeface="Century Gothic" panose="020B0502020202020204" pitchFamily="34" charset="0"/>
              </a:rPr>
              <a:t>comenzó con </a:t>
            </a:r>
            <a:r>
              <a:rPr lang="es-MX" sz="1100" dirty="0" smtClean="0">
                <a:latin typeface="Century Gothic" panose="020B0502020202020204" pitchFamily="34" charset="0"/>
              </a:rPr>
              <a:t>el </a:t>
            </a:r>
            <a:r>
              <a:rPr lang="es-MX" sz="1100" dirty="0" smtClean="0">
                <a:latin typeface="Century Gothic" panose="020B0502020202020204" pitchFamily="34" charset="0"/>
              </a:rPr>
              <a:t>campo de Exploración y Comprensión del Mundo Natural y Social, con la </a:t>
            </a:r>
            <a:r>
              <a:rPr lang="es-MX" sz="1100" dirty="0" smtClean="0">
                <a:latin typeface="Century Gothic" panose="020B0502020202020204" pitchFamily="34" charset="0"/>
              </a:rPr>
              <a:t>actividad AVIARIO, que se refiere a la colección de diferentes aves </a:t>
            </a:r>
            <a:r>
              <a:rPr lang="es-MX" sz="1100" dirty="0" smtClean="0">
                <a:latin typeface="Century Gothic" panose="020B0502020202020204" pitchFamily="34" charset="0"/>
              </a:rPr>
              <a:t>a través </a:t>
            </a:r>
            <a:r>
              <a:rPr lang="es-MX" sz="1100" dirty="0" smtClean="0">
                <a:latin typeface="Century Gothic" panose="020B0502020202020204" pitchFamily="34" charset="0"/>
              </a:rPr>
              <a:t>de una estructura grande parecida a una jaula, por lo que los niños pudieron conocer acerca de las características de las formas de vida de algunos animales que vuelan. </a:t>
            </a:r>
            <a:endParaRPr lang="es-MX" sz="1100" dirty="0" smtClean="0">
              <a:latin typeface="Century Gothic" panose="020B0502020202020204" pitchFamily="34" charset="0"/>
            </a:endParaRPr>
          </a:p>
          <a:p>
            <a:pPr>
              <a:lnSpc>
                <a:spcPct val="150000"/>
              </a:lnSpc>
            </a:pPr>
            <a:r>
              <a:rPr lang="es-MX" sz="1100" dirty="0" smtClean="0">
                <a:latin typeface="Century Gothic" panose="020B0502020202020204" pitchFamily="34" charset="0"/>
              </a:rPr>
              <a:t>En la sección de inglés </a:t>
            </a:r>
            <a:r>
              <a:rPr lang="es-MX" sz="1100" dirty="0" smtClean="0">
                <a:latin typeface="Century Gothic" panose="020B0502020202020204" pitchFamily="34" charset="0"/>
              </a:rPr>
              <a:t>se abordaron las partes de una receta, en la preparación de alimentos, al tiempo que recordaron vocabulario de las sesiones anteriore</a:t>
            </a:r>
            <a:r>
              <a:rPr lang="es-MX" sz="1100" dirty="0" smtClean="0">
                <a:latin typeface="Century Gothic" panose="020B0502020202020204" pitchFamily="34" charset="0"/>
              </a:rPr>
              <a:t>s. </a:t>
            </a:r>
          </a:p>
          <a:p>
            <a:pPr>
              <a:lnSpc>
                <a:spcPct val="150000"/>
              </a:lnSpc>
            </a:pPr>
            <a:r>
              <a:rPr lang="es-MX" sz="1100" dirty="0">
                <a:latin typeface="Century Gothic" panose="020B0502020202020204" pitchFamily="34" charset="0"/>
              </a:rPr>
              <a:t>El día de hoy no se tuvo interacción directa con los niños por medio de las sesiones virtuales de ZOOM, debido los viernes cargan sus evidencias de cuadernillo en la plataforma de Facebook. No obstante, en el transcurso de la mañana se enviaron mensajes en el grupo de WhatsApp para agradecer a padres de familia y a alumnos por una semana más de </a:t>
            </a:r>
            <a:r>
              <a:rPr lang="es-MX" sz="1100" dirty="0" smtClean="0">
                <a:latin typeface="Century Gothic" panose="020B0502020202020204" pitchFamily="34" charset="0"/>
              </a:rPr>
              <a:t>trabajo, las actividades del cuadernillo de hoy están enfocadas al tema de la TV. </a:t>
            </a:r>
          </a:p>
          <a:p>
            <a:pPr>
              <a:lnSpc>
                <a:spcPct val="150000"/>
              </a:lnSpc>
            </a:pPr>
            <a:endParaRPr lang="es-MX" sz="1100" dirty="0" smtClean="0">
              <a:latin typeface="Century Gothic" panose="020B0502020202020204" pitchFamily="34" charset="0"/>
            </a:endParaRPr>
          </a:p>
        </p:txBody>
      </p:sp>
    </p:spTree>
    <p:extLst>
      <p:ext uri="{BB962C8B-B14F-4D97-AF65-F5344CB8AC3E}">
        <p14:creationId xmlns:p14="http://schemas.microsoft.com/office/powerpoint/2010/main" val="3896160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TotalTime>
  <Words>220</Words>
  <Application>Microsoft Office PowerPoint</Application>
  <PresentationFormat>Panorámica</PresentationFormat>
  <Paragraphs>11</Paragraphs>
  <Slides>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vt:i4>
      </vt:variant>
    </vt:vector>
  </HeadingPairs>
  <TitlesOfParts>
    <vt:vector size="11" baseType="lpstr">
      <vt:lpstr>Arial</vt:lpstr>
      <vt:lpstr>Bookman Old Style</vt:lpstr>
      <vt:lpstr>Calibri</vt:lpstr>
      <vt:lpstr>Calibri Light</vt:lpstr>
      <vt:lpstr>Century Gothic</vt:lpstr>
      <vt:lpstr>Ink Free</vt:lpstr>
      <vt:lpstr>Lucida Handwriting</vt:lpstr>
      <vt:lpstr>Wingdings</vt:lpstr>
      <vt:lpstr>Tema de Office</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WIN8</dc:creator>
  <cp:lastModifiedBy>WIN8</cp:lastModifiedBy>
  <cp:revision>3</cp:revision>
  <dcterms:created xsi:type="dcterms:W3CDTF">2021-05-14T03:59:48Z</dcterms:created>
  <dcterms:modified xsi:type="dcterms:W3CDTF">2021-05-14T04:51:18Z</dcterms:modified>
</cp:coreProperties>
</file>