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6858000" cy="1079976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23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767462"/>
            <a:ext cx="5829300" cy="375991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5672376"/>
            <a:ext cx="5143500" cy="260744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D7173984-E7EC-4BDC-BC78-8F79A6E8D19E}" type="datetimeFigureOut">
              <a:rPr lang="es-MX" smtClean="0"/>
              <a:t>18/05/2021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199068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173984-E7EC-4BDC-BC78-8F79A6E8D19E}" type="datetimeFigureOut">
              <a:rPr lang="es-MX" smtClean="0"/>
              <a:t>18/05/2021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145278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74987"/>
            <a:ext cx="1478756" cy="91523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574987"/>
            <a:ext cx="4350544" cy="91523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173984-E7EC-4BDC-BC78-8F79A6E8D19E}" type="datetimeFigureOut">
              <a:rPr lang="es-MX" smtClean="0"/>
              <a:t>18/05/2021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18202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173984-E7EC-4BDC-BC78-8F79A6E8D19E}" type="datetimeFigureOut">
              <a:rPr lang="es-MX" smtClean="0"/>
              <a:t>18/05/2021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318725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692444"/>
            <a:ext cx="5915025" cy="4492401"/>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7227345"/>
            <a:ext cx="5915025" cy="236244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7173984-E7EC-4BDC-BC78-8F79A6E8D19E}" type="datetimeFigureOut">
              <a:rPr lang="es-MX" smtClean="0"/>
              <a:t>18/05/2021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170287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874937"/>
            <a:ext cx="2914650" cy="685235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874937"/>
            <a:ext cx="2914650" cy="685235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7173984-E7EC-4BDC-BC78-8F79A6E8D19E}" type="datetimeFigureOut">
              <a:rPr lang="es-MX" smtClean="0"/>
              <a:t>18/05/2021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169729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74990"/>
            <a:ext cx="5915025" cy="208745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647443"/>
            <a:ext cx="2901255" cy="129747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944914"/>
            <a:ext cx="2901255" cy="58023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647443"/>
            <a:ext cx="2915543" cy="129747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944914"/>
            <a:ext cx="2915543" cy="58023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173984-E7EC-4BDC-BC78-8F79A6E8D19E}" type="datetimeFigureOut">
              <a:rPr lang="es-MX" smtClean="0"/>
              <a:t>18/05/2021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422127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7173984-E7EC-4BDC-BC78-8F79A6E8D19E}" type="datetimeFigureOut">
              <a:rPr lang="es-MX" smtClean="0"/>
              <a:t>18/05/2021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237476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73984-E7EC-4BDC-BC78-8F79A6E8D19E}" type="datetimeFigureOut">
              <a:rPr lang="es-MX" smtClean="0"/>
              <a:t>18/05/2021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62238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719984"/>
            <a:ext cx="2211884" cy="2519945"/>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554968"/>
            <a:ext cx="3471863" cy="767483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3239929"/>
            <a:ext cx="2211884" cy="60023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7173984-E7EC-4BDC-BC78-8F79A6E8D19E}" type="datetimeFigureOut">
              <a:rPr lang="es-MX" smtClean="0"/>
              <a:t>18/05/2021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87803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719984"/>
            <a:ext cx="2211884" cy="2519945"/>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554968"/>
            <a:ext cx="3471863" cy="767483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3239929"/>
            <a:ext cx="2211884" cy="60023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7173984-E7EC-4BDC-BC78-8F79A6E8D19E}" type="datetimeFigureOut">
              <a:rPr lang="es-MX" smtClean="0"/>
              <a:t>18/05/2021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1D2C03A-7875-4E42-A081-12FC36C0340E}" type="slidenum">
              <a:rPr lang="es-MX" smtClean="0"/>
              <a:t>‹Nº›</a:t>
            </a:fld>
            <a:endParaRPr lang="es-MX"/>
          </a:p>
        </p:txBody>
      </p:sp>
    </p:spTree>
    <p:extLst>
      <p:ext uri="{BB962C8B-B14F-4D97-AF65-F5344CB8AC3E}">
        <p14:creationId xmlns:p14="http://schemas.microsoft.com/office/powerpoint/2010/main" val="196889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74990"/>
            <a:ext cx="5915025" cy="208745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874937"/>
            <a:ext cx="5915025" cy="685235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10009783"/>
            <a:ext cx="1543050" cy="574987"/>
          </a:xfrm>
          <a:prstGeom prst="rect">
            <a:avLst/>
          </a:prstGeom>
        </p:spPr>
        <p:txBody>
          <a:bodyPr vert="horz" lIns="91440" tIns="45720" rIns="91440" bIns="45720" rtlCol="0" anchor="ctr"/>
          <a:lstStyle>
            <a:lvl1pPr algn="l">
              <a:defRPr sz="900">
                <a:solidFill>
                  <a:schemeClr val="tx1">
                    <a:tint val="75000"/>
                  </a:schemeClr>
                </a:solidFill>
              </a:defRPr>
            </a:lvl1pPr>
          </a:lstStyle>
          <a:p>
            <a:fld id="{D7173984-E7EC-4BDC-BC78-8F79A6E8D19E}" type="datetimeFigureOut">
              <a:rPr lang="es-MX" smtClean="0"/>
              <a:t>18/05/2021</a:t>
            </a:fld>
            <a:endParaRPr lang="es-MX"/>
          </a:p>
        </p:txBody>
      </p:sp>
      <p:sp>
        <p:nvSpPr>
          <p:cNvPr id="5" name="Footer Placeholder 4"/>
          <p:cNvSpPr>
            <a:spLocks noGrp="1"/>
          </p:cNvSpPr>
          <p:nvPr>
            <p:ph type="ftr" sz="quarter" idx="3"/>
          </p:nvPr>
        </p:nvSpPr>
        <p:spPr>
          <a:xfrm>
            <a:off x="2271713" y="10009783"/>
            <a:ext cx="2314575" cy="57498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0009783"/>
            <a:ext cx="1543050" cy="574987"/>
          </a:xfrm>
          <a:prstGeom prst="rect">
            <a:avLst/>
          </a:prstGeom>
        </p:spPr>
        <p:txBody>
          <a:bodyPr vert="horz" lIns="91440" tIns="45720" rIns="91440" bIns="45720" rtlCol="0" anchor="ctr"/>
          <a:lstStyle>
            <a:lvl1pPr algn="r">
              <a:defRPr sz="900">
                <a:solidFill>
                  <a:schemeClr val="tx1">
                    <a:tint val="75000"/>
                  </a:schemeClr>
                </a:solidFill>
              </a:defRPr>
            </a:lvl1pPr>
          </a:lstStyle>
          <a:p>
            <a:fld id="{41D2C03A-7875-4E42-A081-12FC36C0340E}" type="slidenum">
              <a:rPr lang="es-MX" smtClean="0"/>
              <a:t>‹Nº›</a:t>
            </a:fld>
            <a:endParaRPr lang="es-MX"/>
          </a:p>
        </p:txBody>
      </p:sp>
    </p:spTree>
    <p:extLst>
      <p:ext uri="{BB962C8B-B14F-4D97-AF65-F5344CB8AC3E}">
        <p14:creationId xmlns:p14="http://schemas.microsoft.com/office/powerpoint/2010/main" val="408375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5" y="0"/>
            <a:ext cx="6858000" cy="10799763"/>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20851" t="1" r="16963" b="178"/>
          <a:stretch/>
        </p:blipFill>
        <p:spPr>
          <a:xfrm>
            <a:off x="223088" y="209508"/>
            <a:ext cx="1437270" cy="1715543"/>
          </a:xfrm>
          <a:prstGeom prst="rect">
            <a:avLst/>
          </a:prstGeom>
        </p:spPr>
      </p:pic>
      <p:sp>
        <p:nvSpPr>
          <p:cNvPr id="14" name="Cuadro de texto 3"/>
          <p:cNvSpPr txBox="1">
            <a:spLocks noChangeArrowheads="1"/>
          </p:cNvSpPr>
          <p:nvPr/>
        </p:nvSpPr>
        <p:spPr bwMode="auto">
          <a:xfrm>
            <a:off x="710406" y="143209"/>
            <a:ext cx="6024563" cy="104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4800" b="0" i="0" u="none" strike="noStrike" cap="none" normalizeH="0" baseline="0" dirty="0" smtClean="0">
                <a:ln>
                  <a:noFill/>
                </a:ln>
                <a:solidFill>
                  <a:schemeClr val="tx1"/>
                </a:solidFill>
                <a:effectLst/>
                <a:latin typeface="Baby Biscuit" pitchFamily="50" charset="0"/>
                <a:ea typeface="Calibri" panose="020F0502020204030204" pitchFamily="34" charset="0"/>
                <a:cs typeface="Times New Roman" panose="02020603050405020304" pitchFamily="18" charset="0"/>
              </a:rPr>
              <a:t>Escuela Normal de Educación Preescolar</a:t>
            </a:r>
            <a:endParaRPr kumimoji="0" lang="es-MX" altLang="es-MX" sz="1800" b="0" i="0" u="none" strike="noStrike" cap="none" normalizeH="0" baseline="0" dirty="0" smtClean="0">
              <a:ln>
                <a:noFill/>
              </a:ln>
              <a:solidFill>
                <a:schemeClr val="tx1"/>
              </a:solidFill>
              <a:effectLst/>
              <a:latin typeface="Baby Biscuit" pitchFamily="50" charset="0"/>
            </a:endParaRPr>
          </a:p>
        </p:txBody>
      </p:sp>
      <p:sp>
        <p:nvSpPr>
          <p:cNvPr id="15" name="Cuadro de texto 4"/>
          <p:cNvSpPr txBox="1">
            <a:spLocks noChangeArrowheads="1"/>
          </p:cNvSpPr>
          <p:nvPr/>
        </p:nvSpPr>
        <p:spPr bwMode="auto">
          <a:xfrm>
            <a:off x="534193" y="5871156"/>
            <a:ext cx="5807076"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sz="16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OBSERVACI</a:t>
            </a:r>
            <a:r>
              <a:rPr kumimoji="0" lang="es-MX" altLang="es-MX" sz="1600" b="1"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s-MX" altLang="es-MX" sz="16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 Y AN</a:t>
            </a:r>
            <a:r>
              <a:rPr kumimoji="0" lang="es-MX" altLang="es-MX" sz="1600" b="1"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Á</a:t>
            </a:r>
            <a:r>
              <a:rPr kumimoji="0" lang="es-MX" altLang="es-MX" sz="16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LISIS DE PR</a:t>
            </a:r>
            <a:r>
              <a:rPr kumimoji="0" lang="es-MX" altLang="es-MX" sz="1600" b="1"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Á</a:t>
            </a:r>
            <a:r>
              <a:rPr kumimoji="0" lang="es-MX" altLang="es-MX" sz="16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CTICAS Y CONTEXTOS ESCOLARES</a:t>
            </a:r>
            <a:endParaRPr kumimoji="0" lang="es-MX" altLang="es-MX"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6" name="Cuadro de texto 5"/>
          <p:cNvSpPr txBox="1">
            <a:spLocks noChangeArrowheads="1"/>
          </p:cNvSpPr>
          <p:nvPr/>
        </p:nvSpPr>
        <p:spPr bwMode="auto">
          <a:xfrm>
            <a:off x="3772296" y="3986168"/>
            <a:ext cx="2537619" cy="11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Docente: ELIZABETH GUADALUPE RAMOS SUAREZ</a:t>
            </a:r>
            <a:endParaRPr kumimoji="0" lang="es-MX" altLang="es-MX" b="0" i="0" u="none" strike="noStrike" cap="none" normalizeH="0" baseline="0" dirty="0" smtClean="0">
              <a:ln>
                <a:noFill/>
              </a:ln>
              <a:solidFill>
                <a:srgbClr val="1F4D78"/>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7" name="Cuadro de texto 6"/>
          <p:cNvSpPr txBox="1">
            <a:spLocks noChangeArrowheads="1"/>
          </p:cNvSpPr>
          <p:nvPr/>
        </p:nvSpPr>
        <p:spPr bwMode="auto">
          <a:xfrm>
            <a:off x="3859212" y="2773113"/>
            <a:ext cx="2363788" cy="75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7610" rIns="91440" bIns="4761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6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MX" altLang="es-MX" sz="16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Cuadro doble entrada</a:t>
            </a:r>
            <a:endParaRPr kumimoji="0" lang="es-MX" altLang="es-MX" sz="1800"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8" name="Cuadro de texto 7"/>
          <p:cNvSpPr txBox="1">
            <a:spLocks noChangeArrowheads="1"/>
          </p:cNvSpPr>
          <p:nvPr/>
        </p:nvSpPr>
        <p:spPr bwMode="auto">
          <a:xfrm>
            <a:off x="1081881" y="7692741"/>
            <a:ext cx="4711700" cy="51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Alumna: Janeth Guadalupe Torres Rubio. </a:t>
            </a: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0" name="Rectangle 18"/>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21" name="CuadroTexto 20"/>
          <p:cNvSpPr txBox="1"/>
          <p:nvPr/>
        </p:nvSpPr>
        <p:spPr>
          <a:xfrm>
            <a:off x="3859212" y="10279224"/>
            <a:ext cx="2936081" cy="381000"/>
          </a:xfrm>
          <a:prstGeom prst="rect">
            <a:avLst/>
          </a:prstGeom>
          <a:noFill/>
        </p:spPr>
        <p:txBody>
          <a:bodyPr wrap="square" rtlCol="0">
            <a:spAutoFit/>
          </a:bodyPr>
          <a:lstStyle/>
          <a:p>
            <a:r>
              <a:rPr lang="es-MX" dirty="0" smtClean="0"/>
              <a:t>Martes 18 de mayo del 2021</a:t>
            </a:r>
            <a:endParaRPr lang="es-MX" dirty="0"/>
          </a:p>
        </p:txBody>
      </p:sp>
    </p:spTree>
    <p:extLst>
      <p:ext uri="{BB962C8B-B14F-4D97-AF65-F5344CB8AC3E}">
        <p14:creationId xmlns:p14="http://schemas.microsoft.com/office/powerpoint/2010/main" val="185404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10799763"/>
          </a:xfrm>
          <a:prstGeom prst="rect">
            <a:avLst/>
          </a:prstGeom>
        </p:spPr>
      </p:pic>
      <p:sp>
        <p:nvSpPr>
          <p:cNvPr id="7" name="CuadroTexto 6"/>
          <p:cNvSpPr txBox="1"/>
          <p:nvPr/>
        </p:nvSpPr>
        <p:spPr>
          <a:xfrm>
            <a:off x="1022682" y="1084944"/>
            <a:ext cx="5568286" cy="707886"/>
          </a:xfrm>
          <a:prstGeom prst="rect">
            <a:avLst/>
          </a:prstGeom>
          <a:noFill/>
        </p:spPr>
        <p:txBody>
          <a:bodyPr wrap="square" rtlCol="0">
            <a:spAutoFit/>
          </a:bodyPr>
          <a:lstStyle/>
          <a:p>
            <a:pPr algn="just"/>
            <a:r>
              <a:rPr lang="es-MX" sz="2000" dirty="0" smtClean="0">
                <a:latin typeface="Century Gothic" panose="020B0502020202020204" pitchFamily="34" charset="0"/>
              </a:rPr>
              <a:t>Escuela: Jardín de niños “Bertha </a:t>
            </a:r>
            <a:r>
              <a:rPr lang="es-MX" sz="2000" dirty="0">
                <a:latin typeface="Century Gothic" panose="020B0502020202020204" pitchFamily="34" charset="0"/>
              </a:rPr>
              <a:t>Carbajal </a:t>
            </a:r>
            <a:r>
              <a:rPr lang="es-MX" sz="2000" dirty="0" smtClean="0">
                <a:latin typeface="Century Gothic" panose="020B0502020202020204" pitchFamily="34" charset="0"/>
              </a:rPr>
              <a:t>Rodríguez”</a:t>
            </a:r>
            <a:endParaRPr lang="es-MX" sz="2000" dirty="0">
              <a:latin typeface="Century Gothic" panose="020B0502020202020204" pitchFamily="34" charset="0"/>
            </a:endParaRPr>
          </a:p>
        </p:txBody>
      </p:sp>
      <p:sp>
        <p:nvSpPr>
          <p:cNvPr id="8" name="CuadroTexto 7"/>
          <p:cNvSpPr txBox="1"/>
          <p:nvPr/>
        </p:nvSpPr>
        <p:spPr>
          <a:xfrm>
            <a:off x="267027" y="2545516"/>
            <a:ext cx="6323941" cy="707886"/>
          </a:xfrm>
          <a:prstGeom prst="rect">
            <a:avLst/>
          </a:prstGeom>
          <a:noFill/>
        </p:spPr>
        <p:txBody>
          <a:bodyPr wrap="square" rtlCol="0">
            <a:spAutoFit/>
          </a:bodyPr>
          <a:lstStyle/>
          <a:p>
            <a:pPr algn="ctr"/>
            <a:r>
              <a:rPr lang="es-MX" sz="2000" dirty="0" smtClean="0">
                <a:latin typeface="Century Gothic" panose="020B0502020202020204" pitchFamily="34" charset="0"/>
              </a:rPr>
              <a:t>Modalidad: Sistema Federalizado         </a:t>
            </a:r>
          </a:p>
          <a:p>
            <a:pPr algn="ctr"/>
            <a:r>
              <a:rPr lang="es-MX" sz="2000" dirty="0" smtClean="0">
                <a:latin typeface="Century Gothic" panose="020B0502020202020204" pitchFamily="34" charset="0"/>
              </a:rPr>
              <a:t> Turno: Matutino. </a:t>
            </a:r>
            <a:endParaRPr lang="es-MX" sz="2000" dirty="0">
              <a:latin typeface="Century Gothic" panose="020B0502020202020204" pitchFamily="34" charset="0"/>
            </a:endParaRPr>
          </a:p>
        </p:txBody>
      </p:sp>
      <p:sp>
        <p:nvSpPr>
          <p:cNvPr id="9" name="CuadroTexto 8"/>
          <p:cNvSpPr txBox="1"/>
          <p:nvPr/>
        </p:nvSpPr>
        <p:spPr>
          <a:xfrm>
            <a:off x="767685" y="3983005"/>
            <a:ext cx="5322627" cy="707886"/>
          </a:xfrm>
          <a:prstGeom prst="rect">
            <a:avLst/>
          </a:prstGeom>
          <a:noFill/>
        </p:spPr>
        <p:txBody>
          <a:bodyPr wrap="square" rtlCol="0">
            <a:spAutoFit/>
          </a:bodyPr>
          <a:lstStyle/>
          <a:p>
            <a:pPr algn="just"/>
            <a:r>
              <a:rPr lang="es-MX" sz="2000" dirty="0" smtClean="0">
                <a:latin typeface="Century Gothic" panose="020B0502020202020204" pitchFamily="34" charset="0"/>
              </a:rPr>
              <a:t>Fecha de realización: Miércoles 28 de abril del 2021</a:t>
            </a:r>
            <a:endParaRPr lang="es-MX" sz="2000" dirty="0">
              <a:latin typeface="Century Gothic" panose="020B0502020202020204" pitchFamily="34" charset="0"/>
            </a:endParaRPr>
          </a:p>
        </p:txBody>
      </p:sp>
      <p:sp>
        <p:nvSpPr>
          <p:cNvPr id="10" name="CuadroTexto 9"/>
          <p:cNvSpPr txBox="1"/>
          <p:nvPr/>
        </p:nvSpPr>
        <p:spPr>
          <a:xfrm>
            <a:off x="726743" y="5774437"/>
            <a:ext cx="5404513" cy="1015663"/>
          </a:xfrm>
          <a:prstGeom prst="rect">
            <a:avLst/>
          </a:prstGeom>
          <a:noFill/>
        </p:spPr>
        <p:txBody>
          <a:bodyPr wrap="square" rtlCol="0">
            <a:spAutoFit/>
          </a:bodyPr>
          <a:lstStyle/>
          <a:p>
            <a:pPr algn="just"/>
            <a:r>
              <a:rPr lang="es-MX" sz="2000" dirty="0" smtClean="0">
                <a:latin typeface="Century Gothic" panose="020B0502020202020204" pitchFamily="34" charset="0"/>
              </a:rPr>
              <a:t>Propósito de la observación o entrevista: Se realizo para la elaboración de un análisis de investigación cualitativa.  </a:t>
            </a:r>
            <a:endParaRPr lang="es-MX" sz="2000" dirty="0">
              <a:latin typeface="Century Gothic" panose="020B0502020202020204" pitchFamily="34" charset="0"/>
            </a:endParaRPr>
          </a:p>
        </p:txBody>
      </p:sp>
      <p:sp>
        <p:nvSpPr>
          <p:cNvPr id="11" name="CuadroTexto 10"/>
          <p:cNvSpPr txBox="1"/>
          <p:nvPr/>
        </p:nvSpPr>
        <p:spPr>
          <a:xfrm>
            <a:off x="631209" y="8227589"/>
            <a:ext cx="5595582" cy="707886"/>
          </a:xfrm>
          <a:prstGeom prst="rect">
            <a:avLst/>
          </a:prstGeom>
          <a:noFill/>
        </p:spPr>
        <p:txBody>
          <a:bodyPr wrap="square" rtlCol="0">
            <a:spAutoFit/>
          </a:bodyPr>
          <a:lstStyle/>
          <a:p>
            <a:pPr algn="just"/>
            <a:r>
              <a:rPr lang="es-MX" sz="2000" dirty="0" smtClean="0">
                <a:latin typeface="Century Gothic" panose="020B0502020202020204" pitchFamily="34" charset="0"/>
              </a:rPr>
              <a:t>Nombre de quien la realizó: Janeth Guadalupe Torres Rubio.</a:t>
            </a:r>
            <a:endParaRPr lang="es-MX" sz="2000" dirty="0">
              <a:latin typeface="Century Gothic" panose="020B0502020202020204" pitchFamily="34" charset="0"/>
            </a:endParaRPr>
          </a:p>
        </p:txBody>
      </p:sp>
    </p:spTree>
    <p:extLst>
      <p:ext uri="{BB962C8B-B14F-4D97-AF65-F5344CB8AC3E}">
        <p14:creationId xmlns:p14="http://schemas.microsoft.com/office/powerpoint/2010/main" val="272996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10799763"/>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605985662"/>
              </p:ext>
            </p:extLst>
          </p:nvPr>
        </p:nvGraphicFramePr>
        <p:xfrm>
          <a:off x="163773" y="450294"/>
          <a:ext cx="6578220" cy="9701698"/>
        </p:xfrm>
        <a:graphic>
          <a:graphicData uri="http://schemas.openxmlformats.org/drawingml/2006/table">
            <a:tbl>
              <a:tblPr firstRow="1" bandRow="1">
                <a:solidFill>
                  <a:srgbClr val="FFCCFF"/>
                </a:solidFill>
                <a:effectLst>
                  <a:outerShdw blurRad="152400" dist="317500" dir="5400000" sx="90000" sy="-19000" rotWithShape="0">
                    <a:prstClr val="black">
                      <a:alpha val="15000"/>
                    </a:prstClr>
                  </a:outerShdw>
                </a:effectLst>
                <a:tableStyleId>{5C22544A-7EE6-4342-B048-85BDC9FD1C3A}</a:tableStyleId>
              </a:tblPr>
              <a:tblGrid>
                <a:gridCol w="2192740">
                  <a:extLst>
                    <a:ext uri="{9D8B030D-6E8A-4147-A177-3AD203B41FA5}">
                      <a16:colId xmlns:a16="http://schemas.microsoft.com/office/drawing/2014/main" val="1196121967"/>
                    </a:ext>
                  </a:extLst>
                </a:gridCol>
                <a:gridCol w="2192740">
                  <a:extLst>
                    <a:ext uri="{9D8B030D-6E8A-4147-A177-3AD203B41FA5}">
                      <a16:colId xmlns:a16="http://schemas.microsoft.com/office/drawing/2014/main" val="815411967"/>
                    </a:ext>
                  </a:extLst>
                </a:gridCol>
                <a:gridCol w="2192740">
                  <a:extLst>
                    <a:ext uri="{9D8B030D-6E8A-4147-A177-3AD203B41FA5}">
                      <a16:colId xmlns:a16="http://schemas.microsoft.com/office/drawing/2014/main" val="1986820783"/>
                    </a:ext>
                  </a:extLst>
                </a:gridCol>
              </a:tblGrid>
              <a:tr h="953938">
                <a:tc>
                  <a:txBody>
                    <a:bodyPr/>
                    <a:lstStyle/>
                    <a:p>
                      <a:pPr algn="ctr"/>
                      <a:r>
                        <a:rPr lang="es-MX" sz="1800" b="1" dirty="0" smtClean="0">
                          <a:solidFill>
                            <a:schemeClr val="tx1"/>
                          </a:solidFill>
                          <a:latin typeface="Century Gothic" panose="020B0502020202020204" pitchFamily="34" charset="0"/>
                        </a:rPr>
                        <a:t>Transcripción.</a:t>
                      </a:r>
                      <a:endParaRPr lang="es-MX" sz="1800" b="1" dirty="0">
                        <a:solidFill>
                          <a:schemeClr val="tx1"/>
                        </a:solidFill>
                        <a:latin typeface="Century Gothic" panose="020B0502020202020204" pitchFamily="34" charset="0"/>
                      </a:endParaRPr>
                    </a:p>
                  </a:txBody>
                  <a:tcPr>
                    <a:solidFill>
                      <a:srgbClr val="FFCCFF"/>
                    </a:solidFill>
                  </a:tcPr>
                </a:tc>
                <a:tc>
                  <a:txBody>
                    <a:bodyPr/>
                    <a:lstStyle/>
                    <a:p>
                      <a:pPr algn="ctr"/>
                      <a:r>
                        <a:rPr lang="es-MX" sz="1800" b="1" dirty="0" smtClean="0">
                          <a:solidFill>
                            <a:schemeClr val="tx1"/>
                          </a:solidFill>
                          <a:latin typeface="Century Gothic" panose="020B0502020202020204" pitchFamily="34" charset="0"/>
                        </a:rPr>
                        <a:t>Reflexiones y preguntas</a:t>
                      </a:r>
                      <a:endParaRPr lang="es-MX" sz="1800" b="1" dirty="0">
                        <a:solidFill>
                          <a:schemeClr val="tx1"/>
                        </a:solidFill>
                        <a:latin typeface="Century Gothic" panose="020B0502020202020204" pitchFamily="34" charset="0"/>
                      </a:endParaRPr>
                    </a:p>
                  </a:txBody>
                  <a:tcPr>
                    <a:solidFill>
                      <a:srgbClr val="FFCCFF"/>
                    </a:solidFill>
                  </a:tcPr>
                </a:tc>
                <a:tc>
                  <a:txBody>
                    <a:bodyPr/>
                    <a:lstStyle/>
                    <a:p>
                      <a:pPr algn="ctr"/>
                      <a:r>
                        <a:rPr lang="es-MX" sz="1600" dirty="0" smtClean="0">
                          <a:solidFill>
                            <a:schemeClr val="tx1"/>
                          </a:solidFill>
                          <a:latin typeface="Century Gothic" panose="020B0502020202020204" pitchFamily="34" charset="0"/>
                        </a:rPr>
                        <a:t>Categorías</a:t>
                      </a:r>
                      <a:r>
                        <a:rPr lang="es-MX" sz="1600" baseline="0" dirty="0" smtClean="0">
                          <a:solidFill>
                            <a:schemeClr val="tx1"/>
                          </a:solidFill>
                          <a:latin typeface="Century Gothic" panose="020B0502020202020204" pitchFamily="34" charset="0"/>
                        </a:rPr>
                        <a:t> sociales empíricas. </a:t>
                      </a:r>
                      <a:endParaRPr lang="es-MX" sz="1600" dirty="0">
                        <a:solidFill>
                          <a:schemeClr val="tx1"/>
                        </a:solidFill>
                        <a:latin typeface="Century Gothic" panose="020B0502020202020204" pitchFamily="34" charset="0"/>
                      </a:endParaRPr>
                    </a:p>
                  </a:txBody>
                  <a:tcPr>
                    <a:solidFill>
                      <a:srgbClr val="FFCCFF"/>
                    </a:solidFill>
                  </a:tcPr>
                </a:tc>
                <a:extLst>
                  <a:ext uri="{0D108BD9-81ED-4DB2-BD59-A6C34878D82A}">
                    <a16:rowId xmlns:a16="http://schemas.microsoft.com/office/drawing/2014/main" val="1280367722"/>
                  </a:ext>
                </a:extLst>
              </a:tr>
              <a:tr h="6238514">
                <a:tc>
                  <a:txBody>
                    <a:bodyPr/>
                    <a:lstStyle/>
                    <a:p>
                      <a:pPr>
                        <a:lnSpc>
                          <a:spcPct val="150000"/>
                        </a:lnSpc>
                      </a:pPr>
                      <a:r>
                        <a:rPr lang="es-MX" sz="1200" dirty="0" smtClean="0">
                          <a:latin typeface="Century Gothic" panose="020B0502020202020204" pitchFamily="34" charset="0"/>
                        </a:rPr>
                        <a:t>Estuve</a:t>
                      </a:r>
                      <a:r>
                        <a:rPr lang="es-MX" sz="1200" baseline="0" dirty="0" smtClean="0">
                          <a:latin typeface="Century Gothic" panose="020B0502020202020204" pitchFamily="34" charset="0"/>
                        </a:rPr>
                        <a:t> observando en la entrevista con la directora del jardín de niños que aun que haya pandemia ella inspira a sus docentes a fortalecer sus habilidades, destrezas, conocimientos y capacidades para usarlos en sus clases ya que son unos de los puntos centrales de la docencia, ya que el propósito de la directiva es desarrollar de manera creativa los planes y programas que tienen que llevar a cabo.</a:t>
                      </a:r>
                    </a:p>
                    <a:p>
                      <a:pPr>
                        <a:lnSpc>
                          <a:spcPct val="150000"/>
                        </a:lnSpc>
                      </a:pPr>
                      <a:r>
                        <a:rPr lang="es-MX" sz="1200" baseline="0" dirty="0" smtClean="0">
                          <a:latin typeface="Century Gothic" panose="020B0502020202020204" pitchFamily="34" charset="0"/>
                        </a:rPr>
                        <a:t>La directora también me dio a dar a entender que ella tiene orden y control sobre su personal ya que no se noto ninguna tensión en la entrevista en ningún momento. Vi una muy buena directora pues creo que observa, analiza e investiga todas sus acciones antes de llevarlas a cabo y eso habla muy bien de la directiva. </a:t>
                      </a:r>
                      <a:endParaRPr lang="es-MX" sz="1200" dirty="0">
                        <a:latin typeface="Century Gothic" panose="020B0502020202020204" pitchFamily="34" charset="0"/>
                      </a:endParaRPr>
                    </a:p>
                  </a:txBody>
                  <a:tcPr>
                    <a:solidFill>
                      <a:srgbClr val="FFCCFF"/>
                    </a:solidFill>
                  </a:tcPr>
                </a:tc>
                <a:tc>
                  <a:txBody>
                    <a:bodyPr/>
                    <a:lstStyle/>
                    <a:p>
                      <a:pPr>
                        <a:lnSpc>
                          <a:spcPct val="150000"/>
                        </a:lnSpc>
                      </a:pPr>
                      <a:r>
                        <a:rPr lang="es-MX" sz="1200" b="0" dirty="0" smtClean="0">
                          <a:latin typeface="Century Gothic" panose="020B0502020202020204" pitchFamily="34" charset="0"/>
                        </a:rPr>
                        <a:t>Me</a:t>
                      </a:r>
                      <a:r>
                        <a:rPr lang="es-MX" sz="1200" b="0" baseline="0" dirty="0" smtClean="0">
                          <a:latin typeface="Century Gothic" panose="020B0502020202020204" pitchFamily="34" charset="0"/>
                        </a:rPr>
                        <a:t> pareció muy importante cómo la directora de la institución recalco que para que se lleven a cabo bien los proyectos escolares en el jardín de niños es fundamental la organización, la planificación, el seguimiento, la evaluación y la implementación y eso conecta con lo que dice en el libro de “como investigar la practica del docente”</a:t>
                      </a:r>
                      <a:r>
                        <a:rPr lang="es-MX" sz="1200" kern="1200" dirty="0" smtClean="0">
                          <a:solidFill>
                            <a:schemeClr val="dk1"/>
                          </a:solidFill>
                          <a:effectLst/>
                          <a:latin typeface="Century Gothic" panose="020B0502020202020204" pitchFamily="34" charset="0"/>
                          <a:ea typeface="+mn-ea"/>
                          <a:cs typeface="+mn-cs"/>
                        </a:rPr>
                        <a:t> Lozano, I., y Mercado, E. </a:t>
                      </a:r>
                      <a:r>
                        <a:rPr lang="es-MX" sz="1200" b="0" baseline="0" dirty="0" smtClean="0">
                          <a:latin typeface="Century Gothic" panose="020B0502020202020204" pitchFamily="34" charset="0"/>
                        </a:rPr>
                        <a:t>(2011), pues dice que la practica se trata como objeto de conocimiento y quien la realice se puede convertir en observador, alasita e investigador de su propia docencia  </a:t>
                      </a:r>
                      <a:endParaRPr lang="es-MX" sz="1200" b="0" dirty="0">
                        <a:latin typeface="Century Gothic" panose="020B0502020202020204" pitchFamily="34" charset="0"/>
                      </a:endParaRPr>
                    </a:p>
                  </a:txBody>
                  <a:tcPr>
                    <a:solidFill>
                      <a:srgbClr val="FFCC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MX" sz="1400" b="1" kern="1200" dirty="0" smtClean="0">
                          <a:solidFill>
                            <a:schemeClr val="dk1"/>
                          </a:solidFill>
                          <a:effectLst/>
                          <a:latin typeface="Century Gothic" panose="020B0502020202020204" pitchFamily="34" charset="0"/>
                          <a:ea typeface="+mn-ea"/>
                          <a:cs typeface="+mn-cs"/>
                        </a:rPr>
                        <a:t>Directora Cecilia Castillo Córdoba</a:t>
                      </a:r>
                    </a:p>
                    <a:p>
                      <a:pPr marL="0" marR="0" indent="0" algn="l" defTabSz="685800" rtl="0" eaLnBrk="1" fontAlgn="auto" latinLnBrk="0" hangingPunct="1">
                        <a:lnSpc>
                          <a:spcPct val="150000"/>
                        </a:lnSpc>
                        <a:spcBef>
                          <a:spcPts val="0"/>
                        </a:spcBef>
                        <a:spcAft>
                          <a:spcPts val="0"/>
                        </a:spcAft>
                        <a:buClrTx/>
                        <a:buSzTx/>
                        <a:buFontTx/>
                        <a:buNone/>
                        <a:tabLst/>
                        <a:defRPr/>
                      </a:pPr>
                      <a:endParaRPr lang="es-MX" sz="1200" b="1" kern="1200" dirty="0" smtClean="0">
                        <a:solidFill>
                          <a:schemeClr val="dk1"/>
                        </a:solidFill>
                        <a:effectLst/>
                        <a:latin typeface="Century Gothic" panose="020B0502020202020204" pitchFamily="34" charset="0"/>
                        <a:ea typeface="+mn-ea"/>
                        <a:cs typeface="+mn-cs"/>
                      </a:endParaRPr>
                    </a:p>
                    <a:p>
                      <a:pPr>
                        <a:lnSpc>
                          <a:spcPct val="150000"/>
                        </a:lnSpc>
                      </a:pPr>
                      <a:r>
                        <a:rPr lang="es-MX" sz="1200" dirty="0" smtClean="0">
                          <a:latin typeface="Century Gothic" panose="020B0502020202020204" pitchFamily="34" charset="0"/>
                        </a:rPr>
                        <a:t>El rol del equipo directivo es generar las condiciones para que la enseñanza y el aprendizaje tengan lugar. Es trabajar en pos de construir una buena escuela: una escuela de calidad, inclusiva y que mejore constantemente. Director. · Monitoree y evalúe las acciones de la escuela, identificando puntos a mejorar. · Genere, coordine y oriente a los equipos de trabajo.</a:t>
                      </a:r>
                    </a:p>
                    <a:p>
                      <a:pPr>
                        <a:lnSpc>
                          <a:spcPct val="150000"/>
                        </a:lnSpc>
                      </a:pPr>
                      <a:r>
                        <a:rPr lang="es-MX" sz="1200" dirty="0" smtClean="0">
                          <a:latin typeface="Century Gothic" panose="020B0502020202020204" pitchFamily="34" charset="0"/>
                        </a:rPr>
                        <a:t>· Inspire y asesore a los docentes, para favorecer su potencial. · Establezca y sostenga redes con el entorno. · Administre los recursos y cree las condiciones para que la enseñanza tenga lugar. · Cuide la trayectoria escolar de cada uno de los alumnos y monitoree su aprendizaje. · Evalúe e institucionalice las mejoras.</a:t>
                      </a:r>
                      <a:endParaRPr lang="es-MX" sz="1200" dirty="0">
                        <a:latin typeface="Century Gothic" panose="020B0502020202020204" pitchFamily="34" charset="0"/>
                      </a:endParaRPr>
                    </a:p>
                  </a:txBody>
                  <a:tcPr>
                    <a:solidFill>
                      <a:srgbClr val="FFCCFF"/>
                    </a:solidFill>
                  </a:tcPr>
                </a:tc>
                <a:extLst>
                  <a:ext uri="{0D108BD9-81ED-4DB2-BD59-A6C34878D82A}">
                    <a16:rowId xmlns:a16="http://schemas.microsoft.com/office/drawing/2014/main" val="308634165"/>
                  </a:ext>
                </a:extLst>
              </a:tr>
            </a:tbl>
          </a:graphicData>
        </a:graphic>
      </p:graphicFrame>
    </p:spTree>
    <p:extLst>
      <p:ext uri="{BB962C8B-B14F-4D97-AF65-F5344CB8AC3E}">
        <p14:creationId xmlns:p14="http://schemas.microsoft.com/office/powerpoint/2010/main" val="71995926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TotalTime>
  <Words>472</Words>
  <Application>Microsoft Office PowerPoint</Application>
  <PresentationFormat>Personalizado</PresentationFormat>
  <Paragraphs>24</Paragraphs>
  <Slides>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Arial</vt:lpstr>
      <vt:lpstr>Baby Biscuit</vt:lpstr>
      <vt:lpstr>Calibri</vt:lpstr>
      <vt:lpstr>Calibri Light</vt:lpstr>
      <vt:lpstr>Century Gothic</vt:lpstr>
      <vt:lpstr>Times New Roman</vt:lpstr>
      <vt:lpstr>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10</cp:revision>
  <dcterms:created xsi:type="dcterms:W3CDTF">2021-05-18T20:46:37Z</dcterms:created>
  <dcterms:modified xsi:type="dcterms:W3CDTF">2021-05-19T04:30:00Z</dcterms:modified>
</cp:coreProperties>
</file>