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422-1B5E-4919-9CF8-2CAE7CD3F4AB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4877-478E-4DEA-BB12-B68ACB5264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529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422-1B5E-4919-9CF8-2CAE7CD3F4AB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4877-478E-4DEA-BB12-B68ACB5264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7157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422-1B5E-4919-9CF8-2CAE7CD3F4AB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4877-478E-4DEA-BB12-B68ACB5264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056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422-1B5E-4919-9CF8-2CAE7CD3F4AB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4877-478E-4DEA-BB12-B68ACB5264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2590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422-1B5E-4919-9CF8-2CAE7CD3F4AB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4877-478E-4DEA-BB12-B68ACB5264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842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422-1B5E-4919-9CF8-2CAE7CD3F4AB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4877-478E-4DEA-BB12-B68ACB5264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54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422-1B5E-4919-9CF8-2CAE7CD3F4AB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4877-478E-4DEA-BB12-B68ACB5264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5565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422-1B5E-4919-9CF8-2CAE7CD3F4AB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4877-478E-4DEA-BB12-B68ACB5264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396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422-1B5E-4919-9CF8-2CAE7CD3F4AB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4877-478E-4DEA-BB12-B68ACB5264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418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422-1B5E-4919-9CF8-2CAE7CD3F4AB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4877-478E-4DEA-BB12-B68ACB5264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6064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422-1B5E-4919-9CF8-2CAE7CD3F4AB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4877-478E-4DEA-BB12-B68ACB5264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44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58422-1B5E-4919-9CF8-2CAE7CD3F4AB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94877-478E-4DEA-BB12-B68ACB5264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245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67001" y="-2667000"/>
            <a:ext cx="6857999" cy="12192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030311" y="474345"/>
            <a:ext cx="999400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</a:p>
          <a:p>
            <a:pPr algn="ctr"/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</a:t>
            </a: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Segundo semestre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sección: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“A”</a:t>
            </a:r>
          </a:p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Curso:</a:t>
            </a: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Prácticas sociales del lenguaje</a:t>
            </a:r>
          </a:p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Trabajo:</a:t>
            </a: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Orientaciones didácticas</a:t>
            </a:r>
          </a:p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Alumna:</a:t>
            </a: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Andrea Elizabeth Aguirre Rodríguez #01</a:t>
            </a:r>
          </a:p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Maestra:</a:t>
            </a: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Yara Alejandra Hernández Figueroa</a:t>
            </a:r>
          </a:p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Competencias:</a:t>
            </a: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Aplica el plan y programas de estudio para alcanzar los propósitos educativos y contribuir al pleno desenvolvimiento de las</a:t>
            </a: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capacidades de sus alumnos.</a:t>
            </a: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Integra recursos de la investigación educativa para enriquecer su práctica profesional, expresando su interés por el</a:t>
            </a: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conocimiento, la ciencia y la mejora de la educación.</a:t>
            </a:r>
          </a:p>
          <a:p>
            <a:pPr algn="ctr"/>
            <a:endParaRPr lang="es-MX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Saltillo Coahuila de Zaragoza mayo 2021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/>
          <a:srcRect l="22727" t="1" r="19028" b="4460"/>
          <a:stretch/>
        </p:blipFill>
        <p:spPr>
          <a:xfrm>
            <a:off x="1596981" y="355846"/>
            <a:ext cx="1323771" cy="16146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18966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784502" y="244699"/>
            <a:ext cx="2691684" cy="56667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i="1" dirty="0" smtClean="0">
                <a:solidFill>
                  <a:schemeClr val="tx1"/>
                </a:solidFill>
              </a:rPr>
              <a:t>Orientaciones didácticas </a:t>
            </a:r>
            <a:endParaRPr lang="es-MX" b="1" i="1" dirty="0">
              <a:solidFill>
                <a:schemeClr val="tx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906851" y="965915"/>
            <a:ext cx="2446986" cy="4378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Tipos de experiencias </a:t>
            </a:r>
            <a:endParaRPr lang="es-MX" dirty="0"/>
          </a:p>
        </p:txBody>
      </p:sp>
      <p:sp>
        <p:nvSpPr>
          <p:cNvPr id="7" name="Rectángulo 6"/>
          <p:cNvSpPr/>
          <p:nvPr/>
        </p:nvSpPr>
        <p:spPr>
          <a:xfrm>
            <a:off x="1365158" y="1558342"/>
            <a:ext cx="1815922" cy="3606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Oralidad </a:t>
            </a:r>
            <a:endParaRPr lang="es-MX" dirty="0"/>
          </a:p>
        </p:txBody>
      </p:sp>
      <p:sp>
        <p:nvSpPr>
          <p:cNvPr id="8" name="Rectángulo 7"/>
          <p:cNvSpPr/>
          <p:nvPr/>
        </p:nvSpPr>
        <p:spPr>
          <a:xfrm>
            <a:off x="631060" y="2150773"/>
            <a:ext cx="3284113" cy="11977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El lenguaje se emplea con propósitos definidos y en contextos diversos. Al interactuar y comunicarse con otros, se usa cierto vocabulario, movimientos, posturas y gestos corporales.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96398" y="3580329"/>
            <a:ext cx="4153439" cy="19575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En preescolar se pretende que los niños usen el lenguaje de manera cada vez más clara y precisa con diversas intenciones, y que comprendan la importancia de escuchar a los demás y tomar turnos para participar en las diferentes situaciones comunicativas. Para ello se propone que de manera sistemática y consistente, en las situaciones didácticas de todos los campos y áreas, los niños tengan experiencias para: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658930" y="2331071"/>
            <a:ext cx="3348508" cy="36189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Dialogar y conversar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para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relacionarse, solucionar conflictos y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ponerse de acuerdo.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• Narrar con coherencia y secuencia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lógica según el propósito del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intercambio y lo que se quiere dar a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conocer.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• Describir y explicar algo ordenando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las ideas para que los demás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comprendan.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 • Recibir, dar, consultar y relacionar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información de diversas fuentes.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Compartir lo que conoce. • Jugar con el lenguaje.</a:t>
            </a:r>
            <a:endParaRPr lang="es-MX" sz="1400" dirty="0">
              <a:solidFill>
                <a:schemeClr val="tx1"/>
              </a:solidFill>
            </a:endParaRPr>
          </a:p>
        </p:txBody>
      </p:sp>
      <p:cxnSp>
        <p:nvCxnSpPr>
          <p:cNvPr id="12" name="Conector recto 11"/>
          <p:cNvCxnSpPr>
            <a:stCxn id="4" idx="2"/>
            <a:endCxn id="6" idx="0"/>
          </p:cNvCxnSpPr>
          <p:nvPr/>
        </p:nvCxnSpPr>
        <p:spPr>
          <a:xfrm>
            <a:off x="6130344" y="811370"/>
            <a:ext cx="0" cy="154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>
            <a:stCxn id="6" idx="2"/>
          </p:cNvCxnSpPr>
          <p:nvPr/>
        </p:nvCxnSpPr>
        <p:spPr>
          <a:xfrm>
            <a:off x="6130344" y="1403797"/>
            <a:ext cx="0" cy="3348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H="1">
            <a:off x="3181080" y="1738644"/>
            <a:ext cx="2949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>
            <a:stCxn id="7" idx="2"/>
            <a:endCxn id="8" idx="0"/>
          </p:cNvCxnSpPr>
          <p:nvPr/>
        </p:nvCxnSpPr>
        <p:spPr>
          <a:xfrm flipH="1">
            <a:off x="2273117" y="1918951"/>
            <a:ext cx="2" cy="231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>
            <a:stCxn id="8" idx="2"/>
            <a:endCxn id="9" idx="0"/>
          </p:cNvCxnSpPr>
          <p:nvPr/>
        </p:nvCxnSpPr>
        <p:spPr>
          <a:xfrm>
            <a:off x="2273117" y="3348508"/>
            <a:ext cx="1" cy="231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>
            <a:stCxn id="9" idx="3"/>
          </p:cNvCxnSpPr>
          <p:nvPr/>
        </p:nvCxnSpPr>
        <p:spPr>
          <a:xfrm>
            <a:off x="4349837" y="4559123"/>
            <a:ext cx="2929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ángulo 23"/>
          <p:cNvSpPr/>
          <p:nvPr/>
        </p:nvSpPr>
        <p:spPr>
          <a:xfrm>
            <a:off x="8908421" y="940157"/>
            <a:ext cx="2472743" cy="5537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mtClean="0"/>
              <a:t>Comprensión De Textos:</a:t>
            </a:r>
            <a:endParaRPr lang="es-MX" dirty="0"/>
          </a:p>
        </p:txBody>
      </p:sp>
      <p:sp>
        <p:nvSpPr>
          <p:cNvPr id="25" name="Rectángulo 24"/>
          <p:cNvSpPr/>
          <p:nvPr/>
        </p:nvSpPr>
        <p:spPr>
          <a:xfrm>
            <a:off x="8483687" y="1622724"/>
            <a:ext cx="3322213" cy="9787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El propósito general en relación con el lenguaje escrito en educación preescolar es incorporar a los niños a la cultura escrita.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8683042" y="2717433"/>
            <a:ext cx="2923504" cy="3477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 intenciones de usamos:</a:t>
            </a:r>
            <a:endParaRPr lang="es-MX" dirty="0"/>
          </a:p>
        </p:txBody>
      </p:sp>
      <p:sp>
        <p:nvSpPr>
          <p:cNvPr id="27" name="Rectángulo 26"/>
          <p:cNvSpPr/>
          <p:nvPr/>
        </p:nvSpPr>
        <p:spPr>
          <a:xfrm>
            <a:off x="8300432" y="3181074"/>
            <a:ext cx="3688724" cy="35094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- Recordar notas, recados, agendas.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-Seguir o dar instrucciones instructivos, recetarios.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-Entretenerse y disfrutar buenos momentos cuentos, leyendas, poemas, adivinanzas, juegos de palabras, novelas, textos informativos.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-Obtener, dar u organizar información recados, avisos, notas, recomendaciones, carteles, directorios telefónicos, noticias.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-Aprender sobre temas específicos textos informativos, artículos de revistas, diccionarios, carteleras, instructivos, recetarios.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-Ordenar objetos etiquetas, códigos.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-Mantener la comunicación cartas, recados; mensajes escritos en teléfono celular, correo electrónico y en redes sociales</a:t>
            </a:r>
            <a:endParaRPr lang="es-MX" sz="1400" dirty="0">
              <a:solidFill>
                <a:schemeClr val="tx1"/>
              </a:solidFill>
            </a:endParaRPr>
          </a:p>
        </p:txBody>
      </p:sp>
      <p:cxnSp>
        <p:nvCxnSpPr>
          <p:cNvPr id="29" name="Conector recto 28"/>
          <p:cNvCxnSpPr>
            <a:stCxn id="24" idx="2"/>
            <a:endCxn id="25" idx="0"/>
          </p:cNvCxnSpPr>
          <p:nvPr/>
        </p:nvCxnSpPr>
        <p:spPr>
          <a:xfrm>
            <a:off x="10144793" y="1493945"/>
            <a:ext cx="1" cy="128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>
            <a:stCxn id="25" idx="2"/>
            <a:endCxn id="26" idx="0"/>
          </p:cNvCxnSpPr>
          <p:nvPr/>
        </p:nvCxnSpPr>
        <p:spPr>
          <a:xfrm>
            <a:off x="10144794" y="2601519"/>
            <a:ext cx="0" cy="115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>
            <a:stCxn id="26" idx="2"/>
            <a:endCxn id="27" idx="0"/>
          </p:cNvCxnSpPr>
          <p:nvPr/>
        </p:nvCxnSpPr>
        <p:spPr>
          <a:xfrm>
            <a:off x="10144794" y="3065160"/>
            <a:ext cx="0" cy="115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>
            <a:off x="7991339" y="4687912"/>
            <a:ext cx="3090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212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675031" y="283335"/>
            <a:ext cx="2588654" cy="5409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i="1" dirty="0" smtClean="0">
                <a:solidFill>
                  <a:schemeClr val="tx1"/>
                </a:solidFill>
              </a:rPr>
              <a:t>Producción de textos:</a:t>
            </a:r>
            <a:endParaRPr lang="es-MX" i="1" dirty="0">
              <a:solidFill>
                <a:schemeClr val="tx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896691" y="1068947"/>
            <a:ext cx="3113467" cy="11719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En la educación preescolar, la producción de textos requiere hacerse en situaciones y con fines reales, porque tiene sentido hacerlo.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57198" y="2601535"/>
            <a:ext cx="3992452" cy="23697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Cuando los alumnos elaboren un texto, es muy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importante que con su intervención los ayude a: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-Organizar las ideas, a darles secuencia lógica y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orden en función de lo que quieren escribir y del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texto del que se trate.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-Organizar las ideas, a darles secuencia lógica y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orden en función de lo que quieren escribir y del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texto del que se trate.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-Revisar el sentido y la claridad de las ideas que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escriben.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6954590" y="1036750"/>
            <a:ext cx="3206841" cy="6568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Consideraciones en relación con el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aprendizaje del sistema de escritura.</a:t>
            </a:r>
            <a:endParaRPr lang="es-MX" sz="1600" dirty="0">
              <a:solidFill>
                <a:schemeClr val="tx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708559" y="1906075"/>
            <a:ext cx="5698901" cy="18159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El aprendizaje sobre el sistema de escritura que ocurre en el proceso de alfabetización implica que los niños, a partir de ser usuarios de textos, como intérpretes y productores de estos, descubran que se escribe de izquierda a derecha y de arriba hacia abajo, que vayan identificando las letras a partir de las del nombre propio y el de sus compañeros y empiecen a encontrarlas en textos, que vayan identificando la relación entre letras y sonidos a partir de actividades con rimas, de identificar cómo se inicia o cómo termina una palabra cuando la decimos oralmente y cuando está escrita.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6954590" y="3934499"/>
            <a:ext cx="3032974" cy="5280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Como parte del análisis, la educadora propone a los niños: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5486398" y="4675035"/>
            <a:ext cx="6143221" cy="16871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• Producir textos cortos usando sus propios recursos; leerlos señalando con su dedo índice para mostrar “dónde dice”. 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• Actividades con el nombre propio en las que muestre: “Aquí dice”, “¿Cómo sabes que aquí dice?”, “¿Qué otras palabras empiezan con…?”, “¿Qué otras palabras terminan con…?”.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 • Interpretar sus producciones escritas y comparar la escritura a partir del conocimiento de la escritura de su nombre y de otras palabras.</a:t>
            </a:r>
          </a:p>
          <a:p>
            <a:pPr algn="ctr"/>
            <a:endParaRPr lang="es-MX" sz="1400" dirty="0"/>
          </a:p>
        </p:txBody>
      </p:sp>
      <p:cxnSp>
        <p:nvCxnSpPr>
          <p:cNvPr id="12" name="Conector recto 11"/>
          <p:cNvCxnSpPr>
            <a:stCxn id="4" idx="2"/>
          </p:cNvCxnSpPr>
          <p:nvPr/>
        </p:nvCxnSpPr>
        <p:spPr>
          <a:xfrm>
            <a:off x="5969358" y="824248"/>
            <a:ext cx="0" cy="721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 flipH="1">
            <a:off x="4010158" y="1545464"/>
            <a:ext cx="195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>
            <a:stCxn id="5" idx="2"/>
            <a:endCxn id="6" idx="0"/>
          </p:cNvCxnSpPr>
          <p:nvPr/>
        </p:nvCxnSpPr>
        <p:spPr>
          <a:xfrm flipH="1">
            <a:off x="2453424" y="2240924"/>
            <a:ext cx="1" cy="3606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>
            <a:stCxn id="7" idx="2"/>
            <a:endCxn id="8" idx="0"/>
          </p:cNvCxnSpPr>
          <p:nvPr/>
        </p:nvCxnSpPr>
        <p:spPr>
          <a:xfrm flipH="1">
            <a:off x="8558010" y="1693573"/>
            <a:ext cx="1" cy="212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>
            <a:stCxn id="8" idx="2"/>
          </p:cNvCxnSpPr>
          <p:nvPr/>
        </p:nvCxnSpPr>
        <p:spPr>
          <a:xfrm flipH="1">
            <a:off x="8558008" y="3721997"/>
            <a:ext cx="2" cy="212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>
            <a:endCxn id="10" idx="0"/>
          </p:cNvCxnSpPr>
          <p:nvPr/>
        </p:nvCxnSpPr>
        <p:spPr>
          <a:xfrm>
            <a:off x="8558008" y="4462533"/>
            <a:ext cx="1" cy="212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>
            <a:off x="5969358" y="1545464"/>
            <a:ext cx="985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6079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01521" y="605306"/>
            <a:ext cx="2331076" cy="4893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MODELAR ACTITUDES: 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28034" y="1287887"/>
            <a:ext cx="3296991" cy="16227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El papel de la educadora es fundamental en el desarrollo de las capacidades vinculadas con el lenguaje y la comunicación en la educación preescolar, no solo en el planteamiento de las experiencias y la ayuda a los niños, sino como modelo. 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05684" y="3116688"/>
            <a:ext cx="3541690" cy="16098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En relación con la lectura y la escritura, es preciso mostrar interés y placer por leer y escribir y realizar estas actividades de manera cotidiana frente al grupo; manifestando opiniones acerca de lo que lee, sus impresiones, sus hallazgos y dudas, así como sus reflexiones en voz alta.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790940" y="437881"/>
            <a:ext cx="3374265" cy="8500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Recomendaciones para el</a:t>
            </a: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uso de textos con los niños en el</a:t>
            </a: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aula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035638" y="1474630"/>
            <a:ext cx="2884867" cy="12492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Realizar distintas acciones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relacionadas con textos, frente a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los niños, es una manera de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mostrarles cómo se comporta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una persona cuando lee y escribe.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790938" y="2955702"/>
            <a:ext cx="3374266" cy="35416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• Emplear frecuentemente textos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diversos, tanto para leer, como para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escribir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• Leer para consultar información • Leer con intenciones recreativas • Releer • Pensar en lo que se quiere escribir,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cuando se elaboren textos;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• Escribir lo mejor que puedan • Revisar un escrito • Copiar; tiene sentido cuando alguien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necesita un número telefónico, una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receta, etc.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• Hablar acerca de lo que lee • Comentar acerca de lo que escribe • Leer para escribir y escribir para</a:t>
            </a:r>
          </a:p>
          <a:p>
            <a:pPr algn="just"/>
            <a:r>
              <a:rPr lang="es-MX" sz="1400" dirty="0" smtClean="0"/>
              <a:t>leer. </a:t>
            </a:r>
            <a:endParaRPr lang="es-MX" sz="1400" dirty="0"/>
          </a:p>
        </p:txBody>
      </p:sp>
      <p:sp>
        <p:nvSpPr>
          <p:cNvPr id="8" name="Rectángulo 7"/>
          <p:cNvSpPr/>
          <p:nvPr/>
        </p:nvSpPr>
        <p:spPr>
          <a:xfrm>
            <a:off x="8796270" y="605306"/>
            <a:ext cx="2691685" cy="6825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Recursos de apoyo al aprendizaje: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8841346" y="1561562"/>
            <a:ext cx="2601532" cy="4572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Los principales recursos para el aprendizaje en este campo son: 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8596647" y="2292439"/>
            <a:ext cx="3090929" cy="42049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Tener de qué hablar: conversar,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dialogar, explicar, narrar.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• Ambiente alfabetizador: emplear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textos de uso social, como variedad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de carteles, invitaciones, menús,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recados, cartas, instructivos, libros,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revistas, publicaciones periódicas,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etcétera,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• Recursos para producir textos: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lápices, borradores, papel limpio y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reciclado.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• Producciones de los alumnos, por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ejemplo: ficheros con palabras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escritas para que los niños las usen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al producir textos.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• Alfabeto móvil: Se recomienda el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uso en escrituras y no pretender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que los niños escriban una historia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mediante el uso de este recurso.</a:t>
            </a:r>
            <a:endParaRPr lang="es-MX" sz="1400" dirty="0">
              <a:solidFill>
                <a:schemeClr val="tx1"/>
              </a:solidFill>
            </a:endParaRPr>
          </a:p>
        </p:txBody>
      </p:sp>
      <p:cxnSp>
        <p:nvCxnSpPr>
          <p:cNvPr id="12" name="Conector recto 11"/>
          <p:cNvCxnSpPr>
            <a:stCxn id="2" idx="2"/>
          </p:cNvCxnSpPr>
          <p:nvPr/>
        </p:nvCxnSpPr>
        <p:spPr>
          <a:xfrm>
            <a:off x="2067059" y="1094704"/>
            <a:ext cx="0" cy="1931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>
            <a:stCxn id="3" idx="2"/>
            <a:endCxn id="4" idx="0"/>
          </p:cNvCxnSpPr>
          <p:nvPr/>
        </p:nvCxnSpPr>
        <p:spPr>
          <a:xfrm flipH="1">
            <a:off x="2176529" y="2910625"/>
            <a:ext cx="1" cy="206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>
            <a:stCxn id="5" idx="2"/>
            <a:endCxn id="6" idx="0"/>
          </p:cNvCxnSpPr>
          <p:nvPr/>
        </p:nvCxnSpPr>
        <p:spPr>
          <a:xfrm flipH="1">
            <a:off x="6478072" y="1287886"/>
            <a:ext cx="1" cy="186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>
            <a:stCxn id="6" idx="2"/>
            <a:endCxn id="7" idx="0"/>
          </p:cNvCxnSpPr>
          <p:nvPr/>
        </p:nvCxnSpPr>
        <p:spPr>
          <a:xfrm flipH="1">
            <a:off x="6478071" y="2723881"/>
            <a:ext cx="1" cy="231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>
            <a:stCxn id="8" idx="2"/>
            <a:endCxn id="9" idx="0"/>
          </p:cNvCxnSpPr>
          <p:nvPr/>
        </p:nvCxnSpPr>
        <p:spPr>
          <a:xfrm flipH="1">
            <a:off x="10142112" y="1287886"/>
            <a:ext cx="1" cy="273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>
            <a:stCxn id="9" idx="2"/>
            <a:endCxn id="10" idx="0"/>
          </p:cNvCxnSpPr>
          <p:nvPr/>
        </p:nvCxnSpPr>
        <p:spPr>
          <a:xfrm>
            <a:off x="10142112" y="2018763"/>
            <a:ext cx="0" cy="273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443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1818" y="1075383"/>
            <a:ext cx="5847010" cy="14295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Cabe recordar que en la educación preescolar se pretende que los niños aprendan más de lo que saben acerca del mundo, que sean seguros, autónomos, creativos y participativos a su nivel mediante experiencias que les impliquen pensar, expresarse por distintos medios, proponer, comparar, consultar, producir textos, explicar, buscar respuestas, razonar, colaborar con los compañeros y convivir en un ambiente sano. 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997003" y="315530"/>
            <a:ext cx="2678805" cy="5666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i="1" dirty="0" smtClean="0"/>
              <a:t>EVALUACION </a:t>
            </a:r>
            <a:endParaRPr lang="es-MX" i="1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6400800" y="901517"/>
            <a:ext cx="0" cy="888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ángulo 5"/>
          <p:cNvSpPr/>
          <p:nvPr/>
        </p:nvSpPr>
        <p:spPr>
          <a:xfrm>
            <a:off x="1332963" y="2643391"/>
            <a:ext cx="2756079" cy="3734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Identificar las condiciones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605306" y="3155327"/>
            <a:ext cx="4391697" cy="11768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Entre dichas condiciones se incluye la práctica docente como base para valorar su pertinencia o su modificación. Algunas preguntas que pueden orientar las reflexiones docentes en relación con los factores que influyen en los avances de sus alumnos son: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31818" y="4470583"/>
            <a:ext cx="5731099" cy="21829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¿Las actividades fueron accesibles para los niños?, ¿fueron oportunidades para movilizar sus capacidades? ¿Cómo resultaron mis intervenciones en ese sentido? ¿En qué se centró mi intervención?, ¿qué influyó para avanzar u obstaculizar el trabajo con los Aprendizajes esperados? 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• ¿Cómo funcionó la organización de equipos, de grupo y las actividades individuales? ¿Hubo oportunidades para que los niños participaran?, ¿el tiempo para las actividades fue suficiente?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 • ¿Hubo alguna distracción en la atención que prestaban los niños? ¿Hubo interrupciones que cortaran la secuencia en el desarrollo de las actividades?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8200621" y="2157212"/>
            <a:ext cx="2215167" cy="3477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¿Cuándo evaluar?</a:t>
            </a:r>
            <a:endParaRPr lang="es-MX" dirty="0">
              <a:solidFill>
                <a:schemeClr val="tx1"/>
              </a:solidFill>
            </a:endParaRPr>
          </a:p>
        </p:txBody>
      </p:sp>
      <p:cxnSp>
        <p:nvCxnSpPr>
          <p:cNvPr id="16" name="Conector recto 15"/>
          <p:cNvCxnSpPr>
            <a:stCxn id="2" idx="3"/>
          </p:cNvCxnSpPr>
          <p:nvPr/>
        </p:nvCxnSpPr>
        <p:spPr>
          <a:xfrm>
            <a:off x="6078828" y="1790163"/>
            <a:ext cx="32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>
            <a:endCxn id="6" idx="0"/>
          </p:cNvCxnSpPr>
          <p:nvPr/>
        </p:nvCxnSpPr>
        <p:spPr>
          <a:xfrm>
            <a:off x="2711002" y="2504943"/>
            <a:ext cx="1" cy="138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>
            <a:stCxn id="6" idx="2"/>
          </p:cNvCxnSpPr>
          <p:nvPr/>
        </p:nvCxnSpPr>
        <p:spPr>
          <a:xfrm flipH="1">
            <a:off x="2711002" y="3016879"/>
            <a:ext cx="1" cy="138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 flipH="1">
            <a:off x="2704561" y="4332135"/>
            <a:ext cx="1" cy="138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ángulo 28"/>
          <p:cNvSpPr/>
          <p:nvPr/>
        </p:nvSpPr>
        <p:spPr>
          <a:xfrm>
            <a:off x="7225048" y="2836576"/>
            <a:ext cx="4166315" cy="31295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La evaluación diagnóstica se hace en las dos o tres primeras semanas del ciclo escolar con actividades o situaciones que permitan empezar a conocer a sus alumnos y tomar decisiones para la planeación del trabajo para el inicio del ciclo escolar.</a:t>
            </a:r>
          </a:p>
          <a:p>
            <a:pPr algn="just"/>
            <a:r>
              <a:rPr lang="es-MX" sz="1400" dirty="0" smtClean="0">
                <a:solidFill>
                  <a:schemeClr val="tx1"/>
                </a:solidFill>
              </a:rPr>
              <a:t>La evaluación formativa en la educación preescolar se lleva a cabo de manera permanente. Durante el desarrollo del trabajo docente, observe cómo participan los niños y qué hacen; escuche lo que dicen o explican. Esta información es útil porque muestra hasta cierto punto los razonamientos de los niños y es la mejor manera de obtener información relevante para valorar en qué avanzan y cómo, pero también para valorar la propia práctica en aras de mejorarla.</a:t>
            </a:r>
            <a:endParaRPr lang="es-MX" sz="1400" dirty="0">
              <a:solidFill>
                <a:schemeClr val="tx1"/>
              </a:solidFill>
            </a:endParaRPr>
          </a:p>
        </p:txBody>
      </p:sp>
      <p:cxnSp>
        <p:nvCxnSpPr>
          <p:cNvPr id="31" name="Conector recto 30"/>
          <p:cNvCxnSpPr>
            <a:stCxn id="13" idx="2"/>
            <a:endCxn id="29" idx="0"/>
          </p:cNvCxnSpPr>
          <p:nvPr/>
        </p:nvCxnSpPr>
        <p:spPr>
          <a:xfrm>
            <a:off x="9308205" y="2504943"/>
            <a:ext cx="1" cy="33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>
            <a:stCxn id="8" idx="3"/>
          </p:cNvCxnSpPr>
          <p:nvPr/>
        </p:nvCxnSpPr>
        <p:spPr>
          <a:xfrm>
            <a:off x="5962917" y="5562068"/>
            <a:ext cx="12621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15678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</TotalTime>
  <Words>1455</Words>
  <Application>Microsoft Office PowerPoint</Application>
  <PresentationFormat>Panorámica</PresentationFormat>
  <Paragraphs>119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18</cp:revision>
  <dcterms:created xsi:type="dcterms:W3CDTF">2021-05-17T06:26:23Z</dcterms:created>
  <dcterms:modified xsi:type="dcterms:W3CDTF">2021-05-17T22:49:50Z</dcterms:modified>
</cp:coreProperties>
</file>