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023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751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221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067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267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943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6296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062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317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C1540-DBDA-4AAD-87B6-92B1F40FC9BF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84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C1540-DBDA-4AAD-87B6-92B1F40FC9BF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78938-772D-4369-B2DA-38AFF43F2B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086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25002" y="408888"/>
            <a:ext cx="11346287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Unidad de aprendizaje II: </a:t>
            </a:r>
          </a:p>
          <a:p>
            <a:pPr algn="ctr">
              <a:lnSpc>
                <a:spcPct val="150000"/>
              </a:lnSpc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Investigación sobre el enfoque de planes y programas de estudio del español en educación básica, en el nivel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Actividad: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“Cuadro comparativo”</a:t>
            </a:r>
          </a:p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Curso: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Prácticas sociales del lenguaje</a:t>
            </a:r>
          </a:p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Titular: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Profa. Yara Alejandra Hernández Figueroa</a:t>
            </a:r>
          </a:p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Alumna: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Diana Virginia Herrera Ramos #7</a:t>
            </a:r>
          </a:p>
          <a:p>
            <a:pPr algn="ctr">
              <a:lnSpc>
                <a:spcPct val="150000"/>
              </a:lnSpc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2° semestre      Sección: B</a:t>
            </a:r>
          </a:p>
          <a:p>
            <a:pPr algn="ctr"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Ciclo escolar 2020 – 2021</a:t>
            </a:r>
          </a:p>
          <a:p>
            <a:pPr>
              <a:lnSpc>
                <a:spcPct val="150000"/>
              </a:lnSpc>
            </a:pP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Competencias de la unidad de aprendizaje</a:t>
            </a:r>
          </a:p>
          <a:p>
            <a:pPr>
              <a:lnSpc>
                <a:spcPct val="150000"/>
              </a:lnSpc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•	Aplica el plan y programas de estudio para alcanzar los propósitos educativos y contribuir al pleno desenvolvimiento de las capacidades de sus alumnos.</a:t>
            </a:r>
          </a:p>
          <a:p>
            <a:pPr>
              <a:lnSpc>
                <a:spcPct val="150000"/>
              </a:lnSpc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•	Integra recursos de la investigación educativa para enriquecer su práctica profesional, expresando su interés por el conocimiento, la ciencia y la mejora de la educación.</a:t>
            </a:r>
          </a:p>
          <a:p>
            <a:pPr algn="ctr">
              <a:lnSpc>
                <a:spcPct val="150000"/>
              </a:lnSpc>
            </a:pPr>
            <a:endParaRPr lang="es-MX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s-MX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/>
              <a:t>SALTILLO, COAHUILA DE ZARAGOZA                                                                                                                                                                         14 DE MAYO DE 2021</a:t>
            </a:r>
            <a:endParaRPr lang="es-MX" sz="1400" dirty="0"/>
          </a:p>
        </p:txBody>
      </p:sp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406" y="408888"/>
            <a:ext cx="713740" cy="93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86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721995" y="0"/>
            <a:ext cx="4029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rgbClr val="577556"/>
                </a:solidFill>
                <a:latin typeface="BREAKBONE" panose="02000500000000000000" pitchFamily="2" charset="0"/>
              </a:rPr>
              <a:t>Orientaciones</a:t>
            </a:r>
            <a:endParaRPr lang="es-MX" sz="4800" b="1" dirty="0">
              <a:solidFill>
                <a:srgbClr val="577556"/>
              </a:solidFill>
              <a:latin typeface="BREAKBONE" panose="02000500000000000000" pitchFamily="2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283752" y="369332"/>
            <a:ext cx="29055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rgbClr val="CC8E61"/>
                </a:solidFill>
                <a:latin typeface="Better Together" panose="02000506000000020004" pitchFamily="2" charset="0"/>
              </a:rPr>
              <a:t>didácticas</a:t>
            </a:r>
            <a:endParaRPr lang="es-MX" sz="5400" dirty="0">
              <a:solidFill>
                <a:srgbClr val="CC8E61"/>
              </a:solidFill>
              <a:latin typeface="Better Together" panose="02000506000000020004" pitchFamily="2" charset="0"/>
            </a:endParaRPr>
          </a:p>
        </p:txBody>
      </p:sp>
      <p:sp>
        <p:nvSpPr>
          <p:cNvPr id="4" name="Estrella de 4 puntas 3"/>
          <p:cNvSpPr/>
          <p:nvPr/>
        </p:nvSpPr>
        <p:spPr>
          <a:xfrm rot="20963894">
            <a:off x="3409539" y="193394"/>
            <a:ext cx="423769" cy="444208"/>
          </a:xfrm>
          <a:prstGeom prst="star4">
            <a:avLst>
              <a:gd name="adj" fmla="val 28927"/>
            </a:avLst>
          </a:prstGeom>
          <a:solidFill>
            <a:srgbClr val="DC9E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trella de 4 puntas 4"/>
          <p:cNvSpPr/>
          <p:nvPr/>
        </p:nvSpPr>
        <p:spPr>
          <a:xfrm rot="20963894">
            <a:off x="3143113" y="498758"/>
            <a:ext cx="331371" cy="348070"/>
          </a:xfrm>
          <a:prstGeom prst="star4">
            <a:avLst>
              <a:gd name="adj" fmla="val 28927"/>
            </a:avLst>
          </a:prstGeom>
          <a:solidFill>
            <a:srgbClr val="E9B36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rgbClr val="E9B36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trella de 4 puntas 5"/>
          <p:cNvSpPr/>
          <p:nvPr/>
        </p:nvSpPr>
        <p:spPr>
          <a:xfrm rot="20963894">
            <a:off x="7788262" y="193394"/>
            <a:ext cx="423769" cy="444208"/>
          </a:xfrm>
          <a:prstGeom prst="star4">
            <a:avLst>
              <a:gd name="adj" fmla="val 28927"/>
            </a:avLst>
          </a:prstGeom>
          <a:solidFill>
            <a:srgbClr val="DC9E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strella de 4 puntas 6"/>
          <p:cNvSpPr/>
          <p:nvPr/>
        </p:nvSpPr>
        <p:spPr>
          <a:xfrm rot="20963894">
            <a:off x="7545565" y="484700"/>
            <a:ext cx="331371" cy="348070"/>
          </a:xfrm>
          <a:prstGeom prst="star4">
            <a:avLst>
              <a:gd name="adj" fmla="val 28927"/>
            </a:avLst>
          </a:prstGeom>
          <a:solidFill>
            <a:srgbClr val="E9B36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srgbClr val="E9B36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Estrella de 4 puntas 7"/>
          <p:cNvSpPr/>
          <p:nvPr/>
        </p:nvSpPr>
        <p:spPr>
          <a:xfrm rot="20963894">
            <a:off x="3564872" y="633813"/>
            <a:ext cx="423769" cy="444208"/>
          </a:xfrm>
          <a:prstGeom prst="star4">
            <a:avLst>
              <a:gd name="adj" fmla="val 28927"/>
            </a:avLst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Estrella de 4 puntas 8"/>
          <p:cNvSpPr/>
          <p:nvPr/>
        </p:nvSpPr>
        <p:spPr>
          <a:xfrm rot="20963894">
            <a:off x="7982634" y="598268"/>
            <a:ext cx="423769" cy="444208"/>
          </a:xfrm>
          <a:prstGeom prst="star4">
            <a:avLst>
              <a:gd name="adj" fmla="val 28927"/>
            </a:avLst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Conector recto 9"/>
          <p:cNvCxnSpPr/>
          <p:nvPr/>
        </p:nvCxnSpPr>
        <p:spPr>
          <a:xfrm>
            <a:off x="5736505" y="1135515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2" name="CuadroTexto 11"/>
          <p:cNvSpPr txBox="1"/>
          <p:nvPr/>
        </p:nvSpPr>
        <p:spPr>
          <a:xfrm>
            <a:off x="4422975" y="1403797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definen como</a:t>
            </a:r>
            <a:endParaRPr lang="es-MX" sz="16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5736505" y="1742351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4" name="Rectángulo redondeado 13"/>
          <p:cNvSpPr/>
          <p:nvPr/>
        </p:nvSpPr>
        <p:spPr>
          <a:xfrm>
            <a:off x="1184857" y="2010633"/>
            <a:ext cx="9156878" cy="912871"/>
          </a:xfrm>
          <a:prstGeom prst="roundRect">
            <a:avLst/>
          </a:prstGeom>
          <a:solidFill>
            <a:srgbClr val="E9B36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783724" y="2121768"/>
            <a:ext cx="79591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Un conjunto de acciones realizadas por el docente con una intencionalidad pedagógica clara y explícita.</a:t>
            </a:r>
            <a:endParaRPr lang="es-MX" sz="20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16" name="Conector recto 15"/>
          <p:cNvCxnSpPr/>
          <p:nvPr/>
        </p:nvCxnSpPr>
        <p:spPr>
          <a:xfrm>
            <a:off x="3336915" y="2923504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7" name="Rectángulo redondeado 16"/>
          <p:cNvSpPr/>
          <p:nvPr/>
        </p:nvSpPr>
        <p:spPr>
          <a:xfrm>
            <a:off x="1300765" y="3798622"/>
            <a:ext cx="3850784" cy="1082903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995268" y="3191786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fundamentan en</a:t>
            </a:r>
            <a:endParaRPr lang="es-MX" sz="16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19" name="Conector recto 18"/>
          <p:cNvCxnSpPr/>
          <p:nvPr/>
        </p:nvCxnSpPr>
        <p:spPr>
          <a:xfrm>
            <a:off x="3336915" y="3530340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0" name="CuadroTexto 19"/>
          <p:cNvSpPr txBox="1"/>
          <p:nvPr/>
        </p:nvSpPr>
        <p:spPr>
          <a:xfrm>
            <a:off x="1300765" y="3916276"/>
            <a:ext cx="3850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</a:t>
            </a:r>
            <a:r>
              <a:rPr lang="es-MX" sz="16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 expuesto en el enfoque pedagógico, aunque su naturaleza es más práctica que reflexiva.</a:t>
            </a:r>
            <a:endParaRPr lang="es-MX" sz="16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8087073" y="2923504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2" name="CuadroTexto 21"/>
          <p:cNvSpPr txBox="1"/>
          <p:nvPr/>
        </p:nvSpPr>
        <p:spPr>
          <a:xfrm>
            <a:off x="6774386" y="3191786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basan en</a:t>
            </a:r>
            <a:endParaRPr lang="es-MX" sz="16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23" name="Rectángulo redondeado 22"/>
          <p:cNvSpPr/>
          <p:nvPr/>
        </p:nvSpPr>
        <p:spPr>
          <a:xfrm>
            <a:off x="6161681" y="3782025"/>
            <a:ext cx="4180054" cy="1099501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Conector recto 23"/>
          <p:cNvCxnSpPr/>
          <p:nvPr/>
        </p:nvCxnSpPr>
        <p:spPr>
          <a:xfrm>
            <a:off x="8087073" y="3530340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5" name="CuadroTexto 24"/>
          <p:cNvSpPr txBox="1"/>
          <p:nvPr/>
        </p:nvSpPr>
        <p:spPr>
          <a:xfrm>
            <a:off x="6161681" y="3804308"/>
            <a:ext cx="41800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Recomendaciones concretas de buenas prácticas educativas que hayan sido probadas en el aula y que estén orientadas al logro de los </a:t>
            </a:r>
            <a:r>
              <a:rPr lang="es-MX" sz="16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</a:t>
            </a:r>
            <a:r>
              <a:rPr lang="es-MX" sz="16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prendizajes esperados.</a:t>
            </a:r>
            <a:endParaRPr lang="es-MX" sz="16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26" name="Conector recto 25"/>
          <p:cNvCxnSpPr/>
          <p:nvPr/>
        </p:nvCxnSpPr>
        <p:spPr>
          <a:xfrm>
            <a:off x="3295059" y="4881525"/>
            <a:ext cx="0" cy="553360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30" name="Conector recto 29"/>
          <p:cNvCxnSpPr/>
          <p:nvPr/>
        </p:nvCxnSpPr>
        <p:spPr>
          <a:xfrm>
            <a:off x="8087073" y="4881525"/>
            <a:ext cx="0" cy="553360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1" name="CuadroTexto 30"/>
          <p:cNvSpPr txBox="1"/>
          <p:nvPr/>
        </p:nvSpPr>
        <p:spPr>
          <a:xfrm>
            <a:off x="4422975" y="5265608"/>
            <a:ext cx="26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En el campo de lenguaje y comunicación</a:t>
            </a:r>
            <a:endParaRPr lang="es-MX" sz="16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32" name="Conector recto 31"/>
          <p:cNvCxnSpPr/>
          <p:nvPr/>
        </p:nvCxnSpPr>
        <p:spPr>
          <a:xfrm flipV="1">
            <a:off x="3301705" y="5434885"/>
            <a:ext cx="1196818" cy="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 flipV="1">
            <a:off x="6898971" y="5422006"/>
            <a:ext cx="1196818" cy="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5788193" y="585038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7" name="Rectángulo redondeado 36"/>
          <p:cNvSpPr/>
          <p:nvPr/>
        </p:nvSpPr>
        <p:spPr>
          <a:xfrm>
            <a:off x="3503675" y="6102624"/>
            <a:ext cx="4592114" cy="576477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3721995" y="6199000"/>
            <a:ext cx="4197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pretende brindar dos tipos de experiencias</a:t>
            </a:r>
            <a:endParaRPr lang="es-MX" sz="16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39" name="Conector recto 38"/>
          <p:cNvCxnSpPr/>
          <p:nvPr/>
        </p:nvCxnSpPr>
        <p:spPr>
          <a:xfrm flipV="1">
            <a:off x="2315573" y="6390861"/>
            <a:ext cx="1196818" cy="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 flipV="1">
            <a:off x="8087073" y="6390861"/>
            <a:ext cx="1196818" cy="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>
            <a:off x="2315573" y="6368277"/>
            <a:ext cx="0" cy="489723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43" name="Conector recto 42"/>
          <p:cNvCxnSpPr/>
          <p:nvPr/>
        </p:nvCxnSpPr>
        <p:spPr>
          <a:xfrm>
            <a:off x="9283891" y="6386854"/>
            <a:ext cx="0" cy="489723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7189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1236373" y="428467"/>
            <a:ext cx="1970466" cy="668216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ángulo redondeado 2"/>
          <p:cNvSpPr/>
          <p:nvPr/>
        </p:nvSpPr>
        <p:spPr>
          <a:xfrm>
            <a:off x="8126569" y="428467"/>
            <a:ext cx="2163651" cy="668216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236373" y="531742"/>
            <a:ext cx="1841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Lenguaje oral</a:t>
            </a:r>
            <a:endParaRPr lang="es-MX" sz="20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126569" y="500964"/>
            <a:ext cx="2163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chemeClr val="bg1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Lenguaje escrito</a:t>
            </a:r>
            <a:endParaRPr lang="es-MX" sz="2000" dirty="0">
              <a:solidFill>
                <a:schemeClr val="bg1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2161027" y="0"/>
            <a:ext cx="0" cy="428467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8" name="Conector recto 7"/>
          <p:cNvCxnSpPr/>
          <p:nvPr/>
        </p:nvCxnSpPr>
        <p:spPr>
          <a:xfrm flipH="1">
            <a:off x="9229382" y="0"/>
            <a:ext cx="0" cy="428467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9" name="Conector recto 8"/>
          <p:cNvCxnSpPr/>
          <p:nvPr/>
        </p:nvCxnSpPr>
        <p:spPr>
          <a:xfrm>
            <a:off x="2161027" y="109668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10" name="Conector recto 9"/>
          <p:cNvCxnSpPr/>
          <p:nvPr/>
        </p:nvCxnSpPr>
        <p:spPr>
          <a:xfrm>
            <a:off x="9269305" y="109668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1" name="CuadroTexto 10"/>
          <p:cNvSpPr txBox="1"/>
          <p:nvPr/>
        </p:nvSpPr>
        <p:spPr>
          <a:xfrm>
            <a:off x="843681" y="1364965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pretende</a:t>
            </a:r>
            <a:endParaRPr lang="es-MX" sz="16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955775" y="1391297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pretende</a:t>
            </a:r>
            <a:endParaRPr lang="es-MX" sz="16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2152441" y="1703519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14" name="Conector recto 13"/>
          <p:cNvCxnSpPr/>
          <p:nvPr/>
        </p:nvCxnSpPr>
        <p:spPr>
          <a:xfrm>
            <a:off x="9277414" y="1703519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5" name="Rectángulo redondeado 14"/>
          <p:cNvSpPr/>
          <p:nvPr/>
        </p:nvSpPr>
        <p:spPr>
          <a:xfrm>
            <a:off x="843681" y="1971802"/>
            <a:ext cx="2627060" cy="1422370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ángulo redondeado 15"/>
          <p:cNvSpPr/>
          <p:nvPr/>
        </p:nvSpPr>
        <p:spPr>
          <a:xfrm>
            <a:off x="7894864" y="1971801"/>
            <a:ext cx="2627060" cy="834296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974024" y="2009176"/>
            <a:ext cx="23568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Que los niños usen el lenguaje de manera cada vez más clara y precisa, y que comprendan la importancia de escuchar a los demás y tomar turnos para participar.</a:t>
            </a:r>
            <a:endParaRPr lang="es-MX" sz="1400" dirty="0">
              <a:solidFill>
                <a:schemeClr val="bg1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090888" y="2098212"/>
            <a:ext cx="2356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chemeClr val="bg1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Incorporar a los alumnos en la cultura escrita.</a:t>
            </a:r>
            <a:endParaRPr lang="es-MX" sz="1600" dirty="0">
              <a:solidFill>
                <a:schemeClr val="bg1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19" name="Conector recto 18"/>
          <p:cNvCxnSpPr/>
          <p:nvPr/>
        </p:nvCxnSpPr>
        <p:spPr>
          <a:xfrm>
            <a:off x="2117620" y="3394171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0" name="CuadroTexto 19"/>
          <p:cNvSpPr txBox="1"/>
          <p:nvPr/>
        </p:nvSpPr>
        <p:spPr>
          <a:xfrm>
            <a:off x="804090" y="3662453"/>
            <a:ext cx="26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propone que los niños tengan experiencias para</a:t>
            </a:r>
            <a:endParaRPr lang="es-MX" sz="16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2117620" y="4247228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2" name="Conector recto 21"/>
          <p:cNvCxnSpPr/>
          <p:nvPr/>
        </p:nvCxnSpPr>
        <p:spPr>
          <a:xfrm>
            <a:off x="416895" y="4515509"/>
            <a:ext cx="3496851" cy="6908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416895" y="451550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7" name="Conector recto 26"/>
          <p:cNvCxnSpPr/>
          <p:nvPr/>
        </p:nvCxnSpPr>
        <p:spPr>
          <a:xfrm>
            <a:off x="3055630" y="451550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8" name="Conector recto 27"/>
          <p:cNvCxnSpPr/>
          <p:nvPr/>
        </p:nvCxnSpPr>
        <p:spPr>
          <a:xfrm>
            <a:off x="2117620" y="4515509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9" name="Conector recto 28"/>
          <p:cNvCxnSpPr/>
          <p:nvPr/>
        </p:nvCxnSpPr>
        <p:spPr>
          <a:xfrm>
            <a:off x="3913746" y="451550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2" name="Rectángulo redondeado 31"/>
          <p:cNvSpPr/>
          <p:nvPr/>
        </p:nvSpPr>
        <p:spPr>
          <a:xfrm>
            <a:off x="0" y="4783789"/>
            <a:ext cx="857460" cy="603378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4" name="Conector recto 33"/>
          <p:cNvCxnSpPr/>
          <p:nvPr/>
        </p:nvCxnSpPr>
        <p:spPr>
          <a:xfrm>
            <a:off x="1417868" y="451550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7" name="Rectángulo redondeado 36"/>
          <p:cNvSpPr/>
          <p:nvPr/>
        </p:nvSpPr>
        <p:spPr>
          <a:xfrm>
            <a:off x="974024" y="4783789"/>
            <a:ext cx="739165" cy="1300494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Rectángulo redondeado 37"/>
          <p:cNvSpPr/>
          <p:nvPr/>
        </p:nvSpPr>
        <p:spPr>
          <a:xfrm>
            <a:off x="1808616" y="4752803"/>
            <a:ext cx="842582" cy="1437864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Rectángulo redondeado 38"/>
          <p:cNvSpPr/>
          <p:nvPr/>
        </p:nvSpPr>
        <p:spPr>
          <a:xfrm>
            <a:off x="2691472" y="4752803"/>
            <a:ext cx="857460" cy="853056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Rectángulo redondeado 40"/>
          <p:cNvSpPr/>
          <p:nvPr/>
        </p:nvSpPr>
        <p:spPr>
          <a:xfrm>
            <a:off x="3589206" y="4783789"/>
            <a:ext cx="857460" cy="853056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CuadroTexto 43"/>
          <p:cNvSpPr txBox="1"/>
          <p:nvPr/>
        </p:nvSpPr>
        <p:spPr>
          <a:xfrm>
            <a:off x="-4763" y="4854645"/>
            <a:ext cx="848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Dialogar y conversar</a:t>
            </a:r>
            <a:endParaRPr lang="es-MX" sz="12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919898" y="4883954"/>
            <a:ext cx="8484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Narrar con coherencia y secuencia lógica</a:t>
            </a:r>
            <a:endParaRPr lang="es-MX" sz="12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1809307" y="4838856"/>
            <a:ext cx="8484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Explicar cómo es, cómo ocurrió y cómo funciona algo</a:t>
            </a:r>
            <a:endParaRPr lang="es-MX" sz="12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2684919" y="4864614"/>
            <a:ext cx="848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Compartir lo que conocen</a:t>
            </a:r>
            <a:endParaRPr lang="es-MX" sz="12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3598222" y="4888574"/>
            <a:ext cx="848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Jugar con el lenguaje</a:t>
            </a:r>
            <a:endParaRPr lang="es-MX" sz="12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50" name="Conector recto 49"/>
          <p:cNvCxnSpPr/>
          <p:nvPr/>
        </p:nvCxnSpPr>
        <p:spPr>
          <a:xfrm>
            <a:off x="9293631" y="2806097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51" name="CuadroTexto 50"/>
          <p:cNvSpPr txBox="1"/>
          <p:nvPr/>
        </p:nvSpPr>
        <p:spPr>
          <a:xfrm>
            <a:off x="7820662" y="3074379"/>
            <a:ext cx="26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propone que los niños tengan experiencias para</a:t>
            </a:r>
            <a:endParaRPr lang="es-MX" sz="16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53" name="Conector recto 52"/>
          <p:cNvCxnSpPr/>
          <p:nvPr/>
        </p:nvCxnSpPr>
        <p:spPr>
          <a:xfrm>
            <a:off x="9293631" y="3659154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54" name="Conector recto 53"/>
          <p:cNvCxnSpPr/>
          <p:nvPr/>
        </p:nvCxnSpPr>
        <p:spPr>
          <a:xfrm>
            <a:off x="6130344" y="3920935"/>
            <a:ext cx="5447763" cy="6501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6143223" y="3927436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58" name="Conector recto 57"/>
          <p:cNvCxnSpPr/>
          <p:nvPr/>
        </p:nvCxnSpPr>
        <p:spPr>
          <a:xfrm>
            <a:off x="9309134" y="3920935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59" name="Conector recto 58"/>
          <p:cNvCxnSpPr/>
          <p:nvPr/>
        </p:nvCxnSpPr>
        <p:spPr>
          <a:xfrm>
            <a:off x="11578107" y="3920935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61" name="Rectángulo redondeado 60"/>
          <p:cNvSpPr/>
          <p:nvPr/>
        </p:nvSpPr>
        <p:spPr>
          <a:xfrm>
            <a:off x="5378120" y="4174784"/>
            <a:ext cx="1460561" cy="603378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2" name="CuadroTexto 61"/>
          <p:cNvSpPr txBox="1"/>
          <p:nvPr/>
        </p:nvSpPr>
        <p:spPr>
          <a:xfrm>
            <a:off x="5378119" y="4247228"/>
            <a:ext cx="1460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Usar textos con intenciones</a:t>
            </a:r>
            <a:endParaRPr lang="es-MX" sz="12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63" name="Rectángulo redondeado 62"/>
          <p:cNvSpPr/>
          <p:nvPr/>
        </p:nvSpPr>
        <p:spPr>
          <a:xfrm>
            <a:off x="8563350" y="4162885"/>
            <a:ext cx="1460561" cy="603378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4" name="Rectángulo redondeado 63"/>
          <p:cNvSpPr/>
          <p:nvPr/>
        </p:nvSpPr>
        <p:spPr>
          <a:xfrm>
            <a:off x="10731439" y="4174784"/>
            <a:ext cx="1460561" cy="603378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5" name="CuadroTexto 64"/>
          <p:cNvSpPr txBox="1"/>
          <p:nvPr/>
        </p:nvSpPr>
        <p:spPr>
          <a:xfrm>
            <a:off x="8528526" y="4233741"/>
            <a:ext cx="1460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Después de la lectura</a:t>
            </a:r>
            <a:endParaRPr lang="es-MX" sz="12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66" name="CuadroTexto 65"/>
          <p:cNvSpPr txBox="1"/>
          <p:nvPr/>
        </p:nvSpPr>
        <p:spPr>
          <a:xfrm>
            <a:off x="10851880" y="4205183"/>
            <a:ext cx="1219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Producir textos</a:t>
            </a:r>
            <a:endParaRPr lang="es-MX" sz="14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68" name="Conector recto 67"/>
          <p:cNvCxnSpPr/>
          <p:nvPr/>
        </p:nvCxnSpPr>
        <p:spPr>
          <a:xfrm>
            <a:off x="9293630" y="476626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69" name="Conector recto 68"/>
          <p:cNvCxnSpPr/>
          <p:nvPr/>
        </p:nvCxnSpPr>
        <p:spPr>
          <a:xfrm>
            <a:off x="7820662" y="5034545"/>
            <a:ext cx="2469558" cy="0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>
            <a:off x="7820662" y="5018316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74" name="Conector recto 73"/>
          <p:cNvCxnSpPr/>
          <p:nvPr/>
        </p:nvCxnSpPr>
        <p:spPr>
          <a:xfrm>
            <a:off x="9293630" y="5018316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75" name="Conector recto 74"/>
          <p:cNvCxnSpPr/>
          <p:nvPr/>
        </p:nvCxnSpPr>
        <p:spPr>
          <a:xfrm>
            <a:off x="10290220" y="5018316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76" name="Rectángulo redondeado 75"/>
          <p:cNvSpPr/>
          <p:nvPr/>
        </p:nvSpPr>
        <p:spPr>
          <a:xfrm>
            <a:off x="7199565" y="5252831"/>
            <a:ext cx="1146220" cy="557043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7" name="Rectángulo redondeado 76"/>
          <p:cNvSpPr/>
          <p:nvPr/>
        </p:nvSpPr>
        <p:spPr>
          <a:xfrm>
            <a:off x="8557257" y="5232423"/>
            <a:ext cx="1173488" cy="909231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8" name="Rectángulo redondeado 77"/>
          <p:cNvSpPr/>
          <p:nvPr/>
        </p:nvSpPr>
        <p:spPr>
          <a:xfrm>
            <a:off x="9818752" y="5223703"/>
            <a:ext cx="1033128" cy="661568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9" name="CuadroTexto 78"/>
          <p:cNvSpPr txBox="1"/>
          <p:nvPr/>
        </p:nvSpPr>
        <p:spPr>
          <a:xfrm>
            <a:off x="7199565" y="5286598"/>
            <a:ext cx="109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Formulen opiniones</a:t>
            </a:r>
            <a:endParaRPr lang="es-MX" sz="12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80" name="CuadroTexto 79"/>
          <p:cNvSpPr txBox="1"/>
          <p:nvPr/>
        </p:nvSpPr>
        <p:spPr>
          <a:xfrm>
            <a:off x="8595263" y="5286597"/>
            <a:ext cx="1097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Relacionen textos que tienen similitudes</a:t>
            </a:r>
            <a:endParaRPr lang="es-MX" sz="12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81" name="CuadroTexto 80"/>
          <p:cNvSpPr txBox="1"/>
          <p:nvPr/>
        </p:nvSpPr>
        <p:spPr>
          <a:xfrm>
            <a:off x="9847556" y="5271391"/>
            <a:ext cx="919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Comentar y tomar notas</a:t>
            </a:r>
            <a:endParaRPr lang="es-MX" sz="12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82" name="Conector recto 81"/>
          <p:cNvCxnSpPr/>
          <p:nvPr/>
        </p:nvCxnSpPr>
        <p:spPr>
          <a:xfrm>
            <a:off x="11588839" y="4766263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83" name="Rectángulo redondeado 82"/>
          <p:cNvSpPr/>
          <p:nvPr/>
        </p:nvSpPr>
        <p:spPr>
          <a:xfrm>
            <a:off x="10968691" y="4974309"/>
            <a:ext cx="1146220" cy="557043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84" name="Conector recto 83"/>
          <p:cNvCxnSpPr/>
          <p:nvPr/>
        </p:nvCxnSpPr>
        <p:spPr>
          <a:xfrm>
            <a:off x="11586692" y="5510945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85" name="Rectángulo redondeado 84"/>
          <p:cNvSpPr/>
          <p:nvPr/>
        </p:nvSpPr>
        <p:spPr>
          <a:xfrm>
            <a:off x="11004997" y="5744426"/>
            <a:ext cx="1146220" cy="1113574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7" name="CuadroTexto 86"/>
          <p:cNvSpPr txBox="1"/>
          <p:nvPr/>
        </p:nvSpPr>
        <p:spPr>
          <a:xfrm>
            <a:off x="11023252" y="4991236"/>
            <a:ext cx="109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Organizar las ideas</a:t>
            </a:r>
            <a:endParaRPr lang="es-MX" sz="12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88" name="CuadroTexto 87"/>
          <p:cNvSpPr txBox="1"/>
          <p:nvPr/>
        </p:nvSpPr>
        <p:spPr>
          <a:xfrm>
            <a:off x="11028656" y="5886897"/>
            <a:ext cx="1097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Escribir y leer durante el proceso de escritura.</a:t>
            </a:r>
            <a:endParaRPr lang="es-MX" sz="12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89" name="Conector recto 88"/>
          <p:cNvCxnSpPr/>
          <p:nvPr/>
        </p:nvCxnSpPr>
        <p:spPr>
          <a:xfrm>
            <a:off x="2117620" y="6426558"/>
            <a:ext cx="0" cy="43144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328177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11497579" y="0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3" name="Rectángulo redondeado 2"/>
          <p:cNvSpPr/>
          <p:nvPr/>
        </p:nvSpPr>
        <p:spPr>
          <a:xfrm>
            <a:off x="10924469" y="268282"/>
            <a:ext cx="1146220" cy="1113574"/>
          </a:xfrm>
          <a:prstGeom prst="roundRect">
            <a:avLst/>
          </a:prstGeom>
          <a:solidFill>
            <a:srgbClr val="AD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0948841" y="317237"/>
            <a:ext cx="10974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Revisar el sentido y la claridad de las ideas que escriben.</a:t>
            </a:r>
            <a:endParaRPr lang="es-MX" sz="12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1963073" y="0"/>
            <a:ext cx="7395" cy="1996225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7" name="Conector recto 6"/>
          <p:cNvCxnSpPr/>
          <p:nvPr/>
        </p:nvCxnSpPr>
        <p:spPr>
          <a:xfrm flipH="1">
            <a:off x="11497579" y="1381856"/>
            <a:ext cx="5486" cy="614369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10" name="Conector recto 9"/>
          <p:cNvCxnSpPr/>
          <p:nvPr/>
        </p:nvCxnSpPr>
        <p:spPr>
          <a:xfrm flipV="1">
            <a:off x="1963073" y="1996224"/>
            <a:ext cx="3164805" cy="2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7650051" y="1996224"/>
            <a:ext cx="3872827" cy="0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5075435" y="1703836"/>
            <a:ext cx="2627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Será necesario en la educadora</a:t>
            </a:r>
            <a:endParaRPr lang="es-MX" sz="16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>
            <a:off x="6349285" y="2288611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6" name="Rectángulo redondeado 15"/>
          <p:cNvSpPr/>
          <p:nvPr/>
        </p:nvSpPr>
        <p:spPr>
          <a:xfrm>
            <a:off x="5127877" y="2473452"/>
            <a:ext cx="2522173" cy="668216"/>
          </a:xfrm>
          <a:prstGeom prst="roundRect">
            <a:avLst/>
          </a:prstGeom>
          <a:solidFill>
            <a:srgbClr val="DC9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/>
          <p:cNvSpPr txBox="1"/>
          <p:nvPr/>
        </p:nvSpPr>
        <p:spPr>
          <a:xfrm>
            <a:off x="5278162" y="2607505"/>
            <a:ext cx="2142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Modelar actitudes</a:t>
            </a:r>
            <a:endParaRPr lang="es-MX" sz="20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18" name="Conector recto 17"/>
          <p:cNvCxnSpPr/>
          <p:nvPr/>
        </p:nvCxnSpPr>
        <p:spPr>
          <a:xfrm>
            <a:off x="6334260" y="3141668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19" name="CuadroTexto 18"/>
          <p:cNvSpPr txBox="1"/>
          <p:nvPr/>
        </p:nvSpPr>
        <p:spPr>
          <a:xfrm>
            <a:off x="5035755" y="3409950"/>
            <a:ext cx="2627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Tales como</a:t>
            </a:r>
            <a:endParaRPr lang="es-MX" sz="16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20" name="Conector recto 19"/>
          <p:cNvCxnSpPr/>
          <p:nvPr/>
        </p:nvCxnSpPr>
        <p:spPr>
          <a:xfrm>
            <a:off x="6334260" y="3748504"/>
            <a:ext cx="0" cy="268282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1" name="Rectángulo redondeado 20"/>
          <p:cNvSpPr/>
          <p:nvPr/>
        </p:nvSpPr>
        <p:spPr>
          <a:xfrm>
            <a:off x="1371715" y="4380151"/>
            <a:ext cx="2627060" cy="1206925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Conector recto 21"/>
          <p:cNvCxnSpPr/>
          <p:nvPr/>
        </p:nvCxnSpPr>
        <p:spPr>
          <a:xfrm>
            <a:off x="2685245" y="4016786"/>
            <a:ext cx="6329966" cy="0"/>
          </a:xfrm>
          <a:prstGeom prst="line">
            <a:avLst/>
          </a:prstGeom>
          <a:ln w="57150">
            <a:solidFill>
              <a:srgbClr val="577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H="1">
            <a:off x="2655195" y="4016786"/>
            <a:ext cx="0" cy="363365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cxnSp>
        <p:nvCxnSpPr>
          <p:cNvPr id="27" name="Conector recto 26"/>
          <p:cNvCxnSpPr/>
          <p:nvPr/>
        </p:nvCxnSpPr>
        <p:spPr>
          <a:xfrm flipH="1">
            <a:off x="9015211" y="4016785"/>
            <a:ext cx="0" cy="363365"/>
          </a:xfrm>
          <a:prstGeom prst="line">
            <a:avLst/>
          </a:prstGeom>
          <a:noFill/>
          <a:ln w="57150" cap="flat" cmpd="sng" algn="ctr">
            <a:solidFill>
              <a:srgbClr val="577556"/>
            </a:solidFill>
            <a:prstDash val="solid"/>
            <a:miter lim="800000"/>
          </a:ln>
          <a:effectLst/>
        </p:spPr>
      </p:cxnSp>
      <p:sp>
        <p:nvSpPr>
          <p:cNvPr id="28" name="Rectángulo redondeado 27"/>
          <p:cNvSpPr/>
          <p:nvPr/>
        </p:nvSpPr>
        <p:spPr>
          <a:xfrm>
            <a:off x="7701681" y="4380150"/>
            <a:ext cx="2627060" cy="1080516"/>
          </a:xfrm>
          <a:prstGeom prst="roundRect">
            <a:avLst/>
          </a:prstGeom>
          <a:solidFill>
            <a:srgbClr val="ADCA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1506828" y="4417525"/>
            <a:ext cx="23568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bg1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</a:t>
            </a:r>
            <a:r>
              <a:rPr lang="es-MX" sz="1400" dirty="0" smtClean="0">
                <a:solidFill>
                  <a:schemeClr val="bg1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poyar las construcciones de los niños diciendo enunciados con sus ideas completas, mencionando las palabras correctas en la conjugación.</a:t>
            </a:r>
            <a:endParaRPr lang="es-MX" sz="1400" dirty="0">
              <a:solidFill>
                <a:schemeClr val="bg1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7836794" y="4443354"/>
            <a:ext cx="23568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 Mostrar</a:t>
            </a:r>
            <a:r>
              <a:rPr lang="es-MX" sz="1400" dirty="0">
                <a:solidFill>
                  <a:schemeClr val="bg1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 </a:t>
            </a:r>
            <a:r>
              <a:rPr lang="es-MX" sz="1400" dirty="0" smtClean="0">
                <a:solidFill>
                  <a:schemeClr val="bg1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interés y placer por leer y escribir y realizar estas actividades de manera cotidiana frente al grupo</a:t>
            </a:r>
            <a:endParaRPr lang="es-MX" sz="1400" dirty="0">
              <a:solidFill>
                <a:schemeClr val="bg1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8660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346</Words>
  <Application>Microsoft Office PowerPoint</Application>
  <PresentationFormat>Panorámica</PresentationFormat>
  <Paragraphs>53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Better Together</vt:lpstr>
      <vt:lpstr>BREAKBONE</vt:lpstr>
      <vt:lpstr>Calibri</vt:lpstr>
      <vt:lpstr>Calibri Light</vt:lpstr>
      <vt:lpstr>Hynings Handwriting V2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Owner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Owner</dc:creator>
  <cp:lastModifiedBy>Owner</cp:lastModifiedBy>
  <cp:revision>12</cp:revision>
  <dcterms:created xsi:type="dcterms:W3CDTF">2021-05-14T22:12:46Z</dcterms:created>
  <dcterms:modified xsi:type="dcterms:W3CDTF">2021-05-14T23:55:55Z</dcterms:modified>
</cp:coreProperties>
</file>