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6" r:id="rId3"/>
  </p:sldIdLst>
  <p:sldSz cx="23504525" cy="105156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p:scale>
          <a:sx n="112" d="100"/>
          <a:sy n="112" d="100"/>
        </p:scale>
        <p:origin x="-4517" y="-21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2938066" y="1720956"/>
            <a:ext cx="17628394" cy="3660987"/>
          </a:xfrm>
        </p:spPr>
        <p:txBody>
          <a:bodyPr anchor="b"/>
          <a:lstStyle>
            <a:lvl1pPr algn="ctr">
              <a:defRPr sz="92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2938066" y="5523125"/>
            <a:ext cx="17628394" cy="2538835"/>
          </a:xfrm>
        </p:spPr>
        <p:txBody>
          <a:bodyPr/>
          <a:lstStyle>
            <a:lvl1pPr marL="0" indent="0" algn="ctr">
              <a:buNone/>
              <a:defRPr sz="3680"/>
            </a:lvl1pPr>
            <a:lvl2pPr marL="701025" indent="0" algn="ctr">
              <a:buNone/>
              <a:defRPr sz="3067"/>
            </a:lvl2pPr>
            <a:lvl3pPr marL="1402050" indent="0" algn="ctr">
              <a:buNone/>
              <a:defRPr sz="2760"/>
            </a:lvl3pPr>
            <a:lvl4pPr marL="2103074" indent="0" algn="ctr">
              <a:buNone/>
              <a:defRPr sz="2453"/>
            </a:lvl4pPr>
            <a:lvl5pPr marL="2804099" indent="0" algn="ctr">
              <a:buNone/>
              <a:defRPr sz="2453"/>
            </a:lvl5pPr>
            <a:lvl6pPr marL="3505124" indent="0" algn="ctr">
              <a:buNone/>
              <a:defRPr sz="2453"/>
            </a:lvl6pPr>
            <a:lvl7pPr marL="4206149" indent="0" algn="ctr">
              <a:buNone/>
              <a:defRPr sz="2453"/>
            </a:lvl7pPr>
            <a:lvl8pPr marL="4907173" indent="0" algn="ctr">
              <a:buNone/>
              <a:defRPr sz="2453"/>
            </a:lvl8pPr>
            <a:lvl9pPr marL="5608198" indent="0" algn="ctr">
              <a:buNone/>
              <a:defRPr sz="2453"/>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E0270891-E031-431E-B521-1D899E12B7A0}" type="datetimeFigureOut">
              <a:rPr lang="es-MX" smtClean="0"/>
              <a:t>13/05/2021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B57BC9DE-2A51-41D7-9AB2-87B2AB1C7094}" type="slidenum">
              <a:rPr lang="es-MX" smtClean="0"/>
              <a:t>‹Nº›</a:t>
            </a:fld>
            <a:endParaRPr lang="es-MX"/>
          </a:p>
        </p:txBody>
      </p:sp>
    </p:spTree>
    <p:extLst>
      <p:ext uri="{BB962C8B-B14F-4D97-AF65-F5344CB8AC3E}">
        <p14:creationId xmlns:p14="http://schemas.microsoft.com/office/powerpoint/2010/main" val="37609506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E0270891-E031-431E-B521-1D899E12B7A0}" type="datetimeFigureOut">
              <a:rPr lang="es-MX" smtClean="0"/>
              <a:t>13/05/2021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B57BC9DE-2A51-41D7-9AB2-87B2AB1C7094}" type="slidenum">
              <a:rPr lang="es-MX" smtClean="0"/>
              <a:t>‹Nº›</a:t>
            </a:fld>
            <a:endParaRPr lang="es-MX"/>
          </a:p>
        </p:txBody>
      </p:sp>
    </p:spTree>
    <p:extLst>
      <p:ext uri="{BB962C8B-B14F-4D97-AF65-F5344CB8AC3E}">
        <p14:creationId xmlns:p14="http://schemas.microsoft.com/office/powerpoint/2010/main" val="32126324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6820426" y="559858"/>
            <a:ext cx="5068163" cy="8911485"/>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1615936" y="559858"/>
            <a:ext cx="14910683" cy="8911485"/>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E0270891-E031-431E-B521-1D899E12B7A0}" type="datetimeFigureOut">
              <a:rPr lang="es-MX" smtClean="0"/>
              <a:t>13/05/2021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B57BC9DE-2A51-41D7-9AB2-87B2AB1C7094}" type="slidenum">
              <a:rPr lang="es-MX" smtClean="0"/>
              <a:t>‹Nº›</a:t>
            </a:fld>
            <a:endParaRPr lang="es-MX"/>
          </a:p>
        </p:txBody>
      </p:sp>
    </p:spTree>
    <p:extLst>
      <p:ext uri="{BB962C8B-B14F-4D97-AF65-F5344CB8AC3E}">
        <p14:creationId xmlns:p14="http://schemas.microsoft.com/office/powerpoint/2010/main" val="709381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E0270891-E031-431E-B521-1D899E12B7A0}" type="datetimeFigureOut">
              <a:rPr lang="es-MX" smtClean="0"/>
              <a:t>13/05/2021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B57BC9DE-2A51-41D7-9AB2-87B2AB1C7094}" type="slidenum">
              <a:rPr lang="es-MX" smtClean="0"/>
              <a:t>‹Nº›</a:t>
            </a:fld>
            <a:endParaRPr lang="es-MX"/>
          </a:p>
        </p:txBody>
      </p:sp>
    </p:spTree>
    <p:extLst>
      <p:ext uri="{BB962C8B-B14F-4D97-AF65-F5344CB8AC3E}">
        <p14:creationId xmlns:p14="http://schemas.microsoft.com/office/powerpoint/2010/main" val="17433782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603694" y="2621599"/>
            <a:ext cx="20272653" cy="4374197"/>
          </a:xfrm>
        </p:spPr>
        <p:txBody>
          <a:bodyPr anchor="b"/>
          <a:lstStyle>
            <a:lvl1pPr>
              <a:defRPr sz="92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603694" y="7037177"/>
            <a:ext cx="20272653" cy="2300287"/>
          </a:xfrm>
        </p:spPr>
        <p:txBody>
          <a:bodyPr/>
          <a:lstStyle>
            <a:lvl1pPr marL="0" indent="0">
              <a:buNone/>
              <a:defRPr sz="3680">
                <a:solidFill>
                  <a:schemeClr val="tx1">
                    <a:tint val="75000"/>
                  </a:schemeClr>
                </a:solidFill>
              </a:defRPr>
            </a:lvl1pPr>
            <a:lvl2pPr marL="701025" indent="0">
              <a:buNone/>
              <a:defRPr sz="3067">
                <a:solidFill>
                  <a:schemeClr val="tx1">
                    <a:tint val="75000"/>
                  </a:schemeClr>
                </a:solidFill>
              </a:defRPr>
            </a:lvl2pPr>
            <a:lvl3pPr marL="1402050" indent="0">
              <a:buNone/>
              <a:defRPr sz="2760">
                <a:solidFill>
                  <a:schemeClr val="tx1">
                    <a:tint val="75000"/>
                  </a:schemeClr>
                </a:solidFill>
              </a:defRPr>
            </a:lvl3pPr>
            <a:lvl4pPr marL="2103074" indent="0">
              <a:buNone/>
              <a:defRPr sz="2453">
                <a:solidFill>
                  <a:schemeClr val="tx1">
                    <a:tint val="75000"/>
                  </a:schemeClr>
                </a:solidFill>
              </a:defRPr>
            </a:lvl4pPr>
            <a:lvl5pPr marL="2804099" indent="0">
              <a:buNone/>
              <a:defRPr sz="2453">
                <a:solidFill>
                  <a:schemeClr val="tx1">
                    <a:tint val="75000"/>
                  </a:schemeClr>
                </a:solidFill>
              </a:defRPr>
            </a:lvl5pPr>
            <a:lvl6pPr marL="3505124" indent="0">
              <a:buNone/>
              <a:defRPr sz="2453">
                <a:solidFill>
                  <a:schemeClr val="tx1">
                    <a:tint val="75000"/>
                  </a:schemeClr>
                </a:solidFill>
              </a:defRPr>
            </a:lvl6pPr>
            <a:lvl7pPr marL="4206149" indent="0">
              <a:buNone/>
              <a:defRPr sz="2453">
                <a:solidFill>
                  <a:schemeClr val="tx1">
                    <a:tint val="75000"/>
                  </a:schemeClr>
                </a:solidFill>
              </a:defRPr>
            </a:lvl7pPr>
            <a:lvl8pPr marL="4907173" indent="0">
              <a:buNone/>
              <a:defRPr sz="2453">
                <a:solidFill>
                  <a:schemeClr val="tx1">
                    <a:tint val="75000"/>
                  </a:schemeClr>
                </a:solidFill>
              </a:defRPr>
            </a:lvl8pPr>
            <a:lvl9pPr marL="5608198" indent="0">
              <a:buNone/>
              <a:defRPr sz="2453">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E0270891-E031-431E-B521-1D899E12B7A0}" type="datetimeFigureOut">
              <a:rPr lang="es-MX" smtClean="0"/>
              <a:t>13/05/2021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B57BC9DE-2A51-41D7-9AB2-87B2AB1C7094}" type="slidenum">
              <a:rPr lang="es-MX" smtClean="0"/>
              <a:t>‹Nº›</a:t>
            </a:fld>
            <a:endParaRPr lang="es-MX"/>
          </a:p>
        </p:txBody>
      </p:sp>
    </p:spTree>
    <p:extLst>
      <p:ext uri="{BB962C8B-B14F-4D97-AF65-F5344CB8AC3E}">
        <p14:creationId xmlns:p14="http://schemas.microsoft.com/office/powerpoint/2010/main" val="40239463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1615936" y="2799291"/>
            <a:ext cx="9989423" cy="6672052"/>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11899166" y="2799291"/>
            <a:ext cx="9989423" cy="6672052"/>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E0270891-E031-431E-B521-1D899E12B7A0}" type="datetimeFigureOut">
              <a:rPr lang="es-MX" smtClean="0"/>
              <a:t>13/05/2021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B57BC9DE-2A51-41D7-9AB2-87B2AB1C7094}" type="slidenum">
              <a:rPr lang="es-MX" smtClean="0"/>
              <a:t>‹Nº›</a:t>
            </a:fld>
            <a:endParaRPr lang="es-MX"/>
          </a:p>
        </p:txBody>
      </p:sp>
    </p:spTree>
    <p:extLst>
      <p:ext uri="{BB962C8B-B14F-4D97-AF65-F5344CB8AC3E}">
        <p14:creationId xmlns:p14="http://schemas.microsoft.com/office/powerpoint/2010/main" val="28254501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1618997" y="559859"/>
            <a:ext cx="20272653" cy="2032530"/>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618998" y="2577783"/>
            <a:ext cx="9943515" cy="1263332"/>
          </a:xfrm>
        </p:spPr>
        <p:txBody>
          <a:bodyPr anchor="b"/>
          <a:lstStyle>
            <a:lvl1pPr marL="0" indent="0">
              <a:buNone/>
              <a:defRPr sz="3680" b="1"/>
            </a:lvl1pPr>
            <a:lvl2pPr marL="701025" indent="0">
              <a:buNone/>
              <a:defRPr sz="3067" b="1"/>
            </a:lvl2pPr>
            <a:lvl3pPr marL="1402050" indent="0">
              <a:buNone/>
              <a:defRPr sz="2760" b="1"/>
            </a:lvl3pPr>
            <a:lvl4pPr marL="2103074" indent="0">
              <a:buNone/>
              <a:defRPr sz="2453" b="1"/>
            </a:lvl4pPr>
            <a:lvl5pPr marL="2804099" indent="0">
              <a:buNone/>
              <a:defRPr sz="2453" b="1"/>
            </a:lvl5pPr>
            <a:lvl6pPr marL="3505124" indent="0">
              <a:buNone/>
              <a:defRPr sz="2453" b="1"/>
            </a:lvl6pPr>
            <a:lvl7pPr marL="4206149" indent="0">
              <a:buNone/>
              <a:defRPr sz="2453" b="1"/>
            </a:lvl7pPr>
            <a:lvl8pPr marL="4907173" indent="0">
              <a:buNone/>
              <a:defRPr sz="2453" b="1"/>
            </a:lvl8pPr>
            <a:lvl9pPr marL="5608198" indent="0">
              <a:buNone/>
              <a:defRPr sz="2453" b="1"/>
            </a:lvl9pPr>
          </a:lstStyle>
          <a:p>
            <a:pPr lvl="0"/>
            <a:r>
              <a:rPr lang="es-ES"/>
              <a:t>Haga clic para modificar los estilos de texto del patrón</a:t>
            </a:r>
          </a:p>
        </p:txBody>
      </p:sp>
      <p:sp>
        <p:nvSpPr>
          <p:cNvPr id="4" name="Content Placeholder 3"/>
          <p:cNvSpPr>
            <a:spLocks noGrp="1"/>
          </p:cNvSpPr>
          <p:nvPr>
            <p:ph sz="half" idx="2"/>
          </p:nvPr>
        </p:nvSpPr>
        <p:spPr>
          <a:xfrm>
            <a:off x="1618998" y="3841115"/>
            <a:ext cx="9943515" cy="5649702"/>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11899166" y="2577783"/>
            <a:ext cx="9992485" cy="1263332"/>
          </a:xfrm>
        </p:spPr>
        <p:txBody>
          <a:bodyPr anchor="b"/>
          <a:lstStyle>
            <a:lvl1pPr marL="0" indent="0">
              <a:buNone/>
              <a:defRPr sz="3680" b="1"/>
            </a:lvl1pPr>
            <a:lvl2pPr marL="701025" indent="0">
              <a:buNone/>
              <a:defRPr sz="3067" b="1"/>
            </a:lvl2pPr>
            <a:lvl3pPr marL="1402050" indent="0">
              <a:buNone/>
              <a:defRPr sz="2760" b="1"/>
            </a:lvl3pPr>
            <a:lvl4pPr marL="2103074" indent="0">
              <a:buNone/>
              <a:defRPr sz="2453" b="1"/>
            </a:lvl4pPr>
            <a:lvl5pPr marL="2804099" indent="0">
              <a:buNone/>
              <a:defRPr sz="2453" b="1"/>
            </a:lvl5pPr>
            <a:lvl6pPr marL="3505124" indent="0">
              <a:buNone/>
              <a:defRPr sz="2453" b="1"/>
            </a:lvl6pPr>
            <a:lvl7pPr marL="4206149" indent="0">
              <a:buNone/>
              <a:defRPr sz="2453" b="1"/>
            </a:lvl7pPr>
            <a:lvl8pPr marL="4907173" indent="0">
              <a:buNone/>
              <a:defRPr sz="2453" b="1"/>
            </a:lvl8pPr>
            <a:lvl9pPr marL="5608198" indent="0">
              <a:buNone/>
              <a:defRPr sz="2453" b="1"/>
            </a:lvl9pPr>
          </a:lstStyle>
          <a:p>
            <a:pPr lvl="0"/>
            <a:r>
              <a:rPr lang="es-ES"/>
              <a:t>Haga clic para modificar los estilos de texto del patrón</a:t>
            </a:r>
          </a:p>
        </p:txBody>
      </p:sp>
      <p:sp>
        <p:nvSpPr>
          <p:cNvPr id="6" name="Content Placeholder 5"/>
          <p:cNvSpPr>
            <a:spLocks noGrp="1"/>
          </p:cNvSpPr>
          <p:nvPr>
            <p:ph sz="quarter" idx="4"/>
          </p:nvPr>
        </p:nvSpPr>
        <p:spPr>
          <a:xfrm>
            <a:off x="11899166" y="3841115"/>
            <a:ext cx="9992485" cy="5649702"/>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E0270891-E031-431E-B521-1D899E12B7A0}" type="datetimeFigureOut">
              <a:rPr lang="es-MX" smtClean="0"/>
              <a:t>13/05/2021</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B57BC9DE-2A51-41D7-9AB2-87B2AB1C7094}" type="slidenum">
              <a:rPr lang="es-MX" smtClean="0"/>
              <a:t>‹Nº›</a:t>
            </a:fld>
            <a:endParaRPr lang="es-MX"/>
          </a:p>
        </p:txBody>
      </p:sp>
    </p:spTree>
    <p:extLst>
      <p:ext uri="{BB962C8B-B14F-4D97-AF65-F5344CB8AC3E}">
        <p14:creationId xmlns:p14="http://schemas.microsoft.com/office/powerpoint/2010/main" val="13416192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E0270891-E031-431E-B521-1D899E12B7A0}" type="datetimeFigureOut">
              <a:rPr lang="es-MX" smtClean="0"/>
              <a:t>13/05/2021</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B57BC9DE-2A51-41D7-9AB2-87B2AB1C7094}" type="slidenum">
              <a:rPr lang="es-MX" smtClean="0"/>
              <a:t>‹Nº›</a:t>
            </a:fld>
            <a:endParaRPr lang="es-MX"/>
          </a:p>
        </p:txBody>
      </p:sp>
    </p:spTree>
    <p:extLst>
      <p:ext uri="{BB962C8B-B14F-4D97-AF65-F5344CB8AC3E}">
        <p14:creationId xmlns:p14="http://schemas.microsoft.com/office/powerpoint/2010/main" val="2298701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0270891-E031-431E-B521-1D899E12B7A0}" type="datetimeFigureOut">
              <a:rPr lang="es-MX" smtClean="0"/>
              <a:t>13/05/2021</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B57BC9DE-2A51-41D7-9AB2-87B2AB1C7094}" type="slidenum">
              <a:rPr lang="es-MX" smtClean="0"/>
              <a:t>‹Nº›</a:t>
            </a:fld>
            <a:endParaRPr lang="es-MX"/>
          </a:p>
        </p:txBody>
      </p:sp>
    </p:spTree>
    <p:extLst>
      <p:ext uri="{BB962C8B-B14F-4D97-AF65-F5344CB8AC3E}">
        <p14:creationId xmlns:p14="http://schemas.microsoft.com/office/powerpoint/2010/main" val="33823713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618999" y="701040"/>
            <a:ext cx="7580820" cy="2453640"/>
          </a:xfrm>
        </p:spPr>
        <p:txBody>
          <a:bodyPr anchor="b"/>
          <a:lstStyle>
            <a:lvl1pPr>
              <a:defRPr sz="4907"/>
            </a:lvl1pPr>
          </a:lstStyle>
          <a:p>
            <a:r>
              <a:rPr lang="es-ES"/>
              <a:t>Haga clic para modificar el estilo de título del patrón</a:t>
            </a:r>
            <a:endParaRPr lang="en-US" dirty="0"/>
          </a:p>
        </p:txBody>
      </p:sp>
      <p:sp>
        <p:nvSpPr>
          <p:cNvPr id="3" name="Content Placeholder 2"/>
          <p:cNvSpPr>
            <a:spLocks noGrp="1"/>
          </p:cNvSpPr>
          <p:nvPr>
            <p:ph idx="1"/>
          </p:nvPr>
        </p:nvSpPr>
        <p:spPr>
          <a:xfrm>
            <a:off x="9992484" y="1514052"/>
            <a:ext cx="11899166" cy="7472892"/>
          </a:xfrm>
        </p:spPr>
        <p:txBody>
          <a:bodyPr/>
          <a:lstStyle>
            <a:lvl1pPr>
              <a:defRPr sz="4907"/>
            </a:lvl1pPr>
            <a:lvl2pPr>
              <a:defRPr sz="4293"/>
            </a:lvl2pPr>
            <a:lvl3pPr>
              <a:defRPr sz="3680"/>
            </a:lvl3pPr>
            <a:lvl4pPr>
              <a:defRPr sz="3067"/>
            </a:lvl4pPr>
            <a:lvl5pPr>
              <a:defRPr sz="3067"/>
            </a:lvl5pPr>
            <a:lvl6pPr>
              <a:defRPr sz="3067"/>
            </a:lvl6pPr>
            <a:lvl7pPr>
              <a:defRPr sz="3067"/>
            </a:lvl7pPr>
            <a:lvl8pPr>
              <a:defRPr sz="3067"/>
            </a:lvl8pPr>
            <a:lvl9pPr>
              <a:defRPr sz="3067"/>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1618999" y="3154680"/>
            <a:ext cx="7580820" cy="5844435"/>
          </a:xfrm>
        </p:spPr>
        <p:txBody>
          <a:bodyPr/>
          <a:lstStyle>
            <a:lvl1pPr marL="0" indent="0">
              <a:buNone/>
              <a:defRPr sz="2453"/>
            </a:lvl1pPr>
            <a:lvl2pPr marL="701025" indent="0">
              <a:buNone/>
              <a:defRPr sz="2147"/>
            </a:lvl2pPr>
            <a:lvl3pPr marL="1402050" indent="0">
              <a:buNone/>
              <a:defRPr sz="1840"/>
            </a:lvl3pPr>
            <a:lvl4pPr marL="2103074" indent="0">
              <a:buNone/>
              <a:defRPr sz="1533"/>
            </a:lvl4pPr>
            <a:lvl5pPr marL="2804099" indent="0">
              <a:buNone/>
              <a:defRPr sz="1533"/>
            </a:lvl5pPr>
            <a:lvl6pPr marL="3505124" indent="0">
              <a:buNone/>
              <a:defRPr sz="1533"/>
            </a:lvl6pPr>
            <a:lvl7pPr marL="4206149" indent="0">
              <a:buNone/>
              <a:defRPr sz="1533"/>
            </a:lvl7pPr>
            <a:lvl8pPr marL="4907173" indent="0">
              <a:buNone/>
              <a:defRPr sz="1533"/>
            </a:lvl8pPr>
            <a:lvl9pPr marL="5608198" indent="0">
              <a:buNone/>
              <a:defRPr sz="1533"/>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E0270891-E031-431E-B521-1D899E12B7A0}" type="datetimeFigureOut">
              <a:rPr lang="es-MX" smtClean="0"/>
              <a:t>13/05/2021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B57BC9DE-2A51-41D7-9AB2-87B2AB1C7094}" type="slidenum">
              <a:rPr lang="es-MX" smtClean="0"/>
              <a:t>‹Nº›</a:t>
            </a:fld>
            <a:endParaRPr lang="es-MX"/>
          </a:p>
        </p:txBody>
      </p:sp>
    </p:spTree>
    <p:extLst>
      <p:ext uri="{BB962C8B-B14F-4D97-AF65-F5344CB8AC3E}">
        <p14:creationId xmlns:p14="http://schemas.microsoft.com/office/powerpoint/2010/main" val="20311731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618999" y="701040"/>
            <a:ext cx="7580820" cy="2453640"/>
          </a:xfrm>
        </p:spPr>
        <p:txBody>
          <a:bodyPr anchor="b"/>
          <a:lstStyle>
            <a:lvl1pPr>
              <a:defRPr sz="4907"/>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9992484" y="1514052"/>
            <a:ext cx="11899166" cy="7472892"/>
          </a:xfrm>
        </p:spPr>
        <p:txBody>
          <a:bodyPr anchor="t"/>
          <a:lstStyle>
            <a:lvl1pPr marL="0" indent="0">
              <a:buNone/>
              <a:defRPr sz="4907"/>
            </a:lvl1pPr>
            <a:lvl2pPr marL="701025" indent="0">
              <a:buNone/>
              <a:defRPr sz="4293"/>
            </a:lvl2pPr>
            <a:lvl3pPr marL="1402050" indent="0">
              <a:buNone/>
              <a:defRPr sz="3680"/>
            </a:lvl3pPr>
            <a:lvl4pPr marL="2103074" indent="0">
              <a:buNone/>
              <a:defRPr sz="3067"/>
            </a:lvl4pPr>
            <a:lvl5pPr marL="2804099" indent="0">
              <a:buNone/>
              <a:defRPr sz="3067"/>
            </a:lvl5pPr>
            <a:lvl6pPr marL="3505124" indent="0">
              <a:buNone/>
              <a:defRPr sz="3067"/>
            </a:lvl6pPr>
            <a:lvl7pPr marL="4206149" indent="0">
              <a:buNone/>
              <a:defRPr sz="3067"/>
            </a:lvl7pPr>
            <a:lvl8pPr marL="4907173" indent="0">
              <a:buNone/>
              <a:defRPr sz="3067"/>
            </a:lvl8pPr>
            <a:lvl9pPr marL="5608198" indent="0">
              <a:buNone/>
              <a:defRPr sz="3067"/>
            </a:lvl9pPr>
          </a:lstStyle>
          <a:p>
            <a:r>
              <a:rPr lang="es-ES"/>
              <a:t>Haga clic en el icono para agregar una imagen</a:t>
            </a:r>
            <a:endParaRPr lang="en-US" dirty="0"/>
          </a:p>
        </p:txBody>
      </p:sp>
      <p:sp>
        <p:nvSpPr>
          <p:cNvPr id="4" name="Text Placeholder 3"/>
          <p:cNvSpPr>
            <a:spLocks noGrp="1"/>
          </p:cNvSpPr>
          <p:nvPr>
            <p:ph type="body" sz="half" idx="2"/>
          </p:nvPr>
        </p:nvSpPr>
        <p:spPr>
          <a:xfrm>
            <a:off x="1618999" y="3154680"/>
            <a:ext cx="7580820" cy="5844435"/>
          </a:xfrm>
        </p:spPr>
        <p:txBody>
          <a:bodyPr/>
          <a:lstStyle>
            <a:lvl1pPr marL="0" indent="0">
              <a:buNone/>
              <a:defRPr sz="2453"/>
            </a:lvl1pPr>
            <a:lvl2pPr marL="701025" indent="0">
              <a:buNone/>
              <a:defRPr sz="2147"/>
            </a:lvl2pPr>
            <a:lvl3pPr marL="1402050" indent="0">
              <a:buNone/>
              <a:defRPr sz="1840"/>
            </a:lvl3pPr>
            <a:lvl4pPr marL="2103074" indent="0">
              <a:buNone/>
              <a:defRPr sz="1533"/>
            </a:lvl4pPr>
            <a:lvl5pPr marL="2804099" indent="0">
              <a:buNone/>
              <a:defRPr sz="1533"/>
            </a:lvl5pPr>
            <a:lvl6pPr marL="3505124" indent="0">
              <a:buNone/>
              <a:defRPr sz="1533"/>
            </a:lvl6pPr>
            <a:lvl7pPr marL="4206149" indent="0">
              <a:buNone/>
              <a:defRPr sz="1533"/>
            </a:lvl7pPr>
            <a:lvl8pPr marL="4907173" indent="0">
              <a:buNone/>
              <a:defRPr sz="1533"/>
            </a:lvl8pPr>
            <a:lvl9pPr marL="5608198" indent="0">
              <a:buNone/>
              <a:defRPr sz="1533"/>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E0270891-E031-431E-B521-1D899E12B7A0}" type="datetimeFigureOut">
              <a:rPr lang="es-MX" smtClean="0"/>
              <a:t>13/05/2021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B57BC9DE-2A51-41D7-9AB2-87B2AB1C7094}" type="slidenum">
              <a:rPr lang="es-MX" smtClean="0"/>
              <a:t>‹Nº›</a:t>
            </a:fld>
            <a:endParaRPr lang="es-MX"/>
          </a:p>
        </p:txBody>
      </p:sp>
    </p:spTree>
    <p:extLst>
      <p:ext uri="{BB962C8B-B14F-4D97-AF65-F5344CB8AC3E}">
        <p14:creationId xmlns:p14="http://schemas.microsoft.com/office/powerpoint/2010/main" val="14675758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615936" y="559859"/>
            <a:ext cx="20272653" cy="2032530"/>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615936" y="2799291"/>
            <a:ext cx="20272653" cy="6672052"/>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1615936" y="9746404"/>
            <a:ext cx="5288518" cy="559858"/>
          </a:xfrm>
          <a:prstGeom prst="rect">
            <a:avLst/>
          </a:prstGeom>
        </p:spPr>
        <p:txBody>
          <a:bodyPr vert="horz" lIns="91440" tIns="45720" rIns="91440" bIns="45720" rtlCol="0" anchor="ctr"/>
          <a:lstStyle>
            <a:lvl1pPr algn="l">
              <a:defRPr sz="1840">
                <a:solidFill>
                  <a:schemeClr val="tx1">
                    <a:tint val="75000"/>
                  </a:schemeClr>
                </a:solidFill>
              </a:defRPr>
            </a:lvl1pPr>
          </a:lstStyle>
          <a:p>
            <a:fld id="{E0270891-E031-431E-B521-1D899E12B7A0}" type="datetimeFigureOut">
              <a:rPr lang="es-MX" smtClean="0"/>
              <a:t>13/05/2021</a:t>
            </a:fld>
            <a:endParaRPr lang="es-MX"/>
          </a:p>
        </p:txBody>
      </p:sp>
      <p:sp>
        <p:nvSpPr>
          <p:cNvPr id="5" name="Footer Placeholder 4"/>
          <p:cNvSpPr>
            <a:spLocks noGrp="1"/>
          </p:cNvSpPr>
          <p:nvPr>
            <p:ph type="ftr" sz="quarter" idx="3"/>
          </p:nvPr>
        </p:nvSpPr>
        <p:spPr>
          <a:xfrm>
            <a:off x="7785874" y="9746404"/>
            <a:ext cx="7932777" cy="559858"/>
          </a:xfrm>
          <a:prstGeom prst="rect">
            <a:avLst/>
          </a:prstGeom>
        </p:spPr>
        <p:txBody>
          <a:bodyPr vert="horz" lIns="91440" tIns="45720" rIns="91440" bIns="45720" rtlCol="0" anchor="ctr"/>
          <a:lstStyle>
            <a:lvl1pPr algn="ctr">
              <a:defRPr sz="1840">
                <a:solidFill>
                  <a:schemeClr val="tx1">
                    <a:tint val="75000"/>
                  </a:schemeClr>
                </a:solidFill>
              </a:defRPr>
            </a:lvl1pPr>
          </a:lstStyle>
          <a:p>
            <a:endParaRPr lang="es-MX"/>
          </a:p>
        </p:txBody>
      </p:sp>
      <p:sp>
        <p:nvSpPr>
          <p:cNvPr id="6" name="Slide Number Placeholder 5"/>
          <p:cNvSpPr>
            <a:spLocks noGrp="1"/>
          </p:cNvSpPr>
          <p:nvPr>
            <p:ph type="sldNum" sz="quarter" idx="4"/>
          </p:nvPr>
        </p:nvSpPr>
        <p:spPr>
          <a:xfrm>
            <a:off x="16600071" y="9746404"/>
            <a:ext cx="5288518" cy="559858"/>
          </a:xfrm>
          <a:prstGeom prst="rect">
            <a:avLst/>
          </a:prstGeom>
        </p:spPr>
        <p:txBody>
          <a:bodyPr vert="horz" lIns="91440" tIns="45720" rIns="91440" bIns="45720" rtlCol="0" anchor="ctr"/>
          <a:lstStyle>
            <a:lvl1pPr algn="r">
              <a:defRPr sz="1840">
                <a:solidFill>
                  <a:schemeClr val="tx1">
                    <a:tint val="75000"/>
                  </a:schemeClr>
                </a:solidFill>
              </a:defRPr>
            </a:lvl1pPr>
          </a:lstStyle>
          <a:p>
            <a:fld id="{B57BC9DE-2A51-41D7-9AB2-87B2AB1C7094}" type="slidenum">
              <a:rPr lang="es-MX" smtClean="0"/>
              <a:t>‹Nº›</a:t>
            </a:fld>
            <a:endParaRPr lang="es-MX"/>
          </a:p>
        </p:txBody>
      </p:sp>
    </p:spTree>
    <p:extLst>
      <p:ext uri="{BB962C8B-B14F-4D97-AF65-F5344CB8AC3E}">
        <p14:creationId xmlns:p14="http://schemas.microsoft.com/office/powerpoint/2010/main" val="351044760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402050" rtl="0" eaLnBrk="1" latinLnBrk="0" hangingPunct="1">
        <a:lnSpc>
          <a:spcPct val="90000"/>
        </a:lnSpc>
        <a:spcBef>
          <a:spcPct val="0"/>
        </a:spcBef>
        <a:buNone/>
        <a:defRPr sz="6747" kern="1200">
          <a:solidFill>
            <a:schemeClr val="tx1"/>
          </a:solidFill>
          <a:latin typeface="+mj-lt"/>
          <a:ea typeface="+mj-ea"/>
          <a:cs typeface="+mj-cs"/>
        </a:defRPr>
      </a:lvl1pPr>
    </p:titleStyle>
    <p:bodyStyle>
      <a:lvl1pPr marL="350512" indent="-350512" algn="l" defTabSz="1402050" rtl="0" eaLnBrk="1" latinLnBrk="0" hangingPunct="1">
        <a:lnSpc>
          <a:spcPct val="90000"/>
        </a:lnSpc>
        <a:spcBef>
          <a:spcPts val="1533"/>
        </a:spcBef>
        <a:buFont typeface="Arial" panose="020B0604020202020204" pitchFamily="34" charset="0"/>
        <a:buChar char="•"/>
        <a:defRPr sz="4293" kern="1200">
          <a:solidFill>
            <a:schemeClr val="tx1"/>
          </a:solidFill>
          <a:latin typeface="+mn-lt"/>
          <a:ea typeface="+mn-ea"/>
          <a:cs typeface="+mn-cs"/>
        </a:defRPr>
      </a:lvl1pPr>
      <a:lvl2pPr marL="1051537" indent="-350512" algn="l" defTabSz="1402050" rtl="0" eaLnBrk="1" latinLnBrk="0" hangingPunct="1">
        <a:lnSpc>
          <a:spcPct val="90000"/>
        </a:lnSpc>
        <a:spcBef>
          <a:spcPts val="767"/>
        </a:spcBef>
        <a:buFont typeface="Arial" panose="020B0604020202020204" pitchFamily="34" charset="0"/>
        <a:buChar char="•"/>
        <a:defRPr sz="3680" kern="1200">
          <a:solidFill>
            <a:schemeClr val="tx1"/>
          </a:solidFill>
          <a:latin typeface="+mn-lt"/>
          <a:ea typeface="+mn-ea"/>
          <a:cs typeface="+mn-cs"/>
        </a:defRPr>
      </a:lvl2pPr>
      <a:lvl3pPr marL="1752562" indent="-350512" algn="l" defTabSz="1402050" rtl="0" eaLnBrk="1" latinLnBrk="0" hangingPunct="1">
        <a:lnSpc>
          <a:spcPct val="90000"/>
        </a:lnSpc>
        <a:spcBef>
          <a:spcPts val="767"/>
        </a:spcBef>
        <a:buFont typeface="Arial" panose="020B0604020202020204" pitchFamily="34" charset="0"/>
        <a:buChar char="•"/>
        <a:defRPr sz="3067" kern="1200">
          <a:solidFill>
            <a:schemeClr val="tx1"/>
          </a:solidFill>
          <a:latin typeface="+mn-lt"/>
          <a:ea typeface="+mn-ea"/>
          <a:cs typeface="+mn-cs"/>
        </a:defRPr>
      </a:lvl3pPr>
      <a:lvl4pPr marL="2453587" indent="-350512" algn="l" defTabSz="1402050" rtl="0" eaLnBrk="1" latinLnBrk="0" hangingPunct="1">
        <a:lnSpc>
          <a:spcPct val="90000"/>
        </a:lnSpc>
        <a:spcBef>
          <a:spcPts val="767"/>
        </a:spcBef>
        <a:buFont typeface="Arial" panose="020B0604020202020204" pitchFamily="34" charset="0"/>
        <a:buChar char="•"/>
        <a:defRPr sz="2760" kern="1200">
          <a:solidFill>
            <a:schemeClr val="tx1"/>
          </a:solidFill>
          <a:latin typeface="+mn-lt"/>
          <a:ea typeface="+mn-ea"/>
          <a:cs typeface="+mn-cs"/>
        </a:defRPr>
      </a:lvl4pPr>
      <a:lvl5pPr marL="3154611" indent="-350512" algn="l" defTabSz="1402050" rtl="0" eaLnBrk="1" latinLnBrk="0" hangingPunct="1">
        <a:lnSpc>
          <a:spcPct val="90000"/>
        </a:lnSpc>
        <a:spcBef>
          <a:spcPts val="767"/>
        </a:spcBef>
        <a:buFont typeface="Arial" panose="020B0604020202020204" pitchFamily="34" charset="0"/>
        <a:buChar char="•"/>
        <a:defRPr sz="2760" kern="1200">
          <a:solidFill>
            <a:schemeClr val="tx1"/>
          </a:solidFill>
          <a:latin typeface="+mn-lt"/>
          <a:ea typeface="+mn-ea"/>
          <a:cs typeface="+mn-cs"/>
        </a:defRPr>
      </a:lvl5pPr>
      <a:lvl6pPr marL="3855636" indent="-350512" algn="l" defTabSz="1402050" rtl="0" eaLnBrk="1" latinLnBrk="0" hangingPunct="1">
        <a:lnSpc>
          <a:spcPct val="90000"/>
        </a:lnSpc>
        <a:spcBef>
          <a:spcPts val="767"/>
        </a:spcBef>
        <a:buFont typeface="Arial" panose="020B0604020202020204" pitchFamily="34" charset="0"/>
        <a:buChar char="•"/>
        <a:defRPr sz="2760" kern="1200">
          <a:solidFill>
            <a:schemeClr val="tx1"/>
          </a:solidFill>
          <a:latin typeface="+mn-lt"/>
          <a:ea typeface="+mn-ea"/>
          <a:cs typeface="+mn-cs"/>
        </a:defRPr>
      </a:lvl6pPr>
      <a:lvl7pPr marL="4556661" indent="-350512" algn="l" defTabSz="1402050" rtl="0" eaLnBrk="1" latinLnBrk="0" hangingPunct="1">
        <a:lnSpc>
          <a:spcPct val="90000"/>
        </a:lnSpc>
        <a:spcBef>
          <a:spcPts val="767"/>
        </a:spcBef>
        <a:buFont typeface="Arial" panose="020B0604020202020204" pitchFamily="34" charset="0"/>
        <a:buChar char="•"/>
        <a:defRPr sz="2760" kern="1200">
          <a:solidFill>
            <a:schemeClr val="tx1"/>
          </a:solidFill>
          <a:latin typeface="+mn-lt"/>
          <a:ea typeface="+mn-ea"/>
          <a:cs typeface="+mn-cs"/>
        </a:defRPr>
      </a:lvl7pPr>
      <a:lvl8pPr marL="5257686" indent="-350512" algn="l" defTabSz="1402050" rtl="0" eaLnBrk="1" latinLnBrk="0" hangingPunct="1">
        <a:lnSpc>
          <a:spcPct val="90000"/>
        </a:lnSpc>
        <a:spcBef>
          <a:spcPts val="767"/>
        </a:spcBef>
        <a:buFont typeface="Arial" panose="020B0604020202020204" pitchFamily="34" charset="0"/>
        <a:buChar char="•"/>
        <a:defRPr sz="2760" kern="1200">
          <a:solidFill>
            <a:schemeClr val="tx1"/>
          </a:solidFill>
          <a:latin typeface="+mn-lt"/>
          <a:ea typeface="+mn-ea"/>
          <a:cs typeface="+mn-cs"/>
        </a:defRPr>
      </a:lvl8pPr>
      <a:lvl9pPr marL="5958710" indent="-350512" algn="l" defTabSz="1402050" rtl="0" eaLnBrk="1" latinLnBrk="0" hangingPunct="1">
        <a:lnSpc>
          <a:spcPct val="90000"/>
        </a:lnSpc>
        <a:spcBef>
          <a:spcPts val="767"/>
        </a:spcBef>
        <a:buFont typeface="Arial" panose="020B0604020202020204" pitchFamily="34" charset="0"/>
        <a:buChar char="•"/>
        <a:defRPr sz="2760" kern="1200">
          <a:solidFill>
            <a:schemeClr val="tx1"/>
          </a:solidFill>
          <a:latin typeface="+mn-lt"/>
          <a:ea typeface="+mn-ea"/>
          <a:cs typeface="+mn-cs"/>
        </a:defRPr>
      </a:lvl9pPr>
    </p:bodyStyle>
    <p:otherStyle>
      <a:defPPr>
        <a:defRPr lang="en-US"/>
      </a:defPPr>
      <a:lvl1pPr marL="0" algn="l" defTabSz="1402050" rtl="0" eaLnBrk="1" latinLnBrk="0" hangingPunct="1">
        <a:defRPr sz="2760" kern="1200">
          <a:solidFill>
            <a:schemeClr val="tx1"/>
          </a:solidFill>
          <a:latin typeface="+mn-lt"/>
          <a:ea typeface="+mn-ea"/>
          <a:cs typeface="+mn-cs"/>
        </a:defRPr>
      </a:lvl1pPr>
      <a:lvl2pPr marL="701025" algn="l" defTabSz="1402050" rtl="0" eaLnBrk="1" latinLnBrk="0" hangingPunct="1">
        <a:defRPr sz="2760" kern="1200">
          <a:solidFill>
            <a:schemeClr val="tx1"/>
          </a:solidFill>
          <a:latin typeface="+mn-lt"/>
          <a:ea typeface="+mn-ea"/>
          <a:cs typeface="+mn-cs"/>
        </a:defRPr>
      </a:lvl2pPr>
      <a:lvl3pPr marL="1402050" algn="l" defTabSz="1402050" rtl="0" eaLnBrk="1" latinLnBrk="0" hangingPunct="1">
        <a:defRPr sz="2760" kern="1200">
          <a:solidFill>
            <a:schemeClr val="tx1"/>
          </a:solidFill>
          <a:latin typeface="+mn-lt"/>
          <a:ea typeface="+mn-ea"/>
          <a:cs typeface="+mn-cs"/>
        </a:defRPr>
      </a:lvl3pPr>
      <a:lvl4pPr marL="2103074" algn="l" defTabSz="1402050" rtl="0" eaLnBrk="1" latinLnBrk="0" hangingPunct="1">
        <a:defRPr sz="2760" kern="1200">
          <a:solidFill>
            <a:schemeClr val="tx1"/>
          </a:solidFill>
          <a:latin typeface="+mn-lt"/>
          <a:ea typeface="+mn-ea"/>
          <a:cs typeface="+mn-cs"/>
        </a:defRPr>
      </a:lvl4pPr>
      <a:lvl5pPr marL="2804099" algn="l" defTabSz="1402050" rtl="0" eaLnBrk="1" latinLnBrk="0" hangingPunct="1">
        <a:defRPr sz="2760" kern="1200">
          <a:solidFill>
            <a:schemeClr val="tx1"/>
          </a:solidFill>
          <a:latin typeface="+mn-lt"/>
          <a:ea typeface="+mn-ea"/>
          <a:cs typeface="+mn-cs"/>
        </a:defRPr>
      </a:lvl5pPr>
      <a:lvl6pPr marL="3505124" algn="l" defTabSz="1402050" rtl="0" eaLnBrk="1" latinLnBrk="0" hangingPunct="1">
        <a:defRPr sz="2760" kern="1200">
          <a:solidFill>
            <a:schemeClr val="tx1"/>
          </a:solidFill>
          <a:latin typeface="+mn-lt"/>
          <a:ea typeface="+mn-ea"/>
          <a:cs typeface="+mn-cs"/>
        </a:defRPr>
      </a:lvl6pPr>
      <a:lvl7pPr marL="4206149" algn="l" defTabSz="1402050" rtl="0" eaLnBrk="1" latinLnBrk="0" hangingPunct="1">
        <a:defRPr sz="2760" kern="1200">
          <a:solidFill>
            <a:schemeClr val="tx1"/>
          </a:solidFill>
          <a:latin typeface="+mn-lt"/>
          <a:ea typeface="+mn-ea"/>
          <a:cs typeface="+mn-cs"/>
        </a:defRPr>
      </a:lvl7pPr>
      <a:lvl8pPr marL="4907173" algn="l" defTabSz="1402050" rtl="0" eaLnBrk="1" latinLnBrk="0" hangingPunct="1">
        <a:defRPr sz="2760" kern="1200">
          <a:solidFill>
            <a:schemeClr val="tx1"/>
          </a:solidFill>
          <a:latin typeface="+mn-lt"/>
          <a:ea typeface="+mn-ea"/>
          <a:cs typeface="+mn-cs"/>
        </a:defRPr>
      </a:lvl8pPr>
      <a:lvl9pPr marL="5608198" algn="l" defTabSz="1402050" rtl="0" eaLnBrk="1" latinLnBrk="0" hangingPunct="1">
        <a:defRPr sz="276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5">
            <a:extLst>
              <a:ext uri="{FF2B5EF4-FFF2-40B4-BE49-F238E27FC236}">
                <a16:creationId xmlns:a16="http://schemas.microsoft.com/office/drawing/2014/main" id="{12363406-1052-440B-8D4C-36AC15A320C3}"/>
              </a:ext>
            </a:extLst>
          </p:cNvPr>
          <p:cNvSpPr>
            <a:spLocks noChangeArrowheads="1"/>
          </p:cNvSpPr>
          <p:nvPr/>
        </p:nvSpPr>
        <p:spPr bwMode="auto">
          <a:xfrm>
            <a:off x="2819277" y="460949"/>
            <a:ext cx="17865969" cy="16927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s-MX" altLang="zh-TW" sz="2400" b="1"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ESCUELA NORMAL DE EDUCACIÓN PREESCOLAR</a:t>
            </a:r>
            <a:endParaRPr kumimoji="0" lang="es-MX" altLang="zh-TW" sz="20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altLang="zh-TW" sz="2400" b="1"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Licenciatura en Educación preescolar</a:t>
            </a:r>
            <a:endParaRPr kumimoji="0" lang="es-MX" altLang="zh-TW" sz="20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altLang="zh-TW" sz="2400" b="1"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Ciclo escolar 2020 – 2021</a:t>
            </a:r>
            <a:endParaRPr kumimoji="0" lang="es-MX" altLang="zh-TW" sz="20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s-MX" altLang="zh-TW" sz="32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p:txBody>
      </p:sp>
      <p:grpSp>
        <p:nvGrpSpPr>
          <p:cNvPr id="3" name="Grupo 2">
            <a:extLst>
              <a:ext uri="{FF2B5EF4-FFF2-40B4-BE49-F238E27FC236}">
                <a16:creationId xmlns:a16="http://schemas.microsoft.com/office/drawing/2014/main" id="{6D26EF24-BF14-4DF2-AED0-4C52BE052DA8}"/>
              </a:ext>
            </a:extLst>
          </p:cNvPr>
          <p:cNvGrpSpPr/>
          <p:nvPr/>
        </p:nvGrpSpPr>
        <p:grpSpPr>
          <a:xfrm>
            <a:off x="8946171" y="1815162"/>
            <a:ext cx="5612179" cy="1015663"/>
            <a:chOff x="0" y="0"/>
            <a:chExt cx="4420078" cy="909701"/>
          </a:xfrm>
        </p:grpSpPr>
        <p:pic>
          <p:nvPicPr>
            <p:cNvPr id="4" name="2 Imagen">
              <a:extLst>
                <a:ext uri="{FF2B5EF4-FFF2-40B4-BE49-F238E27FC236}">
                  <a16:creationId xmlns:a16="http://schemas.microsoft.com/office/drawing/2014/main" id="{3857E35F-C333-4E69-98A7-FFFF1259646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1861952" cy="909701"/>
            </a:xfrm>
            <a:prstGeom prst="rect">
              <a:avLst/>
            </a:prstGeom>
          </p:spPr>
        </p:pic>
        <p:sp>
          <p:nvSpPr>
            <p:cNvPr id="5" name="1 CuadroTexto">
              <a:extLst>
                <a:ext uri="{FF2B5EF4-FFF2-40B4-BE49-F238E27FC236}">
                  <a16:creationId xmlns:a16="http://schemas.microsoft.com/office/drawing/2014/main" id="{A0203634-5938-4B6D-8448-35580D568B11}"/>
                </a:ext>
              </a:extLst>
            </p:cNvPr>
            <p:cNvSpPr txBox="1"/>
            <p:nvPr/>
          </p:nvSpPr>
          <p:spPr>
            <a:xfrm>
              <a:off x="2135348" y="152874"/>
              <a:ext cx="2284730" cy="737870"/>
            </a:xfrm>
            <a:prstGeom prst="rect">
              <a:avLst/>
            </a:prstGeom>
            <a:noFill/>
          </p:spPr>
          <p:txBody>
            <a:bodyPr wrap="square" rtlCol="0">
              <a:noAutofit/>
            </a:bodyPr>
            <a:lstStyle/>
            <a:p>
              <a:pPr algn="ctr"/>
              <a:r>
                <a:rPr lang="es-MX" sz="1100" b="1" kern="1200">
                  <a:solidFill>
                    <a:srgbClr val="939393"/>
                  </a:solidFill>
                  <a:effectLst/>
                  <a:latin typeface="Arial" panose="020B0604020202020204" pitchFamily="34" charset="0"/>
                  <a:ea typeface="PMingLiU" panose="02020500000000000000" pitchFamily="18" charset="-120"/>
                  <a:cs typeface="Times New Roman" panose="02020603050405020304" pitchFamily="18" charset="0"/>
                </a:rPr>
                <a:t>​</a:t>
              </a:r>
              <a:r>
                <a:rPr lang="es-MX" sz="1400" b="1" kern="1200">
                  <a:solidFill>
                    <a:srgbClr val="939393"/>
                  </a:solidFill>
                  <a:effectLst/>
                  <a:latin typeface="Arial" panose="020B0604020202020204" pitchFamily="34" charset="0"/>
                  <a:ea typeface="PMingLiU" panose="02020500000000000000" pitchFamily="18" charset="-120"/>
                  <a:cs typeface="Times New Roman" panose="02020603050405020304" pitchFamily="18" charset="0"/>
                </a:rPr>
                <a:t>LENGUAJE Y COMUNICACIÓN</a:t>
              </a:r>
              <a:endParaRPr lang="es-MX" sz="1200">
                <a:effectLst/>
                <a:latin typeface="Times New Roman" panose="02020603050405020304" pitchFamily="18" charset="0"/>
                <a:ea typeface="Times New Roman" panose="02020603050405020304" pitchFamily="18" charset="0"/>
              </a:endParaRPr>
            </a:p>
          </p:txBody>
        </p:sp>
        <p:cxnSp>
          <p:nvCxnSpPr>
            <p:cNvPr id="6" name="12 Conector recto">
              <a:extLst>
                <a:ext uri="{FF2B5EF4-FFF2-40B4-BE49-F238E27FC236}">
                  <a16:creationId xmlns:a16="http://schemas.microsoft.com/office/drawing/2014/main" id="{EF9D8E8E-7A8A-42E9-BED2-00893E40F15A}"/>
                </a:ext>
              </a:extLst>
            </p:cNvPr>
            <p:cNvCxnSpPr/>
            <p:nvPr/>
          </p:nvCxnSpPr>
          <p:spPr>
            <a:xfrm>
              <a:off x="2079312" y="4"/>
              <a:ext cx="0" cy="837693"/>
            </a:xfrm>
            <a:prstGeom prst="line">
              <a:avLst/>
            </a:prstGeom>
            <a:ln w="19050"/>
            <a:effectLst>
              <a:outerShdw blurRad="50800" dist="38100" dir="2700000" algn="tl" rotWithShape="0">
                <a:prstClr val="black">
                  <a:alpha val="40000"/>
                </a:prstClr>
              </a:outerShdw>
            </a:effectLst>
          </p:spPr>
          <p:style>
            <a:lnRef idx="1">
              <a:schemeClr val="dk1"/>
            </a:lnRef>
            <a:fillRef idx="0">
              <a:schemeClr val="dk1"/>
            </a:fillRef>
            <a:effectRef idx="0">
              <a:schemeClr val="dk1"/>
            </a:effectRef>
            <a:fontRef idx="minor">
              <a:schemeClr val="tx1"/>
            </a:fontRef>
          </p:style>
        </p:cxnSp>
      </p:grpSp>
      <p:sp>
        <p:nvSpPr>
          <p:cNvPr id="7" name="Rectangle 7">
            <a:extLst>
              <a:ext uri="{FF2B5EF4-FFF2-40B4-BE49-F238E27FC236}">
                <a16:creationId xmlns:a16="http://schemas.microsoft.com/office/drawing/2014/main" id="{D9DC4712-4921-43D1-8EDE-06784ABD8AED}"/>
              </a:ext>
            </a:extLst>
          </p:cNvPr>
          <p:cNvSpPr>
            <a:spLocks noChangeArrowheads="1"/>
          </p:cNvSpPr>
          <p:nvPr/>
        </p:nvSpPr>
        <p:spPr bwMode="auto">
          <a:xfrm>
            <a:off x="2377309" y="2921159"/>
            <a:ext cx="17865969" cy="71096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s-MX" altLang="zh-TW" sz="2400" b="0" i="0" u="none" strike="noStrike" cap="none" normalizeH="0" baseline="0" dirty="0">
                <a:ln>
                  <a:noFill/>
                </a:ln>
                <a:solidFill>
                  <a:schemeClr val="tx1"/>
                </a:solidFill>
                <a:effectLst/>
                <a:latin typeface="Times New Roman" panose="02020603050405020304" pitchFamily="18" charset="0"/>
                <a:ea typeface="Arial" panose="020B0604020202020204" pitchFamily="34" charset="0"/>
                <a:cs typeface="Times New Roman" panose="02020603050405020304" pitchFamily="18" charset="0"/>
              </a:rPr>
              <a:t>Docente: Yara Alejandra Hernández Figueroa</a:t>
            </a:r>
            <a:endParaRPr kumimoji="0" lang="es-MX" altLang="zh-TW"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altLang="zh-TW" sz="2400" b="0" i="0" u="none" strike="noStrike" cap="none" normalizeH="0" baseline="0" dirty="0">
                <a:ln>
                  <a:noFill/>
                </a:ln>
                <a:solidFill>
                  <a:schemeClr val="tx1"/>
                </a:solidFill>
                <a:effectLst/>
                <a:latin typeface="Times New Roman" panose="02020603050405020304" pitchFamily="18" charset="0"/>
                <a:ea typeface="Arial" panose="020B0604020202020204" pitchFamily="34" charset="0"/>
                <a:cs typeface="Times New Roman" panose="02020603050405020304" pitchFamily="18" charset="0"/>
              </a:rPr>
              <a:t>2 do Semestre Sección: ‘‘B’’</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es-MX" altLang="zh-TW" sz="2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altLang="zh-TW" sz="2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Alumnas: ­­­­­ </a:t>
            </a:r>
          </a:p>
          <a:p>
            <a:pPr marL="0" marR="0" lvl="0" indent="0" algn="ctr" defTabSz="914400" rtl="0" eaLnBrk="0" fontAlgn="base" latinLnBrk="0" hangingPunct="0">
              <a:lnSpc>
                <a:spcPct val="100000"/>
              </a:lnSpc>
              <a:spcBef>
                <a:spcPct val="0"/>
              </a:spcBef>
              <a:spcAft>
                <a:spcPct val="0"/>
              </a:spcAft>
              <a:buClrTx/>
              <a:buSzTx/>
              <a:buFontTx/>
              <a:buNone/>
              <a:tabLst/>
            </a:pPr>
            <a:r>
              <a:rPr kumimoji="0" lang="es-MX" altLang="zh-TW" sz="2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Rocío Lucio Belmares   #8</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es-MX" altLang="zh-TW" sz="2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altLang="zh-TW" sz="2400" b="1" i="1" u="none" strike="noStrike" cap="none" normalizeH="0" baseline="0" dirty="0">
                <a:ln>
                  <a:noFill/>
                </a:ln>
                <a:solidFill>
                  <a:schemeClr val="tx1"/>
                </a:solidFill>
                <a:effectLst/>
                <a:latin typeface="Times New Roman" panose="02020603050405020304" pitchFamily="18" charset="0"/>
                <a:ea typeface="Arial" panose="020B0604020202020204" pitchFamily="34" charset="0"/>
                <a:cs typeface="Times New Roman" panose="02020603050405020304" pitchFamily="18" charset="0"/>
              </a:rPr>
              <a:t>UNIDAD DE APRENDIZAJE 2</a:t>
            </a:r>
            <a:endParaRPr kumimoji="0" lang="es-MX" altLang="zh-TW" sz="2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altLang="zh-TW" sz="2400" b="1" i="1" u="none" strike="noStrike" cap="none" normalizeH="0" baseline="0" dirty="0">
                <a:ln>
                  <a:noFill/>
                </a:ln>
                <a:solidFill>
                  <a:schemeClr val="tx1"/>
                </a:solidFill>
                <a:effectLst/>
                <a:latin typeface="Times New Roman" panose="02020603050405020304" pitchFamily="18" charset="0"/>
                <a:ea typeface="Arial" panose="020B0604020202020204" pitchFamily="34" charset="0"/>
                <a:cs typeface="Times New Roman" panose="02020603050405020304" pitchFamily="18" charset="0"/>
              </a:rPr>
              <a:t>ESTRATEGIAS DIDÁCTICAS PARA PROMOVER LA PARTICIPACIÓN EN PRÁCTICAS SOCIALES DEL LENGUAJE Y LA REFLEXIÓN SOBRE LA LENGUA EN PREESCOLAR. </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es-MX" altLang="zh-TW" sz="2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altLang="zh-TW" sz="2400" b="1" i="0" u="none" strike="noStrike" cap="none" normalizeH="0" baseline="0" dirty="0">
                <a:ln>
                  <a:noFill/>
                </a:ln>
                <a:solidFill>
                  <a:schemeClr val="tx1"/>
                </a:solidFill>
                <a:effectLst/>
                <a:latin typeface="Times New Roman" panose="02020603050405020304" pitchFamily="18" charset="0"/>
                <a:ea typeface="Arial" panose="020B0604020202020204" pitchFamily="34" charset="0"/>
                <a:cs typeface="Times New Roman" panose="02020603050405020304" pitchFamily="18" charset="0"/>
              </a:rPr>
              <a:t>Tema:</a:t>
            </a:r>
            <a:endParaRPr kumimoji="0" lang="es-MX" altLang="zh-TW" sz="2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altLang="zh-TW" sz="2400" b="1" i="1"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ORIENTACIONES DIDACTICAS MAPA CONCEPTUAL</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es-MX" altLang="zh-TW" sz="2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ES" altLang="zh-TW" sz="2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Competencias de la unidad de aprendizaje</a:t>
            </a:r>
            <a:endParaRPr kumimoji="0" lang="es-MX" altLang="zh-TW" sz="2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Char char="•"/>
              <a:tabLst/>
            </a:pPr>
            <a:r>
              <a:rPr kumimoji="0" lang="es-MX" altLang="zh-TW"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Utiliza metodologías pertinentes y actualizadas para promover el desarrollo del lenguaje y el aprendizaje de la lengua (L1 y L2) de los alumnos de acuerdo con lo que propone el currículum, considerando los contextos y su desarrollo integral. </a:t>
            </a:r>
            <a:endParaRPr kumimoji="0" lang="es-MX" altLang="zh-TW" sz="2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Char char="•"/>
              <a:tabLst/>
            </a:pPr>
            <a:r>
              <a:rPr kumimoji="0" lang="es-MX" altLang="zh-TW"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Utiliza los recursos metodológicos y técnicos de la investigación para explicar, comprender situaciones educativas y mejorar su docencia. </a:t>
            </a:r>
            <a:endParaRPr kumimoji="0" lang="es-MX" altLang="zh-TW" sz="2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s-MX" altLang="zh-TW" sz="2400" b="0" i="0" u="none" strike="noStrike" cap="none" normalizeH="0" baseline="0" dirty="0">
              <a:ln>
                <a:noFill/>
              </a:ln>
              <a:solidFill>
                <a:schemeClr val="tx1"/>
              </a:solidFill>
              <a:effectLst/>
              <a:latin typeface="Times New Roman" panose="02020603050405020304" pitchFamily="18" charset="0"/>
              <a:ea typeface="Arial" panose="020B0604020202020204" pitchFamily="34"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altLang="zh-TW" sz="2400" b="0" i="0" u="none" strike="noStrike" cap="none" normalizeH="0" baseline="0" dirty="0">
                <a:ln>
                  <a:noFill/>
                </a:ln>
                <a:solidFill>
                  <a:schemeClr val="tx1"/>
                </a:solidFill>
                <a:effectLst/>
                <a:latin typeface="Times New Roman" panose="02020603050405020304" pitchFamily="18" charset="0"/>
                <a:ea typeface="Arial" panose="020B0604020202020204" pitchFamily="34" charset="0"/>
                <a:cs typeface="Times New Roman" panose="02020603050405020304" pitchFamily="18" charset="0"/>
              </a:rPr>
              <a:t>Saltillo, Coahuila mayo 2021</a:t>
            </a:r>
            <a:endParaRPr kumimoji="0" lang="es-MX" altLang="zh-TW"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126721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Fondo de pantalla - wallpaper | Fondos para fotomontaje, Fondos llamativos, Fondos  para diapositivas">
            <a:extLst>
              <a:ext uri="{FF2B5EF4-FFF2-40B4-BE49-F238E27FC236}">
                <a16:creationId xmlns:a16="http://schemas.microsoft.com/office/drawing/2014/main" id="{FD9F6B45-5257-4312-B16F-8DD0D0CDF99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6200000">
            <a:off x="6494463" y="-6494463"/>
            <a:ext cx="10515600" cy="23504525"/>
          </a:xfrm>
          <a:prstGeom prst="rect">
            <a:avLst/>
          </a:prstGeom>
          <a:noFill/>
          <a:extLst>
            <a:ext uri="{909E8E84-426E-40DD-AFC4-6F175D3DCCD1}">
              <a14:hiddenFill xmlns:a14="http://schemas.microsoft.com/office/drawing/2010/main">
                <a:solidFill>
                  <a:srgbClr val="FFFFFF"/>
                </a:solidFill>
              </a14:hiddenFill>
            </a:ext>
          </a:extLst>
        </p:spPr>
      </p:pic>
      <p:sp>
        <p:nvSpPr>
          <p:cNvPr id="5" name="CuadroTexto 4">
            <a:extLst>
              <a:ext uri="{FF2B5EF4-FFF2-40B4-BE49-F238E27FC236}">
                <a16:creationId xmlns:a16="http://schemas.microsoft.com/office/drawing/2014/main" id="{241C6850-3602-4837-8151-561848439BE9}"/>
              </a:ext>
            </a:extLst>
          </p:cNvPr>
          <p:cNvSpPr txBox="1"/>
          <p:nvPr/>
        </p:nvSpPr>
        <p:spPr>
          <a:xfrm>
            <a:off x="7747738" y="273154"/>
            <a:ext cx="7270812" cy="584775"/>
          </a:xfrm>
          <a:prstGeom prst="rect">
            <a:avLst/>
          </a:prstGeom>
          <a:noFill/>
        </p:spPr>
        <p:txBody>
          <a:bodyPr wrap="square" rtlCol="0">
            <a:spAutoFit/>
          </a:bodyPr>
          <a:lstStyle/>
          <a:p>
            <a:pPr algn="ctr"/>
            <a:r>
              <a:rPr lang="es-MX" sz="3200" dirty="0">
                <a:ln w="76200">
                  <a:solidFill>
                    <a:srgbClr val="FF9BAA"/>
                  </a:solidFill>
                </a:ln>
                <a:solidFill>
                  <a:srgbClr val="FF9BAA"/>
                </a:solidFill>
                <a:latin typeface="Jokerman" panose="04090605060D06020702" pitchFamily="82" charset="0"/>
              </a:rPr>
              <a:t>Orientaciones didácticas</a:t>
            </a:r>
          </a:p>
        </p:txBody>
      </p:sp>
      <p:sp>
        <p:nvSpPr>
          <p:cNvPr id="6" name="CuadroTexto 5">
            <a:extLst>
              <a:ext uri="{FF2B5EF4-FFF2-40B4-BE49-F238E27FC236}">
                <a16:creationId xmlns:a16="http://schemas.microsoft.com/office/drawing/2014/main" id="{0A778688-A9CE-449D-994B-D21D557FBA3A}"/>
              </a:ext>
            </a:extLst>
          </p:cNvPr>
          <p:cNvSpPr txBox="1"/>
          <p:nvPr/>
        </p:nvSpPr>
        <p:spPr>
          <a:xfrm>
            <a:off x="8060824" y="273154"/>
            <a:ext cx="6644640" cy="584775"/>
          </a:xfrm>
          <a:prstGeom prst="rect">
            <a:avLst/>
          </a:prstGeom>
          <a:noFill/>
        </p:spPr>
        <p:txBody>
          <a:bodyPr wrap="square" rtlCol="0">
            <a:spAutoFit/>
          </a:bodyPr>
          <a:lstStyle/>
          <a:p>
            <a:pPr algn="ctr"/>
            <a:r>
              <a:rPr lang="es-MX" sz="3200" dirty="0">
                <a:solidFill>
                  <a:srgbClr val="FDBCB4"/>
                </a:solidFill>
                <a:latin typeface="Jokerman" panose="04090605060D06020702" pitchFamily="82" charset="0"/>
              </a:rPr>
              <a:t>Orientaciones didácticas</a:t>
            </a:r>
          </a:p>
        </p:txBody>
      </p:sp>
      <p:cxnSp>
        <p:nvCxnSpPr>
          <p:cNvPr id="7" name="Conector recto 6">
            <a:extLst>
              <a:ext uri="{FF2B5EF4-FFF2-40B4-BE49-F238E27FC236}">
                <a16:creationId xmlns:a16="http://schemas.microsoft.com/office/drawing/2014/main" id="{2208E3ED-8E5C-4737-919A-746D769A88D5}"/>
              </a:ext>
            </a:extLst>
          </p:cNvPr>
          <p:cNvCxnSpPr>
            <a:cxnSpLocks/>
          </p:cNvCxnSpPr>
          <p:nvPr/>
        </p:nvCxnSpPr>
        <p:spPr>
          <a:xfrm>
            <a:off x="6835773" y="2464909"/>
            <a:ext cx="0" cy="175898"/>
          </a:xfrm>
          <a:prstGeom prst="line">
            <a:avLst/>
          </a:prstGeom>
          <a:ln w="57150">
            <a:solidFill>
              <a:srgbClr val="EA6CBD"/>
            </a:solidFill>
          </a:ln>
        </p:spPr>
        <p:style>
          <a:lnRef idx="1">
            <a:schemeClr val="accent1"/>
          </a:lnRef>
          <a:fillRef idx="0">
            <a:schemeClr val="accent1"/>
          </a:fillRef>
          <a:effectRef idx="0">
            <a:schemeClr val="accent1"/>
          </a:effectRef>
          <a:fontRef idx="minor">
            <a:schemeClr val="tx1"/>
          </a:fontRef>
        </p:style>
      </p:cxnSp>
      <p:cxnSp>
        <p:nvCxnSpPr>
          <p:cNvPr id="8" name="Conector recto 7">
            <a:extLst>
              <a:ext uri="{FF2B5EF4-FFF2-40B4-BE49-F238E27FC236}">
                <a16:creationId xmlns:a16="http://schemas.microsoft.com/office/drawing/2014/main" id="{5623FE55-4C94-4183-B8AD-7E39FF1210E9}"/>
              </a:ext>
            </a:extLst>
          </p:cNvPr>
          <p:cNvCxnSpPr>
            <a:cxnSpLocks/>
          </p:cNvCxnSpPr>
          <p:nvPr/>
        </p:nvCxnSpPr>
        <p:spPr>
          <a:xfrm flipH="1">
            <a:off x="2541942" y="2637276"/>
            <a:ext cx="8549195" cy="0"/>
          </a:xfrm>
          <a:prstGeom prst="line">
            <a:avLst/>
          </a:prstGeom>
          <a:ln w="76200">
            <a:solidFill>
              <a:srgbClr val="EA6CBD"/>
            </a:solidFill>
          </a:ln>
        </p:spPr>
        <p:style>
          <a:lnRef idx="1">
            <a:schemeClr val="accent1"/>
          </a:lnRef>
          <a:fillRef idx="0">
            <a:schemeClr val="accent1"/>
          </a:fillRef>
          <a:effectRef idx="0">
            <a:schemeClr val="accent1"/>
          </a:effectRef>
          <a:fontRef idx="minor">
            <a:schemeClr val="tx1"/>
          </a:fontRef>
        </p:style>
      </p:cxnSp>
      <p:cxnSp>
        <p:nvCxnSpPr>
          <p:cNvPr id="9" name="Conector recto de flecha 8">
            <a:extLst>
              <a:ext uri="{FF2B5EF4-FFF2-40B4-BE49-F238E27FC236}">
                <a16:creationId xmlns:a16="http://schemas.microsoft.com/office/drawing/2014/main" id="{EAE3330A-6EE1-4B89-AEF6-75A6BE439005}"/>
              </a:ext>
            </a:extLst>
          </p:cNvPr>
          <p:cNvCxnSpPr>
            <a:cxnSpLocks/>
          </p:cNvCxnSpPr>
          <p:nvPr/>
        </p:nvCxnSpPr>
        <p:spPr>
          <a:xfrm>
            <a:off x="11075274" y="2609734"/>
            <a:ext cx="6985" cy="364332"/>
          </a:xfrm>
          <a:prstGeom prst="straightConnector1">
            <a:avLst/>
          </a:prstGeom>
          <a:ln w="57150">
            <a:solidFill>
              <a:srgbClr val="EA6CBD"/>
            </a:solidFill>
            <a:tailEnd type="triangle"/>
          </a:ln>
        </p:spPr>
        <p:style>
          <a:lnRef idx="1">
            <a:schemeClr val="accent1"/>
          </a:lnRef>
          <a:fillRef idx="0">
            <a:schemeClr val="accent1"/>
          </a:fillRef>
          <a:effectRef idx="0">
            <a:schemeClr val="accent1"/>
          </a:effectRef>
          <a:fontRef idx="minor">
            <a:schemeClr val="tx1"/>
          </a:fontRef>
        </p:style>
      </p:cxnSp>
      <p:cxnSp>
        <p:nvCxnSpPr>
          <p:cNvPr id="10" name="Conector recto de flecha 9">
            <a:extLst>
              <a:ext uri="{FF2B5EF4-FFF2-40B4-BE49-F238E27FC236}">
                <a16:creationId xmlns:a16="http://schemas.microsoft.com/office/drawing/2014/main" id="{AC5206B5-7DE2-44C0-99EE-2C4426101721}"/>
              </a:ext>
            </a:extLst>
          </p:cNvPr>
          <p:cNvCxnSpPr>
            <a:cxnSpLocks/>
          </p:cNvCxnSpPr>
          <p:nvPr/>
        </p:nvCxnSpPr>
        <p:spPr>
          <a:xfrm>
            <a:off x="2568952" y="2609734"/>
            <a:ext cx="6985" cy="364332"/>
          </a:xfrm>
          <a:prstGeom prst="straightConnector1">
            <a:avLst/>
          </a:prstGeom>
          <a:ln w="57150">
            <a:solidFill>
              <a:srgbClr val="EA6CBD"/>
            </a:solidFill>
            <a:tailEnd type="triangle"/>
          </a:ln>
        </p:spPr>
        <p:style>
          <a:lnRef idx="1">
            <a:schemeClr val="accent1"/>
          </a:lnRef>
          <a:fillRef idx="0">
            <a:schemeClr val="accent1"/>
          </a:fillRef>
          <a:effectRef idx="0">
            <a:schemeClr val="accent1"/>
          </a:effectRef>
          <a:fontRef idx="minor">
            <a:schemeClr val="tx1"/>
          </a:fontRef>
        </p:style>
      </p:cxnSp>
      <p:sp>
        <p:nvSpPr>
          <p:cNvPr id="11" name="Diagrama de flujo: terminador 10">
            <a:extLst>
              <a:ext uri="{FF2B5EF4-FFF2-40B4-BE49-F238E27FC236}">
                <a16:creationId xmlns:a16="http://schemas.microsoft.com/office/drawing/2014/main" id="{433BC7B2-CAB1-4E6D-A8BA-AFC38E120468}"/>
              </a:ext>
            </a:extLst>
          </p:cNvPr>
          <p:cNvSpPr/>
          <p:nvPr/>
        </p:nvSpPr>
        <p:spPr>
          <a:xfrm>
            <a:off x="9401044" y="2998319"/>
            <a:ext cx="2715418" cy="288283"/>
          </a:xfrm>
          <a:prstGeom prst="flowChartTerminator">
            <a:avLst/>
          </a:prstGeom>
          <a:solidFill>
            <a:schemeClr val="bg1">
              <a:alpha val="4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400" dirty="0">
                <a:solidFill>
                  <a:srgbClr val="6CAADE"/>
                </a:solidFill>
                <a:latin typeface="Berlin Sans FB Demi" panose="020E0802020502020306" pitchFamily="34" charset="0"/>
              </a:rPr>
              <a:t>PRODUCCION DE TEXTOS</a:t>
            </a:r>
          </a:p>
        </p:txBody>
      </p:sp>
      <p:sp>
        <p:nvSpPr>
          <p:cNvPr id="12" name="CuadroTexto 11">
            <a:extLst>
              <a:ext uri="{FF2B5EF4-FFF2-40B4-BE49-F238E27FC236}">
                <a16:creationId xmlns:a16="http://schemas.microsoft.com/office/drawing/2014/main" id="{FF246B2C-0AC6-45F3-9E1C-7488E98A7958}"/>
              </a:ext>
            </a:extLst>
          </p:cNvPr>
          <p:cNvSpPr txBox="1"/>
          <p:nvPr/>
        </p:nvSpPr>
        <p:spPr>
          <a:xfrm flipH="1">
            <a:off x="5438205" y="2248251"/>
            <a:ext cx="2795135" cy="261610"/>
          </a:xfrm>
          <a:prstGeom prst="rect">
            <a:avLst/>
          </a:prstGeom>
          <a:noFill/>
        </p:spPr>
        <p:txBody>
          <a:bodyPr wrap="square" rtlCol="0">
            <a:spAutoFit/>
          </a:bodyPr>
          <a:lstStyle/>
          <a:p>
            <a:pPr algn="ctr"/>
            <a:r>
              <a:rPr lang="es-MX" sz="1050" dirty="0">
                <a:latin typeface="Cooper Black" panose="0208090404030B020404" pitchFamily="18" charset="0"/>
              </a:rPr>
              <a:t>Se divide en</a:t>
            </a:r>
          </a:p>
        </p:txBody>
      </p:sp>
      <p:cxnSp>
        <p:nvCxnSpPr>
          <p:cNvPr id="13" name="Conector recto de flecha 12">
            <a:extLst>
              <a:ext uri="{FF2B5EF4-FFF2-40B4-BE49-F238E27FC236}">
                <a16:creationId xmlns:a16="http://schemas.microsoft.com/office/drawing/2014/main" id="{538CFAF4-0ECA-4ABC-AF60-FED43958ECFB}"/>
              </a:ext>
            </a:extLst>
          </p:cNvPr>
          <p:cNvCxnSpPr>
            <a:cxnSpLocks/>
          </p:cNvCxnSpPr>
          <p:nvPr/>
        </p:nvCxnSpPr>
        <p:spPr>
          <a:xfrm>
            <a:off x="6526236" y="2645182"/>
            <a:ext cx="0" cy="308434"/>
          </a:xfrm>
          <a:prstGeom prst="straightConnector1">
            <a:avLst/>
          </a:prstGeom>
          <a:ln w="57150">
            <a:solidFill>
              <a:srgbClr val="EA6CBD"/>
            </a:solidFill>
            <a:tailEnd type="triangle"/>
          </a:ln>
        </p:spPr>
        <p:style>
          <a:lnRef idx="1">
            <a:schemeClr val="accent1"/>
          </a:lnRef>
          <a:fillRef idx="0">
            <a:schemeClr val="accent1"/>
          </a:fillRef>
          <a:effectRef idx="0">
            <a:schemeClr val="accent1"/>
          </a:effectRef>
          <a:fontRef idx="minor">
            <a:schemeClr val="tx1"/>
          </a:fontRef>
        </p:style>
      </p:cxnSp>
      <p:cxnSp>
        <p:nvCxnSpPr>
          <p:cNvPr id="14" name="Conector recto 13">
            <a:extLst>
              <a:ext uri="{FF2B5EF4-FFF2-40B4-BE49-F238E27FC236}">
                <a16:creationId xmlns:a16="http://schemas.microsoft.com/office/drawing/2014/main" id="{6CC989AB-1E82-4435-BF91-860C27FDB361}"/>
              </a:ext>
            </a:extLst>
          </p:cNvPr>
          <p:cNvCxnSpPr>
            <a:cxnSpLocks/>
          </p:cNvCxnSpPr>
          <p:nvPr/>
        </p:nvCxnSpPr>
        <p:spPr>
          <a:xfrm>
            <a:off x="2558216" y="3283418"/>
            <a:ext cx="0" cy="72000"/>
          </a:xfrm>
          <a:prstGeom prst="line">
            <a:avLst/>
          </a:prstGeom>
          <a:ln w="57150">
            <a:solidFill>
              <a:srgbClr val="EA6CBD"/>
            </a:solidFill>
          </a:ln>
        </p:spPr>
        <p:style>
          <a:lnRef idx="1">
            <a:schemeClr val="accent1"/>
          </a:lnRef>
          <a:fillRef idx="0">
            <a:schemeClr val="accent1"/>
          </a:fillRef>
          <a:effectRef idx="0">
            <a:schemeClr val="accent1"/>
          </a:effectRef>
          <a:fontRef idx="minor">
            <a:schemeClr val="tx1"/>
          </a:fontRef>
        </p:style>
      </p:cxnSp>
      <p:sp>
        <p:nvSpPr>
          <p:cNvPr id="15" name="Diagrama de flujo: terminador 14">
            <a:extLst>
              <a:ext uri="{FF2B5EF4-FFF2-40B4-BE49-F238E27FC236}">
                <a16:creationId xmlns:a16="http://schemas.microsoft.com/office/drawing/2014/main" id="{1AE25C37-5ECA-4235-A6B2-3C467BBACC78}"/>
              </a:ext>
            </a:extLst>
          </p:cNvPr>
          <p:cNvSpPr/>
          <p:nvPr/>
        </p:nvSpPr>
        <p:spPr>
          <a:xfrm>
            <a:off x="1922794" y="2998319"/>
            <a:ext cx="1238295" cy="288283"/>
          </a:xfrm>
          <a:prstGeom prst="flowChartTerminator">
            <a:avLst/>
          </a:prstGeom>
          <a:solidFill>
            <a:schemeClr val="bg1">
              <a:alpha val="4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400" dirty="0">
                <a:solidFill>
                  <a:srgbClr val="6CAADE"/>
                </a:solidFill>
                <a:latin typeface="Berlin Sans FB Demi" panose="020E0802020502020306" pitchFamily="34" charset="0"/>
              </a:rPr>
              <a:t>ORALIDAD</a:t>
            </a:r>
          </a:p>
        </p:txBody>
      </p:sp>
      <p:cxnSp>
        <p:nvCxnSpPr>
          <p:cNvPr id="16" name="Conector recto 15">
            <a:extLst>
              <a:ext uri="{FF2B5EF4-FFF2-40B4-BE49-F238E27FC236}">
                <a16:creationId xmlns:a16="http://schemas.microsoft.com/office/drawing/2014/main" id="{A0B8FA10-047A-48B2-89ED-5EDD48C56636}"/>
              </a:ext>
            </a:extLst>
          </p:cNvPr>
          <p:cNvCxnSpPr>
            <a:cxnSpLocks/>
          </p:cNvCxnSpPr>
          <p:nvPr/>
        </p:nvCxnSpPr>
        <p:spPr>
          <a:xfrm>
            <a:off x="2575937" y="4335861"/>
            <a:ext cx="0" cy="72000"/>
          </a:xfrm>
          <a:prstGeom prst="line">
            <a:avLst/>
          </a:prstGeom>
          <a:ln w="57150">
            <a:solidFill>
              <a:srgbClr val="EA6CBD"/>
            </a:solidFill>
          </a:ln>
        </p:spPr>
        <p:style>
          <a:lnRef idx="1">
            <a:schemeClr val="accent1"/>
          </a:lnRef>
          <a:fillRef idx="0">
            <a:schemeClr val="accent1"/>
          </a:fillRef>
          <a:effectRef idx="0">
            <a:schemeClr val="accent1"/>
          </a:effectRef>
          <a:fontRef idx="minor">
            <a:schemeClr val="tx1"/>
          </a:fontRef>
        </p:style>
      </p:cxnSp>
      <p:sp>
        <p:nvSpPr>
          <p:cNvPr id="17" name="CuadroTexto 16">
            <a:extLst>
              <a:ext uri="{FF2B5EF4-FFF2-40B4-BE49-F238E27FC236}">
                <a16:creationId xmlns:a16="http://schemas.microsoft.com/office/drawing/2014/main" id="{F767D5DF-441D-429E-A85D-23105714976D}"/>
              </a:ext>
            </a:extLst>
          </p:cNvPr>
          <p:cNvSpPr txBox="1"/>
          <p:nvPr/>
        </p:nvSpPr>
        <p:spPr>
          <a:xfrm>
            <a:off x="1218228" y="3412531"/>
            <a:ext cx="2715418" cy="923330"/>
          </a:xfrm>
          <a:prstGeom prst="rect">
            <a:avLst/>
          </a:prstGeom>
          <a:noFill/>
          <a:ln w="19050">
            <a:solidFill>
              <a:srgbClr val="0070C0"/>
            </a:solidFill>
            <a:prstDash val="dash"/>
          </a:ln>
        </p:spPr>
        <p:txBody>
          <a:bodyPr wrap="square">
            <a:spAutoFit/>
          </a:bodyPr>
          <a:lstStyle/>
          <a:p>
            <a:pPr algn="ctr"/>
            <a:r>
              <a:rPr lang="es-MX" sz="900" dirty="0"/>
              <a:t>En preescolar se pretende que los niños usen el lenguaje de manera cada vez más clara y precisa con diversas intenciones, y que comprendan la importancia de escuchar a los de más y tomar turnos para participar en las diferentes situaciones comunicativas. </a:t>
            </a:r>
          </a:p>
        </p:txBody>
      </p:sp>
      <p:sp>
        <p:nvSpPr>
          <p:cNvPr id="18" name="CuadroTexto 17">
            <a:extLst>
              <a:ext uri="{FF2B5EF4-FFF2-40B4-BE49-F238E27FC236}">
                <a16:creationId xmlns:a16="http://schemas.microsoft.com/office/drawing/2014/main" id="{5A9E56FE-701B-4548-BF0F-DE4B581EA97B}"/>
              </a:ext>
            </a:extLst>
          </p:cNvPr>
          <p:cNvSpPr txBox="1"/>
          <p:nvPr/>
        </p:nvSpPr>
        <p:spPr>
          <a:xfrm flipH="1">
            <a:off x="1178369" y="4364828"/>
            <a:ext cx="2795135" cy="230832"/>
          </a:xfrm>
          <a:prstGeom prst="rect">
            <a:avLst/>
          </a:prstGeom>
          <a:noFill/>
        </p:spPr>
        <p:txBody>
          <a:bodyPr wrap="square" rtlCol="0">
            <a:spAutoFit/>
          </a:bodyPr>
          <a:lstStyle/>
          <a:p>
            <a:pPr algn="ctr"/>
            <a:r>
              <a:rPr lang="es-MX" sz="900" dirty="0">
                <a:latin typeface="Cooper Black" panose="0208090404030B020404" pitchFamily="18" charset="0"/>
              </a:rPr>
              <a:t>Los niños deben tener experiencias como</a:t>
            </a:r>
          </a:p>
        </p:txBody>
      </p:sp>
      <p:cxnSp>
        <p:nvCxnSpPr>
          <p:cNvPr id="19" name="Conector recto 18">
            <a:extLst>
              <a:ext uri="{FF2B5EF4-FFF2-40B4-BE49-F238E27FC236}">
                <a16:creationId xmlns:a16="http://schemas.microsoft.com/office/drawing/2014/main" id="{2EF2C43A-89BD-4DFF-9B6D-195F4B1F7EEC}"/>
              </a:ext>
            </a:extLst>
          </p:cNvPr>
          <p:cNvCxnSpPr>
            <a:cxnSpLocks/>
          </p:cNvCxnSpPr>
          <p:nvPr/>
        </p:nvCxnSpPr>
        <p:spPr>
          <a:xfrm>
            <a:off x="2575936" y="4559660"/>
            <a:ext cx="0" cy="72000"/>
          </a:xfrm>
          <a:prstGeom prst="line">
            <a:avLst/>
          </a:prstGeom>
          <a:ln w="57150">
            <a:solidFill>
              <a:srgbClr val="EA6CBD"/>
            </a:solidFill>
          </a:ln>
        </p:spPr>
        <p:style>
          <a:lnRef idx="1">
            <a:schemeClr val="accent1"/>
          </a:lnRef>
          <a:fillRef idx="0">
            <a:schemeClr val="accent1"/>
          </a:fillRef>
          <a:effectRef idx="0">
            <a:schemeClr val="accent1"/>
          </a:effectRef>
          <a:fontRef idx="minor">
            <a:schemeClr val="tx1"/>
          </a:fontRef>
        </p:style>
      </p:cxnSp>
      <p:cxnSp>
        <p:nvCxnSpPr>
          <p:cNvPr id="20" name="Conector recto 19">
            <a:extLst>
              <a:ext uri="{FF2B5EF4-FFF2-40B4-BE49-F238E27FC236}">
                <a16:creationId xmlns:a16="http://schemas.microsoft.com/office/drawing/2014/main" id="{37BFAA38-2C7B-4626-B642-35E2589FF75F}"/>
              </a:ext>
            </a:extLst>
          </p:cNvPr>
          <p:cNvCxnSpPr>
            <a:cxnSpLocks/>
          </p:cNvCxnSpPr>
          <p:nvPr/>
        </p:nvCxnSpPr>
        <p:spPr>
          <a:xfrm flipH="1">
            <a:off x="852818" y="4631660"/>
            <a:ext cx="1750752" cy="0"/>
          </a:xfrm>
          <a:prstGeom prst="line">
            <a:avLst/>
          </a:prstGeom>
          <a:ln w="57150">
            <a:solidFill>
              <a:srgbClr val="EA6CBD"/>
            </a:solidFill>
          </a:ln>
        </p:spPr>
        <p:style>
          <a:lnRef idx="1">
            <a:schemeClr val="accent1"/>
          </a:lnRef>
          <a:fillRef idx="0">
            <a:schemeClr val="accent1"/>
          </a:fillRef>
          <a:effectRef idx="0">
            <a:schemeClr val="accent1"/>
          </a:effectRef>
          <a:fontRef idx="minor">
            <a:schemeClr val="tx1"/>
          </a:fontRef>
        </p:style>
      </p:cxnSp>
      <p:cxnSp>
        <p:nvCxnSpPr>
          <p:cNvPr id="21" name="Conector recto 20">
            <a:extLst>
              <a:ext uri="{FF2B5EF4-FFF2-40B4-BE49-F238E27FC236}">
                <a16:creationId xmlns:a16="http://schemas.microsoft.com/office/drawing/2014/main" id="{22010C6A-4CBE-4E1B-A6F3-432A4152293B}"/>
              </a:ext>
            </a:extLst>
          </p:cNvPr>
          <p:cNvCxnSpPr>
            <a:cxnSpLocks/>
          </p:cNvCxnSpPr>
          <p:nvPr/>
        </p:nvCxnSpPr>
        <p:spPr>
          <a:xfrm rot="5400000" flipH="1">
            <a:off x="-1145182" y="6601196"/>
            <a:ext cx="3996000" cy="0"/>
          </a:xfrm>
          <a:prstGeom prst="line">
            <a:avLst/>
          </a:prstGeom>
          <a:ln w="57150">
            <a:solidFill>
              <a:srgbClr val="EA6CBD"/>
            </a:solidFill>
          </a:ln>
        </p:spPr>
        <p:style>
          <a:lnRef idx="1">
            <a:schemeClr val="accent1"/>
          </a:lnRef>
          <a:fillRef idx="0">
            <a:schemeClr val="accent1"/>
          </a:fillRef>
          <a:effectRef idx="0">
            <a:schemeClr val="accent1"/>
          </a:effectRef>
          <a:fontRef idx="minor">
            <a:schemeClr val="tx1"/>
          </a:fontRef>
        </p:style>
      </p:cxnSp>
      <p:sp>
        <p:nvSpPr>
          <p:cNvPr id="22" name="Rectángulo: esquinas redondeadas 21">
            <a:extLst>
              <a:ext uri="{FF2B5EF4-FFF2-40B4-BE49-F238E27FC236}">
                <a16:creationId xmlns:a16="http://schemas.microsoft.com/office/drawing/2014/main" id="{5882D417-9F6B-40DE-8E8E-0B3848E7F21C}"/>
              </a:ext>
            </a:extLst>
          </p:cNvPr>
          <p:cNvSpPr/>
          <p:nvPr/>
        </p:nvSpPr>
        <p:spPr>
          <a:xfrm>
            <a:off x="1083623" y="4738097"/>
            <a:ext cx="2970657" cy="1077272"/>
          </a:xfrm>
          <a:prstGeom prst="roundRect">
            <a:avLst>
              <a:gd name="adj" fmla="val 29930"/>
            </a:avLst>
          </a:prstGeom>
          <a:solidFill>
            <a:schemeClr val="bg1"/>
          </a:solidFill>
          <a:ln w="28575">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900" dirty="0">
                <a:solidFill>
                  <a:schemeClr val="tx1"/>
                </a:solidFill>
                <a:latin typeface="Showcard Gothic" panose="04020904020102020604" pitchFamily="82" charset="0"/>
              </a:rPr>
              <a:t>Dialogar y conversar:</a:t>
            </a:r>
          </a:p>
          <a:p>
            <a:pPr algn="ctr"/>
            <a:r>
              <a:rPr lang="es-MX" sz="900" b="1" i="1" dirty="0">
                <a:solidFill>
                  <a:schemeClr val="tx1"/>
                </a:solidFill>
              </a:rPr>
              <a:t>-Para relacionarse, solucionar conflictos y ponerse de acuerdo:</a:t>
            </a:r>
            <a:r>
              <a:rPr lang="es-MX" sz="900" b="1" dirty="0">
                <a:solidFill>
                  <a:schemeClr val="tx1"/>
                </a:solidFill>
              </a:rPr>
              <a:t> </a:t>
            </a:r>
            <a:r>
              <a:rPr lang="es-MX" sz="900" dirty="0">
                <a:solidFill>
                  <a:schemeClr val="tx1"/>
                </a:solidFill>
              </a:rPr>
              <a:t>ellos son capaces de resolver problemas por medio del dialogo, </a:t>
            </a:r>
            <a:r>
              <a:rPr lang="es-MX" sz="900" dirty="0" err="1">
                <a:solidFill>
                  <a:schemeClr val="tx1"/>
                </a:solidFill>
              </a:rPr>
              <a:t>asi</a:t>
            </a:r>
            <a:r>
              <a:rPr lang="es-MX" sz="900" dirty="0">
                <a:solidFill>
                  <a:schemeClr val="tx1"/>
                </a:solidFill>
              </a:rPr>
              <a:t> como el ponerse de </a:t>
            </a:r>
            <a:r>
              <a:rPr lang="es-MX" sz="900" dirty="0" err="1">
                <a:solidFill>
                  <a:schemeClr val="tx1"/>
                </a:solidFill>
              </a:rPr>
              <a:t>acuerso</a:t>
            </a:r>
            <a:r>
              <a:rPr lang="es-MX" sz="900" dirty="0">
                <a:solidFill>
                  <a:schemeClr val="tx1"/>
                </a:solidFill>
              </a:rPr>
              <a:t> es una base para relacionarse.</a:t>
            </a:r>
            <a:endParaRPr lang="es-MX" sz="900" i="1" dirty="0">
              <a:solidFill>
                <a:schemeClr val="tx1"/>
              </a:solidFill>
            </a:endParaRPr>
          </a:p>
          <a:p>
            <a:pPr algn="ctr"/>
            <a:r>
              <a:rPr lang="es-MX" sz="900" b="1" i="1" dirty="0">
                <a:solidFill>
                  <a:schemeClr val="tx1"/>
                </a:solidFill>
              </a:rPr>
              <a:t>- Para aprender: </a:t>
            </a:r>
            <a:r>
              <a:rPr lang="es-MX" sz="900" dirty="0">
                <a:solidFill>
                  <a:schemeClr val="tx1"/>
                </a:solidFill>
              </a:rPr>
              <a:t>propiciar experiencias </a:t>
            </a:r>
            <a:r>
              <a:rPr lang="es-MX" sz="900" dirty="0" err="1">
                <a:solidFill>
                  <a:schemeClr val="tx1"/>
                </a:solidFill>
              </a:rPr>
              <a:t>qye</a:t>
            </a:r>
            <a:r>
              <a:rPr lang="es-MX" sz="900" dirty="0">
                <a:solidFill>
                  <a:schemeClr val="tx1"/>
                </a:solidFill>
              </a:rPr>
              <a:t> tengan  motivos para hablar, indagar y comunicar </a:t>
            </a:r>
            <a:r>
              <a:rPr lang="es-MX" sz="900" dirty="0" err="1">
                <a:solidFill>
                  <a:schemeClr val="tx1"/>
                </a:solidFill>
              </a:rPr>
              <a:t>informacion</a:t>
            </a:r>
            <a:endParaRPr lang="es-MX" sz="900" b="1" i="1" dirty="0">
              <a:solidFill>
                <a:schemeClr val="tx1"/>
              </a:solidFill>
            </a:endParaRPr>
          </a:p>
        </p:txBody>
      </p:sp>
      <p:cxnSp>
        <p:nvCxnSpPr>
          <p:cNvPr id="23" name="Conector recto de flecha 22">
            <a:extLst>
              <a:ext uri="{FF2B5EF4-FFF2-40B4-BE49-F238E27FC236}">
                <a16:creationId xmlns:a16="http://schemas.microsoft.com/office/drawing/2014/main" id="{E8C04055-24B3-4B3B-910C-5879837DD078}"/>
              </a:ext>
            </a:extLst>
          </p:cNvPr>
          <p:cNvCxnSpPr/>
          <p:nvPr/>
        </p:nvCxnSpPr>
        <p:spPr>
          <a:xfrm>
            <a:off x="852818" y="5269589"/>
            <a:ext cx="172706" cy="0"/>
          </a:xfrm>
          <a:prstGeom prst="straightConnector1">
            <a:avLst/>
          </a:prstGeom>
          <a:ln w="38100">
            <a:solidFill>
              <a:srgbClr val="EA6CBD"/>
            </a:solidFill>
            <a:tailEnd type="triangle"/>
          </a:ln>
        </p:spPr>
        <p:style>
          <a:lnRef idx="1">
            <a:schemeClr val="accent1"/>
          </a:lnRef>
          <a:fillRef idx="0">
            <a:schemeClr val="accent1"/>
          </a:fillRef>
          <a:effectRef idx="0">
            <a:schemeClr val="accent1"/>
          </a:effectRef>
          <a:fontRef idx="minor">
            <a:schemeClr val="tx1"/>
          </a:fontRef>
        </p:style>
      </p:cxnSp>
      <p:cxnSp>
        <p:nvCxnSpPr>
          <p:cNvPr id="24" name="Conector recto de flecha 23">
            <a:extLst>
              <a:ext uri="{FF2B5EF4-FFF2-40B4-BE49-F238E27FC236}">
                <a16:creationId xmlns:a16="http://schemas.microsoft.com/office/drawing/2014/main" id="{A874DEA0-13C8-4AC7-BF60-B3FB45D3AD58}"/>
              </a:ext>
            </a:extLst>
          </p:cNvPr>
          <p:cNvCxnSpPr>
            <a:cxnSpLocks/>
          </p:cNvCxnSpPr>
          <p:nvPr/>
        </p:nvCxnSpPr>
        <p:spPr>
          <a:xfrm>
            <a:off x="852818" y="6308093"/>
            <a:ext cx="172706" cy="0"/>
          </a:xfrm>
          <a:prstGeom prst="straightConnector1">
            <a:avLst/>
          </a:prstGeom>
          <a:ln w="38100">
            <a:solidFill>
              <a:srgbClr val="EA6CBD"/>
            </a:solidFill>
            <a:tailEnd type="triangle"/>
          </a:ln>
        </p:spPr>
        <p:style>
          <a:lnRef idx="1">
            <a:schemeClr val="accent1"/>
          </a:lnRef>
          <a:fillRef idx="0">
            <a:schemeClr val="accent1"/>
          </a:fillRef>
          <a:effectRef idx="0">
            <a:schemeClr val="accent1"/>
          </a:effectRef>
          <a:fontRef idx="minor">
            <a:schemeClr val="tx1"/>
          </a:fontRef>
        </p:style>
      </p:cxnSp>
      <p:sp>
        <p:nvSpPr>
          <p:cNvPr id="25" name="Rectángulo: esquinas redondeadas 24">
            <a:extLst>
              <a:ext uri="{FF2B5EF4-FFF2-40B4-BE49-F238E27FC236}">
                <a16:creationId xmlns:a16="http://schemas.microsoft.com/office/drawing/2014/main" id="{C197F209-6EC3-4774-8806-FE6F0760F20B}"/>
              </a:ext>
            </a:extLst>
          </p:cNvPr>
          <p:cNvSpPr/>
          <p:nvPr/>
        </p:nvSpPr>
        <p:spPr>
          <a:xfrm>
            <a:off x="1083623" y="5898045"/>
            <a:ext cx="2970657" cy="798432"/>
          </a:xfrm>
          <a:prstGeom prst="roundRect">
            <a:avLst>
              <a:gd name="adj" fmla="val 29930"/>
            </a:avLst>
          </a:prstGeom>
          <a:solidFill>
            <a:schemeClr val="bg1"/>
          </a:solidFill>
          <a:ln w="28575">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900" dirty="0">
                <a:solidFill>
                  <a:schemeClr val="tx1"/>
                </a:solidFill>
                <a:latin typeface="Showcard Gothic" panose="04020904020102020604" pitchFamily="82" charset="0"/>
              </a:rPr>
              <a:t>Narrar con coherencia y secuencia </a:t>
            </a:r>
            <a:r>
              <a:rPr lang="es-MX" sz="900" dirty="0" err="1">
                <a:solidFill>
                  <a:schemeClr val="tx1"/>
                </a:solidFill>
                <a:latin typeface="Showcard Gothic" panose="04020904020102020604" pitchFamily="82" charset="0"/>
              </a:rPr>
              <a:t>logica</a:t>
            </a:r>
            <a:r>
              <a:rPr lang="es-MX" sz="900" dirty="0">
                <a:solidFill>
                  <a:schemeClr val="tx1"/>
                </a:solidFill>
                <a:latin typeface="Showcard Gothic" panose="04020904020102020604" pitchFamily="82" charset="0"/>
              </a:rPr>
              <a:t>:</a:t>
            </a:r>
          </a:p>
          <a:p>
            <a:pPr algn="ctr"/>
            <a:r>
              <a:rPr lang="es-MX" sz="900" dirty="0">
                <a:solidFill>
                  <a:schemeClr val="tx1"/>
                </a:solidFill>
              </a:rPr>
              <a:t>Es importante pensar que es lo que se quiere comunicar como: describir lugares, personas, que hace en las vacaciones, fin de semana; narrar con secuencia de acuerdo a lo que se quiere dar a conocer.</a:t>
            </a:r>
          </a:p>
        </p:txBody>
      </p:sp>
      <p:sp>
        <p:nvSpPr>
          <p:cNvPr id="26" name="Rectángulo: esquinas redondeadas 25">
            <a:extLst>
              <a:ext uri="{FF2B5EF4-FFF2-40B4-BE49-F238E27FC236}">
                <a16:creationId xmlns:a16="http://schemas.microsoft.com/office/drawing/2014/main" id="{630C80F3-0D74-439D-BEF8-8668DF6662AF}"/>
              </a:ext>
            </a:extLst>
          </p:cNvPr>
          <p:cNvSpPr/>
          <p:nvPr/>
        </p:nvSpPr>
        <p:spPr>
          <a:xfrm>
            <a:off x="1083622" y="6779153"/>
            <a:ext cx="2970657" cy="798432"/>
          </a:xfrm>
          <a:prstGeom prst="roundRect">
            <a:avLst>
              <a:gd name="adj" fmla="val 29930"/>
            </a:avLst>
          </a:prstGeom>
          <a:solidFill>
            <a:schemeClr val="bg1"/>
          </a:solidFill>
          <a:ln w="28575">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900" dirty="0">
                <a:solidFill>
                  <a:schemeClr val="tx1"/>
                </a:solidFill>
                <a:latin typeface="Showcard Gothic" panose="04020904020102020604" pitchFamily="82" charset="0"/>
              </a:rPr>
              <a:t>Describir y explicar:</a:t>
            </a:r>
          </a:p>
          <a:p>
            <a:pPr algn="ctr"/>
            <a:r>
              <a:rPr lang="es-MX" sz="900" dirty="0">
                <a:solidFill>
                  <a:schemeClr val="tx1"/>
                </a:solidFill>
              </a:rPr>
              <a:t>Como es, como ocurrió, como funciona algo, ordenando las ideas para que los demás comprendan, son motivos para que se den explicaciones lo cual involucra una importante actividad mental de ordenamiento de ideos.</a:t>
            </a:r>
          </a:p>
        </p:txBody>
      </p:sp>
      <p:sp>
        <p:nvSpPr>
          <p:cNvPr id="27" name="Rectángulo: esquinas redondeadas 26">
            <a:extLst>
              <a:ext uri="{FF2B5EF4-FFF2-40B4-BE49-F238E27FC236}">
                <a16:creationId xmlns:a16="http://schemas.microsoft.com/office/drawing/2014/main" id="{B3455C35-8443-4F0D-A8D1-D4A35F66B899}"/>
              </a:ext>
            </a:extLst>
          </p:cNvPr>
          <p:cNvSpPr/>
          <p:nvPr/>
        </p:nvSpPr>
        <p:spPr>
          <a:xfrm>
            <a:off x="1072887" y="7676505"/>
            <a:ext cx="2970657" cy="453606"/>
          </a:xfrm>
          <a:prstGeom prst="roundRect">
            <a:avLst>
              <a:gd name="adj" fmla="val 29930"/>
            </a:avLst>
          </a:prstGeom>
          <a:solidFill>
            <a:schemeClr val="bg1"/>
          </a:solidFill>
          <a:ln w="28575">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900" dirty="0">
                <a:solidFill>
                  <a:schemeClr val="tx1"/>
                </a:solidFill>
                <a:latin typeface="Showcard Gothic" panose="04020904020102020604" pitchFamily="82" charset="0"/>
              </a:rPr>
              <a:t>RECIBIR,DAR, CONSULTAR Y RELACIONAR INFORMACIÓN DE DIVERSAS FUENTES, COMPARTIR LO QUE CONOCEN.</a:t>
            </a:r>
          </a:p>
        </p:txBody>
      </p:sp>
      <p:sp>
        <p:nvSpPr>
          <p:cNvPr id="28" name="Rectángulo: esquinas redondeadas 27">
            <a:extLst>
              <a:ext uri="{FF2B5EF4-FFF2-40B4-BE49-F238E27FC236}">
                <a16:creationId xmlns:a16="http://schemas.microsoft.com/office/drawing/2014/main" id="{21AD9CEC-DF82-4F0C-A090-D97FDE592E35}"/>
              </a:ext>
            </a:extLst>
          </p:cNvPr>
          <p:cNvSpPr/>
          <p:nvPr/>
        </p:nvSpPr>
        <p:spPr>
          <a:xfrm>
            <a:off x="1056612" y="8227835"/>
            <a:ext cx="2970657" cy="731085"/>
          </a:xfrm>
          <a:prstGeom prst="roundRect">
            <a:avLst>
              <a:gd name="adj" fmla="val 29930"/>
            </a:avLst>
          </a:prstGeom>
          <a:solidFill>
            <a:schemeClr val="bg1"/>
          </a:solidFill>
          <a:ln w="28575">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900" dirty="0">
                <a:solidFill>
                  <a:schemeClr val="tx1"/>
                </a:solidFill>
                <a:latin typeface="Showcard Gothic" panose="04020904020102020604" pitchFamily="82" charset="0"/>
              </a:rPr>
              <a:t>JUGAR CON EL LENJUAJE:</a:t>
            </a:r>
          </a:p>
          <a:p>
            <a:pPr algn="ctr"/>
            <a:r>
              <a:rPr lang="es-MX" sz="900" dirty="0">
                <a:solidFill>
                  <a:schemeClr val="tx1"/>
                </a:solidFill>
              </a:rPr>
              <a:t>En preescolar es fundamental en la evolución de los niños y una actividad lúdica que disfrutan mucho. Cambiar palabras, trabalenguas y adivinanzas., poemas, cantos, rimas</a:t>
            </a:r>
            <a:endParaRPr lang="es-MX" sz="900" dirty="0">
              <a:solidFill>
                <a:schemeClr val="tx1"/>
              </a:solidFill>
              <a:latin typeface="Showcard Gothic" panose="04020904020102020604" pitchFamily="82" charset="0"/>
            </a:endParaRPr>
          </a:p>
        </p:txBody>
      </p:sp>
      <p:cxnSp>
        <p:nvCxnSpPr>
          <p:cNvPr id="29" name="Conector recto de flecha 28">
            <a:extLst>
              <a:ext uri="{FF2B5EF4-FFF2-40B4-BE49-F238E27FC236}">
                <a16:creationId xmlns:a16="http://schemas.microsoft.com/office/drawing/2014/main" id="{965D032F-5156-4670-9F51-8907C8E964C0}"/>
              </a:ext>
            </a:extLst>
          </p:cNvPr>
          <p:cNvCxnSpPr>
            <a:cxnSpLocks/>
          </p:cNvCxnSpPr>
          <p:nvPr/>
        </p:nvCxnSpPr>
        <p:spPr>
          <a:xfrm>
            <a:off x="852346" y="7178369"/>
            <a:ext cx="172706" cy="0"/>
          </a:xfrm>
          <a:prstGeom prst="straightConnector1">
            <a:avLst/>
          </a:prstGeom>
          <a:ln w="38100">
            <a:solidFill>
              <a:srgbClr val="EA6CBD"/>
            </a:solidFill>
            <a:tailEnd type="triangle"/>
          </a:ln>
        </p:spPr>
        <p:style>
          <a:lnRef idx="1">
            <a:schemeClr val="accent1"/>
          </a:lnRef>
          <a:fillRef idx="0">
            <a:schemeClr val="accent1"/>
          </a:fillRef>
          <a:effectRef idx="0">
            <a:schemeClr val="accent1"/>
          </a:effectRef>
          <a:fontRef idx="minor">
            <a:schemeClr val="tx1"/>
          </a:fontRef>
        </p:style>
      </p:cxnSp>
      <p:cxnSp>
        <p:nvCxnSpPr>
          <p:cNvPr id="30" name="Conector recto de flecha 29">
            <a:extLst>
              <a:ext uri="{FF2B5EF4-FFF2-40B4-BE49-F238E27FC236}">
                <a16:creationId xmlns:a16="http://schemas.microsoft.com/office/drawing/2014/main" id="{F41BFF1F-2C36-484B-83D5-CC35FF964920}"/>
              </a:ext>
            </a:extLst>
          </p:cNvPr>
          <p:cNvCxnSpPr>
            <a:cxnSpLocks/>
          </p:cNvCxnSpPr>
          <p:nvPr/>
        </p:nvCxnSpPr>
        <p:spPr>
          <a:xfrm>
            <a:off x="852346" y="7905551"/>
            <a:ext cx="172706" cy="0"/>
          </a:xfrm>
          <a:prstGeom prst="straightConnector1">
            <a:avLst/>
          </a:prstGeom>
          <a:ln w="38100">
            <a:solidFill>
              <a:srgbClr val="EA6CBD"/>
            </a:solidFill>
            <a:tailEnd type="triangle"/>
          </a:ln>
        </p:spPr>
        <p:style>
          <a:lnRef idx="1">
            <a:schemeClr val="accent1"/>
          </a:lnRef>
          <a:fillRef idx="0">
            <a:schemeClr val="accent1"/>
          </a:fillRef>
          <a:effectRef idx="0">
            <a:schemeClr val="accent1"/>
          </a:effectRef>
          <a:fontRef idx="minor">
            <a:schemeClr val="tx1"/>
          </a:fontRef>
        </p:style>
      </p:cxnSp>
      <p:cxnSp>
        <p:nvCxnSpPr>
          <p:cNvPr id="31" name="Conector recto de flecha 30">
            <a:extLst>
              <a:ext uri="{FF2B5EF4-FFF2-40B4-BE49-F238E27FC236}">
                <a16:creationId xmlns:a16="http://schemas.microsoft.com/office/drawing/2014/main" id="{F6AAFD48-0528-4975-A77D-44E1605AF813}"/>
              </a:ext>
            </a:extLst>
          </p:cNvPr>
          <p:cNvCxnSpPr>
            <a:cxnSpLocks/>
          </p:cNvCxnSpPr>
          <p:nvPr/>
        </p:nvCxnSpPr>
        <p:spPr>
          <a:xfrm>
            <a:off x="852346" y="8593377"/>
            <a:ext cx="172706" cy="0"/>
          </a:xfrm>
          <a:prstGeom prst="straightConnector1">
            <a:avLst/>
          </a:prstGeom>
          <a:ln w="38100">
            <a:solidFill>
              <a:srgbClr val="EA6CBD"/>
            </a:solidFill>
            <a:tailEnd type="triangle"/>
          </a:ln>
        </p:spPr>
        <p:style>
          <a:lnRef idx="1">
            <a:schemeClr val="accent1"/>
          </a:lnRef>
          <a:fillRef idx="0">
            <a:schemeClr val="accent1"/>
          </a:fillRef>
          <a:effectRef idx="0">
            <a:schemeClr val="accent1"/>
          </a:effectRef>
          <a:fontRef idx="minor">
            <a:schemeClr val="tx1"/>
          </a:fontRef>
        </p:style>
      </p:cxnSp>
      <p:cxnSp>
        <p:nvCxnSpPr>
          <p:cNvPr id="32" name="Conector recto 31">
            <a:extLst>
              <a:ext uri="{FF2B5EF4-FFF2-40B4-BE49-F238E27FC236}">
                <a16:creationId xmlns:a16="http://schemas.microsoft.com/office/drawing/2014/main" id="{3AF40874-4023-426D-A6D3-B472954606D8}"/>
              </a:ext>
            </a:extLst>
          </p:cNvPr>
          <p:cNvCxnSpPr>
            <a:cxnSpLocks/>
          </p:cNvCxnSpPr>
          <p:nvPr/>
        </p:nvCxnSpPr>
        <p:spPr>
          <a:xfrm>
            <a:off x="6526237" y="3283418"/>
            <a:ext cx="0" cy="72000"/>
          </a:xfrm>
          <a:prstGeom prst="line">
            <a:avLst/>
          </a:prstGeom>
          <a:ln w="57150">
            <a:solidFill>
              <a:srgbClr val="EA6CBD"/>
            </a:solidFill>
          </a:ln>
        </p:spPr>
        <p:style>
          <a:lnRef idx="1">
            <a:schemeClr val="accent1"/>
          </a:lnRef>
          <a:fillRef idx="0">
            <a:schemeClr val="accent1"/>
          </a:fillRef>
          <a:effectRef idx="0">
            <a:schemeClr val="accent1"/>
          </a:effectRef>
          <a:fontRef idx="minor">
            <a:schemeClr val="tx1"/>
          </a:fontRef>
        </p:style>
      </p:cxnSp>
      <p:sp>
        <p:nvSpPr>
          <p:cNvPr id="33" name="Diagrama de flujo: terminador 32">
            <a:extLst>
              <a:ext uri="{FF2B5EF4-FFF2-40B4-BE49-F238E27FC236}">
                <a16:creationId xmlns:a16="http://schemas.microsoft.com/office/drawing/2014/main" id="{530DBF87-29EA-4FD1-ACCA-C40B031EC4D1}"/>
              </a:ext>
            </a:extLst>
          </p:cNvPr>
          <p:cNvSpPr/>
          <p:nvPr/>
        </p:nvSpPr>
        <p:spPr>
          <a:xfrm>
            <a:off x="5161543" y="3000760"/>
            <a:ext cx="2715418" cy="288283"/>
          </a:xfrm>
          <a:prstGeom prst="flowChartTerminator">
            <a:avLst/>
          </a:prstGeom>
          <a:solidFill>
            <a:schemeClr val="bg1">
              <a:alpha val="4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400" dirty="0">
                <a:solidFill>
                  <a:srgbClr val="6CAADE"/>
                </a:solidFill>
                <a:latin typeface="Berlin Sans FB Demi" panose="020E0802020502020306" pitchFamily="34" charset="0"/>
              </a:rPr>
              <a:t>COMPRENSION DE TEXTOS</a:t>
            </a:r>
          </a:p>
        </p:txBody>
      </p:sp>
      <p:cxnSp>
        <p:nvCxnSpPr>
          <p:cNvPr id="34" name="Conector recto 33">
            <a:extLst>
              <a:ext uri="{FF2B5EF4-FFF2-40B4-BE49-F238E27FC236}">
                <a16:creationId xmlns:a16="http://schemas.microsoft.com/office/drawing/2014/main" id="{3431F1E7-1672-4898-A41D-075EC11D511A}"/>
              </a:ext>
            </a:extLst>
          </p:cNvPr>
          <p:cNvCxnSpPr>
            <a:cxnSpLocks/>
          </p:cNvCxnSpPr>
          <p:nvPr/>
        </p:nvCxnSpPr>
        <p:spPr>
          <a:xfrm>
            <a:off x="6518885" y="4360549"/>
            <a:ext cx="0" cy="72000"/>
          </a:xfrm>
          <a:prstGeom prst="line">
            <a:avLst/>
          </a:prstGeom>
          <a:ln w="57150">
            <a:solidFill>
              <a:srgbClr val="EA6CBD"/>
            </a:solidFill>
          </a:ln>
        </p:spPr>
        <p:style>
          <a:lnRef idx="1">
            <a:schemeClr val="accent1"/>
          </a:lnRef>
          <a:fillRef idx="0">
            <a:schemeClr val="accent1"/>
          </a:fillRef>
          <a:effectRef idx="0">
            <a:schemeClr val="accent1"/>
          </a:effectRef>
          <a:fontRef idx="minor">
            <a:schemeClr val="tx1"/>
          </a:fontRef>
        </p:style>
      </p:cxnSp>
      <p:sp>
        <p:nvSpPr>
          <p:cNvPr id="35" name="CuadroTexto 34">
            <a:extLst>
              <a:ext uri="{FF2B5EF4-FFF2-40B4-BE49-F238E27FC236}">
                <a16:creationId xmlns:a16="http://schemas.microsoft.com/office/drawing/2014/main" id="{581FE135-44B0-4C6A-9C17-82185234F436}"/>
              </a:ext>
            </a:extLst>
          </p:cNvPr>
          <p:cNvSpPr txBox="1"/>
          <p:nvPr/>
        </p:nvSpPr>
        <p:spPr>
          <a:xfrm>
            <a:off x="4928904" y="3437219"/>
            <a:ext cx="3180693" cy="923330"/>
          </a:xfrm>
          <a:prstGeom prst="rect">
            <a:avLst/>
          </a:prstGeom>
          <a:noFill/>
          <a:ln w="12700">
            <a:solidFill>
              <a:srgbClr val="0070C0"/>
            </a:solidFill>
            <a:prstDash val="lgDash"/>
          </a:ln>
        </p:spPr>
        <p:txBody>
          <a:bodyPr wrap="square">
            <a:spAutoFit/>
          </a:bodyPr>
          <a:lstStyle/>
          <a:p>
            <a:pPr algn="ctr"/>
            <a:r>
              <a:rPr lang="es-MX" sz="900" dirty="0"/>
              <a:t>El propósito general en cuanto al lenguaje escrito en preescolar es incorporar a los niños a la cultura escrita., por lo que se lee y escribe con diversos propósitos: recordar, seguir o dar instrucciones, disfrutar, obtener, dar u organizar información, aprender sobre temas específicos, ordenar objetos mantener la comunicación.</a:t>
            </a:r>
          </a:p>
        </p:txBody>
      </p:sp>
      <p:sp>
        <p:nvSpPr>
          <p:cNvPr id="36" name="CuadroTexto 35">
            <a:extLst>
              <a:ext uri="{FF2B5EF4-FFF2-40B4-BE49-F238E27FC236}">
                <a16:creationId xmlns:a16="http://schemas.microsoft.com/office/drawing/2014/main" id="{884A599A-60C2-4404-BC64-0D320236C4EC}"/>
              </a:ext>
            </a:extLst>
          </p:cNvPr>
          <p:cNvSpPr txBox="1"/>
          <p:nvPr/>
        </p:nvSpPr>
        <p:spPr>
          <a:xfrm flipH="1">
            <a:off x="5128669" y="4396549"/>
            <a:ext cx="2795135" cy="230832"/>
          </a:xfrm>
          <a:prstGeom prst="rect">
            <a:avLst/>
          </a:prstGeom>
          <a:noFill/>
        </p:spPr>
        <p:txBody>
          <a:bodyPr wrap="square" rtlCol="0">
            <a:spAutoFit/>
          </a:bodyPr>
          <a:lstStyle/>
          <a:p>
            <a:pPr algn="ctr"/>
            <a:r>
              <a:rPr lang="es-MX" sz="900" dirty="0">
                <a:latin typeface="Cooper Black" panose="0208090404030B020404" pitchFamily="18" charset="0"/>
              </a:rPr>
              <a:t>Se divide en</a:t>
            </a:r>
          </a:p>
        </p:txBody>
      </p:sp>
      <p:cxnSp>
        <p:nvCxnSpPr>
          <p:cNvPr id="37" name="Conector recto 36">
            <a:extLst>
              <a:ext uri="{FF2B5EF4-FFF2-40B4-BE49-F238E27FC236}">
                <a16:creationId xmlns:a16="http://schemas.microsoft.com/office/drawing/2014/main" id="{AA44D3D9-6C6F-477C-B0B2-98B95CA0BF8B}"/>
              </a:ext>
            </a:extLst>
          </p:cNvPr>
          <p:cNvCxnSpPr>
            <a:cxnSpLocks/>
          </p:cNvCxnSpPr>
          <p:nvPr/>
        </p:nvCxnSpPr>
        <p:spPr>
          <a:xfrm rot="5400000">
            <a:off x="6526236" y="3655381"/>
            <a:ext cx="0" cy="1944000"/>
          </a:xfrm>
          <a:prstGeom prst="line">
            <a:avLst/>
          </a:prstGeom>
          <a:ln w="57150">
            <a:solidFill>
              <a:srgbClr val="EA6CBD"/>
            </a:solidFill>
          </a:ln>
        </p:spPr>
        <p:style>
          <a:lnRef idx="1">
            <a:schemeClr val="accent1"/>
          </a:lnRef>
          <a:fillRef idx="0">
            <a:schemeClr val="accent1"/>
          </a:fillRef>
          <a:effectRef idx="0">
            <a:schemeClr val="accent1"/>
          </a:effectRef>
          <a:fontRef idx="minor">
            <a:schemeClr val="tx1"/>
          </a:fontRef>
        </p:style>
      </p:cxnSp>
      <p:cxnSp>
        <p:nvCxnSpPr>
          <p:cNvPr id="38" name="Conector recto de flecha 37">
            <a:extLst>
              <a:ext uri="{FF2B5EF4-FFF2-40B4-BE49-F238E27FC236}">
                <a16:creationId xmlns:a16="http://schemas.microsoft.com/office/drawing/2014/main" id="{23098624-7B39-4030-B264-D24614A754E5}"/>
              </a:ext>
            </a:extLst>
          </p:cNvPr>
          <p:cNvCxnSpPr>
            <a:cxnSpLocks/>
          </p:cNvCxnSpPr>
          <p:nvPr/>
        </p:nvCxnSpPr>
        <p:spPr>
          <a:xfrm>
            <a:off x="5561890" y="4603196"/>
            <a:ext cx="0" cy="297511"/>
          </a:xfrm>
          <a:prstGeom prst="straightConnector1">
            <a:avLst/>
          </a:prstGeom>
          <a:ln w="38100">
            <a:solidFill>
              <a:srgbClr val="EA6CBD"/>
            </a:solidFill>
            <a:tailEnd type="triangle"/>
          </a:ln>
        </p:spPr>
        <p:style>
          <a:lnRef idx="1">
            <a:schemeClr val="accent1"/>
          </a:lnRef>
          <a:fillRef idx="0">
            <a:schemeClr val="accent1"/>
          </a:fillRef>
          <a:effectRef idx="0">
            <a:schemeClr val="accent1"/>
          </a:effectRef>
          <a:fontRef idx="minor">
            <a:schemeClr val="tx1"/>
          </a:fontRef>
        </p:style>
      </p:cxnSp>
      <p:cxnSp>
        <p:nvCxnSpPr>
          <p:cNvPr id="39" name="Conector recto de flecha 38">
            <a:extLst>
              <a:ext uri="{FF2B5EF4-FFF2-40B4-BE49-F238E27FC236}">
                <a16:creationId xmlns:a16="http://schemas.microsoft.com/office/drawing/2014/main" id="{1210C5DA-BC6B-4327-9231-13FEBD32282C}"/>
              </a:ext>
            </a:extLst>
          </p:cNvPr>
          <p:cNvCxnSpPr>
            <a:cxnSpLocks/>
          </p:cNvCxnSpPr>
          <p:nvPr/>
        </p:nvCxnSpPr>
        <p:spPr>
          <a:xfrm>
            <a:off x="7498236" y="4603196"/>
            <a:ext cx="0" cy="297511"/>
          </a:xfrm>
          <a:prstGeom prst="straightConnector1">
            <a:avLst/>
          </a:prstGeom>
          <a:ln w="38100">
            <a:solidFill>
              <a:srgbClr val="EA6CBD"/>
            </a:solidFill>
            <a:tailEnd type="triangle"/>
          </a:ln>
        </p:spPr>
        <p:style>
          <a:lnRef idx="1">
            <a:schemeClr val="accent1"/>
          </a:lnRef>
          <a:fillRef idx="0">
            <a:schemeClr val="accent1"/>
          </a:fillRef>
          <a:effectRef idx="0">
            <a:schemeClr val="accent1"/>
          </a:effectRef>
          <a:fontRef idx="minor">
            <a:schemeClr val="tx1"/>
          </a:fontRef>
        </p:style>
      </p:cxnSp>
      <p:cxnSp>
        <p:nvCxnSpPr>
          <p:cNvPr id="40" name="Conector recto 39">
            <a:extLst>
              <a:ext uri="{FF2B5EF4-FFF2-40B4-BE49-F238E27FC236}">
                <a16:creationId xmlns:a16="http://schemas.microsoft.com/office/drawing/2014/main" id="{F9173D24-D29B-4656-98B4-CD372D92BEE8}"/>
              </a:ext>
            </a:extLst>
          </p:cNvPr>
          <p:cNvCxnSpPr>
            <a:cxnSpLocks/>
          </p:cNvCxnSpPr>
          <p:nvPr/>
        </p:nvCxnSpPr>
        <p:spPr>
          <a:xfrm flipH="1">
            <a:off x="4928904" y="5466388"/>
            <a:ext cx="625332" cy="431657"/>
          </a:xfrm>
          <a:prstGeom prst="line">
            <a:avLst/>
          </a:prstGeom>
          <a:ln w="38100">
            <a:solidFill>
              <a:srgbClr val="EA6CBD"/>
            </a:solidFill>
          </a:ln>
        </p:spPr>
        <p:style>
          <a:lnRef idx="1">
            <a:schemeClr val="accent1"/>
          </a:lnRef>
          <a:fillRef idx="0">
            <a:schemeClr val="accent1"/>
          </a:fillRef>
          <a:effectRef idx="0">
            <a:schemeClr val="accent1"/>
          </a:effectRef>
          <a:fontRef idx="minor">
            <a:schemeClr val="tx1"/>
          </a:fontRef>
        </p:style>
      </p:cxnSp>
      <p:sp>
        <p:nvSpPr>
          <p:cNvPr id="41" name="Rectángulo: esquinas redondeadas 40">
            <a:extLst>
              <a:ext uri="{FF2B5EF4-FFF2-40B4-BE49-F238E27FC236}">
                <a16:creationId xmlns:a16="http://schemas.microsoft.com/office/drawing/2014/main" id="{B96B7E26-FFB8-4DFB-8DD0-76BEA16BC9DD}"/>
              </a:ext>
            </a:extLst>
          </p:cNvPr>
          <p:cNvSpPr/>
          <p:nvPr/>
        </p:nvSpPr>
        <p:spPr>
          <a:xfrm>
            <a:off x="4239259" y="5739379"/>
            <a:ext cx="1844567" cy="1723634"/>
          </a:xfrm>
          <a:prstGeom prst="roundRect">
            <a:avLst>
              <a:gd name="adj" fmla="val 29930"/>
            </a:avLst>
          </a:prstGeom>
          <a:solidFill>
            <a:schemeClr val="bg1"/>
          </a:solidFill>
          <a:ln w="28575">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900" dirty="0">
                <a:solidFill>
                  <a:schemeClr val="tx1"/>
                </a:solidFill>
              </a:rPr>
              <a:t>Cuando en la escuela se leen y escriben textos con intenciones, se incorpora a los niños a la cultura escrita. El usar los textos como se hace socialmente, involucra y hace participes a los niños de una experiencia lectora y escritora.</a:t>
            </a:r>
          </a:p>
        </p:txBody>
      </p:sp>
      <p:sp>
        <p:nvSpPr>
          <p:cNvPr id="42" name="Hexágono 41">
            <a:extLst>
              <a:ext uri="{FF2B5EF4-FFF2-40B4-BE49-F238E27FC236}">
                <a16:creationId xmlns:a16="http://schemas.microsoft.com/office/drawing/2014/main" id="{A77DA314-5967-488E-AC6A-74198484DD9F}"/>
              </a:ext>
            </a:extLst>
          </p:cNvPr>
          <p:cNvSpPr/>
          <p:nvPr/>
        </p:nvSpPr>
        <p:spPr>
          <a:xfrm>
            <a:off x="4738644" y="4941120"/>
            <a:ext cx="1631184" cy="578222"/>
          </a:xfrm>
          <a:prstGeom prst="hexagon">
            <a:avLst/>
          </a:prstGeom>
          <a:solidFill>
            <a:schemeClr val="bg1"/>
          </a:solidFill>
          <a:ln w="19050">
            <a:solidFill>
              <a:srgbClr val="99CC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900" b="1" dirty="0">
                <a:solidFill>
                  <a:schemeClr val="tx1"/>
                </a:solidFill>
                <a:latin typeface="Ink Free" panose="03080402000500000000" pitchFamily="66" charset="0"/>
              </a:rPr>
              <a:t>Para que se lee y escribe. Uso de textos con intenciones.</a:t>
            </a:r>
          </a:p>
        </p:txBody>
      </p:sp>
      <p:cxnSp>
        <p:nvCxnSpPr>
          <p:cNvPr id="43" name="Conector recto 42">
            <a:extLst>
              <a:ext uri="{FF2B5EF4-FFF2-40B4-BE49-F238E27FC236}">
                <a16:creationId xmlns:a16="http://schemas.microsoft.com/office/drawing/2014/main" id="{0E831067-2FAD-4521-9E1B-6AF1C7A65701}"/>
              </a:ext>
            </a:extLst>
          </p:cNvPr>
          <p:cNvCxnSpPr>
            <a:cxnSpLocks/>
          </p:cNvCxnSpPr>
          <p:nvPr/>
        </p:nvCxnSpPr>
        <p:spPr>
          <a:xfrm>
            <a:off x="7498236" y="5519342"/>
            <a:ext cx="0" cy="72000"/>
          </a:xfrm>
          <a:prstGeom prst="line">
            <a:avLst/>
          </a:prstGeom>
          <a:ln w="57150">
            <a:solidFill>
              <a:srgbClr val="EA6CBD"/>
            </a:solidFill>
          </a:ln>
        </p:spPr>
        <p:style>
          <a:lnRef idx="1">
            <a:schemeClr val="accent1"/>
          </a:lnRef>
          <a:fillRef idx="0">
            <a:schemeClr val="accent1"/>
          </a:fillRef>
          <a:effectRef idx="0">
            <a:schemeClr val="accent1"/>
          </a:effectRef>
          <a:fontRef idx="minor">
            <a:schemeClr val="tx1"/>
          </a:fontRef>
        </p:style>
      </p:cxnSp>
      <p:sp>
        <p:nvSpPr>
          <p:cNvPr id="44" name="Hexágono 43">
            <a:extLst>
              <a:ext uri="{FF2B5EF4-FFF2-40B4-BE49-F238E27FC236}">
                <a16:creationId xmlns:a16="http://schemas.microsoft.com/office/drawing/2014/main" id="{710F3383-8231-47A7-A014-112CA47E11C7}"/>
              </a:ext>
            </a:extLst>
          </p:cNvPr>
          <p:cNvSpPr/>
          <p:nvPr/>
        </p:nvSpPr>
        <p:spPr>
          <a:xfrm>
            <a:off x="6856322" y="4941120"/>
            <a:ext cx="1232631" cy="578222"/>
          </a:xfrm>
          <a:prstGeom prst="hexagon">
            <a:avLst/>
          </a:prstGeom>
          <a:solidFill>
            <a:schemeClr val="bg1"/>
          </a:solidFill>
          <a:ln w="19050">
            <a:solidFill>
              <a:srgbClr val="99CC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900" b="1" dirty="0">
                <a:solidFill>
                  <a:schemeClr val="tx1"/>
                </a:solidFill>
                <a:latin typeface="Ink Free" panose="03080402000500000000" pitchFamily="66" charset="0"/>
              </a:rPr>
              <a:t>¿Y DESPUÉS DE LA LECTURA?</a:t>
            </a:r>
          </a:p>
        </p:txBody>
      </p:sp>
      <p:sp>
        <p:nvSpPr>
          <p:cNvPr id="45" name="CuadroTexto 44">
            <a:extLst>
              <a:ext uri="{FF2B5EF4-FFF2-40B4-BE49-F238E27FC236}">
                <a16:creationId xmlns:a16="http://schemas.microsoft.com/office/drawing/2014/main" id="{0553F0ED-A19B-4FB2-B384-ECEB1BBD4885}"/>
              </a:ext>
            </a:extLst>
          </p:cNvPr>
          <p:cNvSpPr txBox="1"/>
          <p:nvPr/>
        </p:nvSpPr>
        <p:spPr>
          <a:xfrm flipH="1">
            <a:off x="7048198" y="5559504"/>
            <a:ext cx="828763" cy="230832"/>
          </a:xfrm>
          <a:prstGeom prst="rect">
            <a:avLst/>
          </a:prstGeom>
          <a:noFill/>
        </p:spPr>
        <p:txBody>
          <a:bodyPr wrap="square" rtlCol="0">
            <a:spAutoFit/>
          </a:bodyPr>
          <a:lstStyle/>
          <a:p>
            <a:pPr algn="ctr"/>
            <a:r>
              <a:rPr lang="es-MX" sz="900" dirty="0">
                <a:latin typeface="Cooper Black" panose="0208090404030B020404" pitchFamily="18" charset="0"/>
              </a:rPr>
              <a:t>Nos lleva a</a:t>
            </a:r>
          </a:p>
        </p:txBody>
      </p:sp>
      <p:cxnSp>
        <p:nvCxnSpPr>
          <p:cNvPr id="46" name="Conector recto 45">
            <a:extLst>
              <a:ext uri="{FF2B5EF4-FFF2-40B4-BE49-F238E27FC236}">
                <a16:creationId xmlns:a16="http://schemas.microsoft.com/office/drawing/2014/main" id="{F2E87554-618A-4E9E-86C3-5176F445FFCD}"/>
              </a:ext>
            </a:extLst>
          </p:cNvPr>
          <p:cNvCxnSpPr>
            <a:cxnSpLocks/>
          </p:cNvCxnSpPr>
          <p:nvPr/>
        </p:nvCxnSpPr>
        <p:spPr>
          <a:xfrm>
            <a:off x="7498236" y="5739379"/>
            <a:ext cx="0" cy="72000"/>
          </a:xfrm>
          <a:prstGeom prst="line">
            <a:avLst/>
          </a:prstGeom>
          <a:ln w="57150">
            <a:solidFill>
              <a:srgbClr val="EA6CBD"/>
            </a:solidFill>
          </a:ln>
        </p:spPr>
        <p:style>
          <a:lnRef idx="1">
            <a:schemeClr val="accent1"/>
          </a:lnRef>
          <a:fillRef idx="0">
            <a:schemeClr val="accent1"/>
          </a:fillRef>
          <a:effectRef idx="0">
            <a:schemeClr val="accent1"/>
          </a:effectRef>
          <a:fontRef idx="minor">
            <a:schemeClr val="tx1"/>
          </a:fontRef>
        </p:style>
      </p:cxnSp>
      <p:cxnSp>
        <p:nvCxnSpPr>
          <p:cNvPr id="47" name="Conector recto 46">
            <a:extLst>
              <a:ext uri="{FF2B5EF4-FFF2-40B4-BE49-F238E27FC236}">
                <a16:creationId xmlns:a16="http://schemas.microsoft.com/office/drawing/2014/main" id="{ED3EB7C1-B030-4C73-AAB8-1AEB9CEBA568}"/>
              </a:ext>
            </a:extLst>
          </p:cNvPr>
          <p:cNvCxnSpPr>
            <a:cxnSpLocks/>
          </p:cNvCxnSpPr>
          <p:nvPr/>
        </p:nvCxnSpPr>
        <p:spPr>
          <a:xfrm rot="5400000">
            <a:off x="6967464" y="5277681"/>
            <a:ext cx="0" cy="1116000"/>
          </a:xfrm>
          <a:prstGeom prst="line">
            <a:avLst/>
          </a:prstGeom>
          <a:ln w="57150">
            <a:solidFill>
              <a:srgbClr val="EA6CBD"/>
            </a:solidFill>
          </a:ln>
        </p:spPr>
        <p:style>
          <a:lnRef idx="1">
            <a:schemeClr val="accent1"/>
          </a:lnRef>
          <a:fillRef idx="0">
            <a:schemeClr val="accent1"/>
          </a:fillRef>
          <a:effectRef idx="0">
            <a:schemeClr val="accent1"/>
          </a:effectRef>
          <a:fontRef idx="minor">
            <a:schemeClr val="tx1"/>
          </a:fontRef>
        </p:style>
      </p:cxnSp>
      <p:cxnSp>
        <p:nvCxnSpPr>
          <p:cNvPr id="48" name="Conector recto 47">
            <a:extLst>
              <a:ext uri="{FF2B5EF4-FFF2-40B4-BE49-F238E27FC236}">
                <a16:creationId xmlns:a16="http://schemas.microsoft.com/office/drawing/2014/main" id="{E5D9B653-715A-4354-8B3F-BCE0289EEC1E}"/>
              </a:ext>
            </a:extLst>
          </p:cNvPr>
          <p:cNvCxnSpPr>
            <a:cxnSpLocks/>
          </p:cNvCxnSpPr>
          <p:nvPr/>
        </p:nvCxnSpPr>
        <p:spPr>
          <a:xfrm flipV="1">
            <a:off x="6409464" y="5811379"/>
            <a:ext cx="0" cy="3934407"/>
          </a:xfrm>
          <a:prstGeom prst="line">
            <a:avLst/>
          </a:prstGeom>
          <a:ln w="57150">
            <a:solidFill>
              <a:srgbClr val="EA6CBD"/>
            </a:solidFill>
          </a:ln>
        </p:spPr>
        <p:style>
          <a:lnRef idx="1">
            <a:schemeClr val="accent1"/>
          </a:lnRef>
          <a:fillRef idx="0">
            <a:schemeClr val="accent1"/>
          </a:fillRef>
          <a:effectRef idx="0">
            <a:schemeClr val="accent1"/>
          </a:effectRef>
          <a:fontRef idx="minor">
            <a:schemeClr val="tx1"/>
          </a:fontRef>
        </p:style>
      </p:cxnSp>
      <p:sp>
        <p:nvSpPr>
          <p:cNvPr id="49" name="Rectángulo: esquinas redondeadas 48">
            <a:extLst>
              <a:ext uri="{FF2B5EF4-FFF2-40B4-BE49-F238E27FC236}">
                <a16:creationId xmlns:a16="http://schemas.microsoft.com/office/drawing/2014/main" id="{1B497187-94A8-4C3F-9A47-309542081C1C}"/>
              </a:ext>
            </a:extLst>
          </p:cNvPr>
          <p:cNvSpPr/>
          <p:nvPr/>
        </p:nvSpPr>
        <p:spPr>
          <a:xfrm>
            <a:off x="6549651" y="5922069"/>
            <a:ext cx="2261278" cy="1406906"/>
          </a:xfrm>
          <a:prstGeom prst="roundRect">
            <a:avLst>
              <a:gd name="adj" fmla="val 29930"/>
            </a:avLst>
          </a:prstGeom>
          <a:solidFill>
            <a:schemeClr val="bg1"/>
          </a:solidFill>
          <a:ln w="28575">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900" dirty="0">
                <a:solidFill>
                  <a:schemeClr val="tx1"/>
                </a:solidFill>
              </a:rPr>
              <a:t>- Hacer algo con lo que se lee (uso de un instructivo, una receta donde se siguen instrucciones para elaboración de un producto, otras formas de promover comentarios para saber como cuidar una mascota o una planta, el que puedan opinar, relacionar textos que tienen similitudes, comentar y tomar notas.</a:t>
            </a:r>
          </a:p>
        </p:txBody>
      </p:sp>
      <p:cxnSp>
        <p:nvCxnSpPr>
          <p:cNvPr id="50" name="Conector recto de flecha 49">
            <a:extLst>
              <a:ext uri="{FF2B5EF4-FFF2-40B4-BE49-F238E27FC236}">
                <a16:creationId xmlns:a16="http://schemas.microsoft.com/office/drawing/2014/main" id="{F2F9C4DD-0798-4CCE-A91B-2D70908F3641}"/>
              </a:ext>
            </a:extLst>
          </p:cNvPr>
          <p:cNvCxnSpPr>
            <a:cxnSpLocks/>
          </p:cNvCxnSpPr>
          <p:nvPr/>
        </p:nvCxnSpPr>
        <p:spPr>
          <a:xfrm>
            <a:off x="6407901" y="6531514"/>
            <a:ext cx="108000" cy="0"/>
          </a:xfrm>
          <a:prstGeom prst="straightConnector1">
            <a:avLst/>
          </a:prstGeom>
          <a:ln w="38100">
            <a:solidFill>
              <a:srgbClr val="EA6CBD"/>
            </a:solidFill>
            <a:tailEnd type="triangle"/>
          </a:ln>
        </p:spPr>
        <p:style>
          <a:lnRef idx="1">
            <a:schemeClr val="accent1"/>
          </a:lnRef>
          <a:fillRef idx="0">
            <a:schemeClr val="accent1"/>
          </a:fillRef>
          <a:effectRef idx="0">
            <a:schemeClr val="accent1"/>
          </a:effectRef>
          <a:fontRef idx="minor">
            <a:schemeClr val="tx1"/>
          </a:fontRef>
        </p:style>
      </p:cxnSp>
      <p:sp>
        <p:nvSpPr>
          <p:cNvPr id="51" name="Rectángulo: esquinas redondeadas 50">
            <a:extLst>
              <a:ext uri="{FF2B5EF4-FFF2-40B4-BE49-F238E27FC236}">
                <a16:creationId xmlns:a16="http://schemas.microsoft.com/office/drawing/2014/main" id="{650709F7-40FF-47CD-A4C3-AD50B065DA5E}"/>
              </a:ext>
            </a:extLst>
          </p:cNvPr>
          <p:cNvSpPr/>
          <p:nvPr/>
        </p:nvSpPr>
        <p:spPr>
          <a:xfrm>
            <a:off x="6551007" y="7397202"/>
            <a:ext cx="2261278" cy="1786623"/>
          </a:xfrm>
          <a:prstGeom prst="roundRect">
            <a:avLst>
              <a:gd name="adj" fmla="val 29930"/>
            </a:avLst>
          </a:prstGeom>
          <a:solidFill>
            <a:schemeClr val="bg1"/>
          </a:solidFill>
          <a:ln w="28575">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900" dirty="0">
                <a:solidFill>
                  <a:schemeClr val="tx1"/>
                </a:solidFill>
              </a:rPr>
              <a:t>- Leer textos diversos y comentarlos, enriquece sus oportunidades de aprendizaje siempre y cuando se hagan con sentido. acercándolos al conocimiento de palabras o expresiones nuevas podrán inferir el significado de palabras de acuerdo al contexto, reconociendo otras formas de emplear el lenguaje, cuando se organizan y se presentan las ideas de manera diferente según sea el caso. (cuento, recado, receta, etc.)</a:t>
            </a:r>
          </a:p>
        </p:txBody>
      </p:sp>
      <p:sp>
        <p:nvSpPr>
          <p:cNvPr id="52" name="Rectángulo: esquinas redondeadas 51">
            <a:extLst>
              <a:ext uri="{FF2B5EF4-FFF2-40B4-BE49-F238E27FC236}">
                <a16:creationId xmlns:a16="http://schemas.microsoft.com/office/drawing/2014/main" id="{2EC95449-50B1-4B19-85B5-D2D4A28ECADC}"/>
              </a:ext>
            </a:extLst>
          </p:cNvPr>
          <p:cNvSpPr/>
          <p:nvPr/>
        </p:nvSpPr>
        <p:spPr>
          <a:xfrm>
            <a:off x="6547181" y="9254163"/>
            <a:ext cx="2261278" cy="898024"/>
          </a:xfrm>
          <a:prstGeom prst="roundRect">
            <a:avLst>
              <a:gd name="adj" fmla="val 29930"/>
            </a:avLst>
          </a:prstGeom>
          <a:solidFill>
            <a:schemeClr val="bg1"/>
          </a:solidFill>
          <a:ln w="28575">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900" dirty="0">
                <a:solidFill>
                  <a:schemeClr val="tx1"/>
                </a:solidFill>
              </a:rPr>
              <a:t>- Conocer información de diversas fuentes, valorar su pertinencia en relación a la investigación, organizar las ideas, sintetizar y elaborar explicaciones tiene que ver con la comprensión de textos.</a:t>
            </a:r>
          </a:p>
        </p:txBody>
      </p:sp>
      <p:cxnSp>
        <p:nvCxnSpPr>
          <p:cNvPr id="53" name="Conector recto de flecha 52">
            <a:extLst>
              <a:ext uri="{FF2B5EF4-FFF2-40B4-BE49-F238E27FC236}">
                <a16:creationId xmlns:a16="http://schemas.microsoft.com/office/drawing/2014/main" id="{43143D12-AA41-44E7-86D0-FE471AD0E2A8}"/>
              </a:ext>
            </a:extLst>
          </p:cNvPr>
          <p:cNvCxnSpPr>
            <a:cxnSpLocks/>
          </p:cNvCxnSpPr>
          <p:nvPr/>
        </p:nvCxnSpPr>
        <p:spPr>
          <a:xfrm>
            <a:off x="6407901" y="8253366"/>
            <a:ext cx="108000" cy="0"/>
          </a:xfrm>
          <a:prstGeom prst="straightConnector1">
            <a:avLst/>
          </a:prstGeom>
          <a:ln w="38100">
            <a:solidFill>
              <a:srgbClr val="EA6CBD"/>
            </a:solidFill>
            <a:tailEnd type="triangle"/>
          </a:ln>
        </p:spPr>
        <p:style>
          <a:lnRef idx="1">
            <a:schemeClr val="accent1"/>
          </a:lnRef>
          <a:fillRef idx="0">
            <a:schemeClr val="accent1"/>
          </a:fillRef>
          <a:effectRef idx="0">
            <a:schemeClr val="accent1"/>
          </a:effectRef>
          <a:fontRef idx="minor">
            <a:schemeClr val="tx1"/>
          </a:fontRef>
        </p:style>
      </p:cxnSp>
      <p:cxnSp>
        <p:nvCxnSpPr>
          <p:cNvPr id="54" name="Conector recto de flecha 53">
            <a:extLst>
              <a:ext uri="{FF2B5EF4-FFF2-40B4-BE49-F238E27FC236}">
                <a16:creationId xmlns:a16="http://schemas.microsoft.com/office/drawing/2014/main" id="{93A2B284-7379-47F5-9EF2-BAA156E3B69B}"/>
              </a:ext>
            </a:extLst>
          </p:cNvPr>
          <p:cNvCxnSpPr>
            <a:cxnSpLocks/>
          </p:cNvCxnSpPr>
          <p:nvPr/>
        </p:nvCxnSpPr>
        <p:spPr>
          <a:xfrm>
            <a:off x="6397134" y="9723893"/>
            <a:ext cx="108000" cy="0"/>
          </a:xfrm>
          <a:prstGeom prst="straightConnector1">
            <a:avLst/>
          </a:prstGeom>
          <a:ln w="38100">
            <a:solidFill>
              <a:srgbClr val="EA6CBD"/>
            </a:solidFill>
            <a:tailEnd type="triangle"/>
          </a:ln>
        </p:spPr>
        <p:style>
          <a:lnRef idx="1">
            <a:schemeClr val="accent1"/>
          </a:lnRef>
          <a:fillRef idx="0">
            <a:schemeClr val="accent1"/>
          </a:fillRef>
          <a:effectRef idx="0">
            <a:schemeClr val="accent1"/>
          </a:effectRef>
          <a:fontRef idx="minor">
            <a:schemeClr val="tx1"/>
          </a:fontRef>
        </p:style>
      </p:cxnSp>
      <p:cxnSp>
        <p:nvCxnSpPr>
          <p:cNvPr id="55" name="Conector recto 54">
            <a:extLst>
              <a:ext uri="{FF2B5EF4-FFF2-40B4-BE49-F238E27FC236}">
                <a16:creationId xmlns:a16="http://schemas.microsoft.com/office/drawing/2014/main" id="{2AB28155-2F32-4AFA-A5D2-D1CEED4CABED}"/>
              </a:ext>
            </a:extLst>
          </p:cNvPr>
          <p:cNvCxnSpPr>
            <a:cxnSpLocks/>
          </p:cNvCxnSpPr>
          <p:nvPr/>
        </p:nvCxnSpPr>
        <p:spPr>
          <a:xfrm flipH="1">
            <a:off x="10065643" y="3635463"/>
            <a:ext cx="5292810" cy="0"/>
          </a:xfrm>
          <a:prstGeom prst="line">
            <a:avLst/>
          </a:prstGeom>
          <a:ln w="38100">
            <a:solidFill>
              <a:srgbClr val="EA6CBD"/>
            </a:solidFill>
          </a:ln>
        </p:spPr>
        <p:style>
          <a:lnRef idx="1">
            <a:schemeClr val="accent1"/>
          </a:lnRef>
          <a:fillRef idx="0">
            <a:schemeClr val="accent1"/>
          </a:fillRef>
          <a:effectRef idx="0">
            <a:schemeClr val="accent1"/>
          </a:effectRef>
          <a:fontRef idx="minor">
            <a:schemeClr val="tx1"/>
          </a:fontRef>
        </p:style>
      </p:cxnSp>
      <p:cxnSp>
        <p:nvCxnSpPr>
          <p:cNvPr id="56" name="Conector recto 55">
            <a:extLst>
              <a:ext uri="{FF2B5EF4-FFF2-40B4-BE49-F238E27FC236}">
                <a16:creationId xmlns:a16="http://schemas.microsoft.com/office/drawing/2014/main" id="{E44FF604-56B1-40F3-A61D-EE1E2FBABD22}"/>
              </a:ext>
            </a:extLst>
          </p:cNvPr>
          <p:cNvCxnSpPr>
            <a:cxnSpLocks/>
          </p:cNvCxnSpPr>
          <p:nvPr/>
        </p:nvCxnSpPr>
        <p:spPr>
          <a:xfrm>
            <a:off x="10774616" y="3291345"/>
            <a:ext cx="0" cy="72000"/>
          </a:xfrm>
          <a:prstGeom prst="line">
            <a:avLst/>
          </a:prstGeom>
          <a:ln w="57150">
            <a:solidFill>
              <a:srgbClr val="EA6CBD"/>
            </a:solidFill>
          </a:ln>
        </p:spPr>
        <p:style>
          <a:lnRef idx="1">
            <a:schemeClr val="accent1"/>
          </a:lnRef>
          <a:fillRef idx="0">
            <a:schemeClr val="accent1"/>
          </a:fillRef>
          <a:effectRef idx="0">
            <a:schemeClr val="accent1"/>
          </a:effectRef>
          <a:fontRef idx="minor">
            <a:schemeClr val="tx1"/>
          </a:fontRef>
        </p:style>
      </p:cxnSp>
      <p:cxnSp>
        <p:nvCxnSpPr>
          <p:cNvPr id="57" name="Conector recto 56">
            <a:extLst>
              <a:ext uri="{FF2B5EF4-FFF2-40B4-BE49-F238E27FC236}">
                <a16:creationId xmlns:a16="http://schemas.microsoft.com/office/drawing/2014/main" id="{D6AE1E32-636E-4143-9470-69146EC83160}"/>
              </a:ext>
            </a:extLst>
          </p:cNvPr>
          <p:cNvCxnSpPr>
            <a:cxnSpLocks/>
          </p:cNvCxnSpPr>
          <p:nvPr/>
        </p:nvCxnSpPr>
        <p:spPr>
          <a:xfrm>
            <a:off x="10774616" y="3546741"/>
            <a:ext cx="0" cy="72000"/>
          </a:xfrm>
          <a:prstGeom prst="line">
            <a:avLst/>
          </a:prstGeom>
          <a:ln w="57150">
            <a:solidFill>
              <a:srgbClr val="EA6CBD"/>
            </a:solidFill>
          </a:ln>
        </p:spPr>
        <p:style>
          <a:lnRef idx="1">
            <a:schemeClr val="accent1"/>
          </a:lnRef>
          <a:fillRef idx="0">
            <a:schemeClr val="accent1"/>
          </a:fillRef>
          <a:effectRef idx="0">
            <a:schemeClr val="accent1"/>
          </a:effectRef>
          <a:fontRef idx="minor">
            <a:schemeClr val="tx1"/>
          </a:fontRef>
        </p:style>
      </p:cxnSp>
      <p:sp>
        <p:nvSpPr>
          <p:cNvPr id="58" name="CuadroTexto 57">
            <a:extLst>
              <a:ext uri="{FF2B5EF4-FFF2-40B4-BE49-F238E27FC236}">
                <a16:creationId xmlns:a16="http://schemas.microsoft.com/office/drawing/2014/main" id="{08F272D1-3797-4600-ACB3-56764480F132}"/>
              </a:ext>
            </a:extLst>
          </p:cNvPr>
          <p:cNvSpPr txBox="1"/>
          <p:nvPr/>
        </p:nvSpPr>
        <p:spPr>
          <a:xfrm flipH="1">
            <a:off x="9377048" y="3317930"/>
            <a:ext cx="2795135" cy="261610"/>
          </a:xfrm>
          <a:prstGeom prst="rect">
            <a:avLst/>
          </a:prstGeom>
          <a:noFill/>
        </p:spPr>
        <p:txBody>
          <a:bodyPr wrap="square" rtlCol="0">
            <a:spAutoFit/>
          </a:bodyPr>
          <a:lstStyle/>
          <a:p>
            <a:pPr algn="ctr"/>
            <a:r>
              <a:rPr lang="es-MX" sz="1050" dirty="0">
                <a:latin typeface="Cooper Black" panose="0208090404030B020404" pitchFamily="18" charset="0"/>
              </a:rPr>
              <a:t>Cuenta con</a:t>
            </a:r>
          </a:p>
        </p:txBody>
      </p:sp>
      <p:cxnSp>
        <p:nvCxnSpPr>
          <p:cNvPr id="59" name="Conector recto de flecha 58">
            <a:extLst>
              <a:ext uri="{FF2B5EF4-FFF2-40B4-BE49-F238E27FC236}">
                <a16:creationId xmlns:a16="http://schemas.microsoft.com/office/drawing/2014/main" id="{F6F418CD-AB89-4009-B747-718E035AE53F}"/>
              </a:ext>
            </a:extLst>
          </p:cNvPr>
          <p:cNvCxnSpPr>
            <a:cxnSpLocks/>
          </p:cNvCxnSpPr>
          <p:nvPr/>
        </p:nvCxnSpPr>
        <p:spPr>
          <a:xfrm>
            <a:off x="10052777" y="3618741"/>
            <a:ext cx="0" cy="297511"/>
          </a:xfrm>
          <a:prstGeom prst="straightConnector1">
            <a:avLst/>
          </a:prstGeom>
          <a:ln w="38100">
            <a:solidFill>
              <a:srgbClr val="EA6CBD"/>
            </a:solidFill>
            <a:tailEnd type="triangle"/>
          </a:ln>
        </p:spPr>
        <p:style>
          <a:lnRef idx="1">
            <a:schemeClr val="accent1"/>
          </a:lnRef>
          <a:fillRef idx="0">
            <a:schemeClr val="accent1"/>
          </a:fillRef>
          <a:effectRef idx="0">
            <a:schemeClr val="accent1"/>
          </a:effectRef>
          <a:fontRef idx="minor">
            <a:schemeClr val="tx1"/>
          </a:fontRef>
        </p:style>
      </p:cxnSp>
      <p:cxnSp>
        <p:nvCxnSpPr>
          <p:cNvPr id="60" name="Conector recto de flecha 59">
            <a:extLst>
              <a:ext uri="{FF2B5EF4-FFF2-40B4-BE49-F238E27FC236}">
                <a16:creationId xmlns:a16="http://schemas.microsoft.com/office/drawing/2014/main" id="{944C9001-5788-4954-9CF0-1DEE7DD2F7ED}"/>
              </a:ext>
            </a:extLst>
          </p:cNvPr>
          <p:cNvCxnSpPr>
            <a:cxnSpLocks/>
          </p:cNvCxnSpPr>
          <p:nvPr/>
        </p:nvCxnSpPr>
        <p:spPr>
          <a:xfrm>
            <a:off x="12843002" y="3627869"/>
            <a:ext cx="0" cy="297511"/>
          </a:xfrm>
          <a:prstGeom prst="straightConnector1">
            <a:avLst/>
          </a:prstGeom>
          <a:ln w="38100">
            <a:solidFill>
              <a:srgbClr val="EA6CBD"/>
            </a:solidFill>
            <a:tailEnd type="triangle"/>
          </a:ln>
        </p:spPr>
        <p:style>
          <a:lnRef idx="1">
            <a:schemeClr val="accent1"/>
          </a:lnRef>
          <a:fillRef idx="0">
            <a:schemeClr val="accent1"/>
          </a:fillRef>
          <a:effectRef idx="0">
            <a:schemeClr val="accent1"/>
          </a:effectRef>
          <a:fontRef idx="minor">
            <a:schemeClr val="tx1"/>
          </a:fontRef>
        </p:style>
      </p:cxnSp>
      <p:cxnSp>
        <p:nvCxnSpPr>
          <p:cNvPr id="61" name="Conector recto de flecha 60">
            <a:extLst>
              <a:ext uri="{FF2B5EF4-FFF2-40B4-BE49-F238E27FC236}">
                <a16:creationId xmlns:a16="http://schemas.microsoft.com/office/drawing/2014/main" id="{44466197-ED6B-4A91-B389-185802889973}"/>
              </a:ext>
            </a:extLst>
          </p:cNvPr>
          <p:cNvCxnSpPr>
            <a:cxnSpLocks/>
          </p:cNvCxnSpPr>
          <p:nvPr/>
        </p:nvCxnSpPr>
        <p:spPr>
          <a:xfrm>
            <a:off x="15358453" y="3635463"/>
            <a:ext cx="0" cy="297511"/>
          </a:xfrm>
          <a:prstGeom prst="straightConnector1">
            <a:avLst/>
          </a:prstGeom>
          <a:ln w="38100">
            <a:solidFill>
              <a:srgbClr val="EA6CBD"/>
            </a:solidFill>
            <a:tailEnd type="triangle"/>
          </a:ln>
        </p:spPr>
        <p:style>
          <a:lnRef idx="1">
            <a:schemeClr val="accent1"/>
          </a:lnRef>
          <a:fillRef idx="0">
            <a:schemeClr val="accent1"/>
          </a:fillRef>
          <a:effectRef idx="0">
            <a:schemeClr val="accent1"/>
          </a:effectRef>
          <a:fontRef idx="minor">
            <a:schemeClr val="tx1"/>
          </a:fontRef>
        </p:style>
      </p:cxnSp>
      <p:cxnSp>
        <p:nvCxnSpPr>
          <p:cNvPr id="62" name="Conector recto 61">
            <a:extLst>
              <a:ext uri="{FF2B5EF4-FFF2-40B4-BE49-F238E27FC236}">
                <a16:creationId xmlns:a16="http://schemas.microsoft.com/office/drawing/2014/main" id="{2972FE28-CF25-4BDE-8E1C-8A31DBCBD60F}"/>
              </a:ext>
            </a:extLst>
          </p:cNvPr>
          <p:cNvCxnSpPr>
            <a:cxnSpLocks/>
          </p:cNvCxnSpPr>
          <p:nvPr/>
        </p:nvCxnSpPr>
        <p:spPr>
          <a:xfrm>
            <a:off x="11700788" y="882396"/>
            <a:ext cx="0" cy="175898"/>
          </a:xfrm>
          <a:prstGeom prst="line">
            <a:avLst/>
          </a:prstGeom>
          <a:ln w="57150">
            <a:solidFill>
              <a:srgbClr val="EA6CBD"/>
            </a:solidFill>
          </a:ln>
        </p:spPr>
        <p:style>
          <a:lnRef idx="1">
            <a:schemeClr val="accent1"/>
          </a:lnRef>
          <a:fillRef idx="0">
            <a:schemeClr val="accent1"/>
          </a:fillRef>
          <a:effectRef idx="0">
            <a:schemeClr val="accent1"/>
          </a:effectRef>
          <a:fontRef idx="minor">
            <a:schemeClr val="tx1"/>
          </a:fontRef>
        </p:style>
      </p:cxnSp>
      <p:cxnSp>
        <p:nvCxnSpPr>
          <p:cNvPr id="63" name="Conector recto 62">
            <a:extLst>
              <a:ext uri="{FF2B5EF4-FFF2-40B4-BE49-F238E27FC236}">
                <a16:creationId xmlns:a16="http://schemas.microsoft.com/office/drawing/2014/main" id="{C2F16E32-5FA9-4234-9245-59548E1D7067}"/>
              </a:ext>
            </a:extLst>
          </p:cNvPr>
          <p:cNvCxnSpPr>
            <a:cxnSpLocks/>
          </p:cNvCxnSpPr>
          <p:nvPr/>
        </p:nvCxnSpPr>
        <p:spPr>
          <a:xfrm flipH="1" flipV="1">
            <a:off x="6863704" y="1308763"/>
            <a:ext cx="14469608" cy="448"/>
          </a:xfrm>
          <a:prstGeom prst="line">
            <a:avLst/>
          </a:prstGeom>
          <a:ln w="76200">
            <a:solidFill>
              <a:srgbClr val="EA6CBD"/>
            </a:solidFill>
          </a:ln>
        </p:spPr>
        <p:style>
          <a:lnRef idx="1">
            <a:schemeClr val="accent1"/>
          </a:lnRef>
          <a:fillRef idx="0">
            <a:schemeClr val="accent1"/>
          </a:fillRef>
          <a:effectRef idx="0">
            <a:schemeClr val="accent1"/>
          </a:effectRef>
          <a:fontRef idx="minor">
            <a:schemeClr val="tx1"/>
          </a:fontRef>
        </p:style>
      </p:cxnSp>
      <p:cxnSp>
        <p:nvCxnSpPr>
          <p:cNvPr id="64" name="Conector recto de flecha 63">
            <a:extLst>
              <a:ext uri="{FF2B5EF4-FFF2-40B4-BE49-F238E27FC236}">
                <a16:creationId xmlns:a16="http://schemas.microsoft.com/office/drawing/2014/main" id="{94980542-E897-4517-927B-E9829437B6FC}"/>
              </a:ext>
            </a:extLst>
          </p:cNvPr>
          <p:cNvCxnSpPr>
            <a:cxnSpLocks/>
          </p:cNvCxnSpPr>
          <p:nvPr/>
        </p:nvCxnSpPr>
        <p:spPr>
          <a:xfrm>
            <a:off x="18012946" y="1290216"/>
            <a:ext cx="6985" cy="364332"/>
          </a:xfrm>
          <a:prstGeom prst="straightConnector1">
            <a:avLst/>
          </a:prstGeom>
          <a:ln w="57150">
            <a:solidFill>
              <a:srgbClr val="EA6CBD"/>
            </a:solidFill>
            <a:tailEnd type="triangle"/>
          </a:ln>
        </p:spPr>
        <p:style>
          <a:lnRef idx="1">
            <a:schemeClr val="accent1"/>
          </a:lnRef>
          <a:fillRef idx="0">
            <a:schemeClr val="accent1"/>
          </a:fillRef>
          <a:effectRef idx="0">
            <a:schemeClr val="accent1"/>
          </a:effectRef>
          <a:fontRef idx="minor">
            <a:schemeClr val="tx1"/>
          </a:fontRef>
        </p:style>
      </p:cxnSp>
      <p:cxnSp>
        <p:nvCxnSpPr>
          <p:cNvPr id="65" name="Conector recto de flecha 64">
            <a:extLst>
              <a:ext uri="{FF2B5EF4-FFF2-40B4-BE49-F238E27FC236}">
                <a16:creationId xmlns:a16="http://schemas.microsoft.com/office/drawing/2014/main" id="{DBAA0D51-EED4-4ADA-8D92-039DC449D2A9}"/>
              </a:ext>
            </a:extLst>
          </p:cNvPr>
          <p:cNvCxnSpPr>
            <a:cxnSpLocks/>
          </p:cNvCxnSpPr>
          <p:nvPr/>
        </p:nvCxnSpPr>
        <p:spPr>
          <a:xfrm>
            <a:off x="6863702" y="1284141"/>
            <a:ext cx="6985" cy="364332"/>
          </a:xfrm>
          <a:prstGeom prst="straightConnector1">
            <a:avLst/>
          </a:prstGeom>
          <a:ln w="57150">
            <a:solidFill>
              <a:srgbClr val="EA6CBD"/>
            </a:solidFill>
            <a:tailEnd type="triangle"/>
          </a:ln>
        </p:spPr>
        <p:style>
          <a:lnRef idx="1">
            <a:schemeClr val="accent1"/>
          </a:lnRef>
          <a:fillRef idx="0">
            <a:schemeClr val="accent1"/>
          </a:fillRef>
          <a:effectRef idx="0">
            <a:schemeClr val="accent1"/>
          </a:effectRef>
          <a:fontRef idx="minor">
            <a:schemeClr val="tx1"/>
          </a:fontRef>
        </p:style>
      </p:cxnSp>
      <p:sp>
        <p:nvSpPr>
          <p:cNvPr id="66" name="CuadroTexto 65">
            <a:extLst>
              <a:ext uri="{FF2B5EF4-FFF2-40B4-BE49-F238E27FC236}">
                <a16:creationId xmlns:a16="http://schemas.microsoft.com/office/drawing/2014/main" id="{ECD2D763-069A-45B1-8787-3D8AEC174E74}"/>
              </a:ext>
            </a:extLst>
          </p:cNvPr>
          <p:cNvSpPr txBox="1"/>
          <p:nvPr/>
        </p:nvSpPr>
        <p:spPr>
          <a:xfrm flipH="1">
            <a:off x="10303220" y="1047601"/>
            <a:ext cx="2795135" cy="261610"/>
          </a:xfrm>
          <a:prstGeom prst="rect">
            <a:avLst/>
          </a:prstGeom>
          <a:noFill/>
        </p:spPr>
        <p:txBody>
          <a:bodyPr wrap="square" rtlCol="0">
            <a:spAutoFit/>
          </a:bodyPr>
          <a:lstStyle/>
          <a:p>
            <a:pPr algn="ctr"/>
            <a:r>
              <a:rPr lang="es-MX" sz="1050" dirty="0">
                <a:latin typeface="Cooper Black" panose="0208090404030B020404" pitchFamily="18" charset="0"/>
              </a:rPr>
              <a:t>Dividido en</a:t>
            </a:r>
          </a:p>
        </p:txBody>
      </p:sp>
      <p:sp>
        <p:nvSpPr>
          <p:cNvPr id="67" name="Diagrama de flujo: preparación 66">
            <a:extLst>
              <a:ext uri="{FF2B5EF4-FFF2-40B4-BE49-F238E27FC236}">
                <a16:creationId xmlns:a16="http://schemas.microsoft.com/office/drawing/2014/main" id="{8D2BA97A-402C-4844-8301-3027795569BF}"/>
              </a:ext>
            </a:extLst>
          </p:cNvPr>
          <p:cNvSpPr/>
          <p:nvPr/>
        </p:nvSpPr>
        <p:spPr>
          <a:xfrm>
            <a:off x="4932075" y="1733353"/>
            <a:ext cx="3877223" cy="489209"/>
          </a:xfrm>
          <a:prstGeom prst="flowChartPreparation">
            <a:avLst/>
          </a:prstGeom>
          <a:solidFill>
            <a:srgbClr val="006699"/>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200" dirty="0">
                <a:latin typeface="Goudy Stout" panose="0202090407030B020401" pitchFamily="18" charset="0"/>
              </a:rPr>
              <a:t>Tipos de experiencias</a:t>
            </a:r>
          </a:p>
        </p:txBody>
      </p:sp>
      <p:sp>
        <p:nvSpPr>
          <p:cNvPr id="68" name="Diagrama de flujo: preparación 67">
            <a:extLst>
              <a:ext uri="{FF2B5EF4-FFF2-40B4-BE49-F238E27FC236}">
                <a16:creationId xmlns:a16="http://schemas.microsoft.com/office/drawing/2014/main" id="{60092055-15F7-453C-9ADD-E03F1FFC60D5}"/>
              </a:ext>
            </a:extLst>
          </p:cNvPr>
          <p:cNvSpPr/>
          <p:nvPr/>
        </p:nvSpPr>
        <p:spPr>
          <a:xfrm>
            <a:off x="16509160" y="1707942"/>
            <a:ext cx="3014559" cy="489209"/>
          </a:xfrm>
          <a:prstGeom prst="flowChartPreparation">
            <a:avLst/>
          </a:prstGeom>
          <a:solidFill>
            <a:srgbClr val="006699"/>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200" dirty="0">
                <a:latin typeface="Goudy Stout" panose="0202090407030B020401" pitchFamily="18" charset="0"/>
              </a:rPr>
              <a:t>Modelar actitudes</a:t>
            </a:r>
          </a:p>
        </p:txBody>
      </p:sp>
      <p:cxnSp>
        <p:nvCxnSpPr>
          <p:cNvPr id="69" name="Conector recto de flecha 68">
            <a:extLst>
              <a:ext uri="{FF2B5EF4-FFF2-40B4-BE49-F238E27FC236}">
                <a16:creationId xmlns:a16="http://schemas.microsoft.com/office/drawing/2014/main" id="{DEC5E964-035D-404E-8A4D-1E5C86664D2B}"/>
              </a:ext>
            </a:extLst>
          </p:cNvPr>
          <p:cNvCxnSpPr>
            <a:cxnSpLocks/>
          </p:cNvCxnSpPr>
          <p:nvPr/>
        </p:nvCxnSpPr>
        <p:spPr>
          <a:xfrm>
            <a:off x="21244342" y="1311890"/>
            <a:ext cx="6985" cy="364332"/>
          </a:xfrm>
          <a:prstGeom prst="straightConnector1">
            <a:avLst/>
          </a:prstGeom>
          <a:ln w="57150">
            <a:solidFill>
              <a:srgbClr val="EA6CBD"/>
            </a:solidFill>
            <a:tailEnd type="triangle"/>
          </a:ln>
        </p:spPr>
        <p:style>
          <a:lnRef idx="1">
            <a:schemeClr val="accent1"/>
          </a:lnRef>
          <a:fillRef idx="0">
            <a:schemeClr val="accent1"/>
          </a:fillRef>
          <a:effectRef idx="0">
            <a:schemeClr val="accent1"/>
          </a:effectRef>
          <a:fontRef idx="minor">
            <a:schemeClr val="tx1"/>
          </a:fontRef>
        </p:style>
      </p:cxnSp>
      <p:sp>
        <p:nvSpPr>
          <p:cNvPr id="70" name="Diagrama de flujo: preparación 69">
            <a:extLst>
              <a:ext uri="{FF2B5EF4-FFF2-40B4-BE49-F238E27FC236}">
                <a16:creationId xmlns:a16="http://schemas.microsoft.com/office/drawing/2014/main" id="{621E3BFA-1700-4836-8BC7-2CBCFD530FEA}"/>
              </a:ext>
            </a:extLst>
          </p:cNvPr>
          <p:cNvSpPr/>
          <p:nvPr/>
        </p:nvSpPr>
        <p:spPr>
          <a:xfrm>
            <a:off x="19737062" y="1728415"/>
            <a:ext cx="3014559" cy="489209"/>
          </a:xfrm>
          <a:prstGeom prst="flowChartPreparation">
            <a:avLst/>
          </a:prstGeom>
          <a:solidFill>
            <a:srgbClr val="006699"/>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200" dirty="0">
                <a:latin typeface="Goudy Stout" panose="0202090407030B020401" pitchFamily="18" charset="0"/>
              </a:rPr>
              <a:t>Recomendaciones</a:t>
            </a:r>
          </a:p>
        </p:txBody>
      </p:sp>
      <p:cxnSp>
        <p:nvCxnSpPr>
          <p:cNvPr id="71" name="Conector recto 70">
            <a:extLst>
              <a:ext uri="{FF2B5EF4-FFF2-40B4-BE49-F238E27FC236}">
                <a16:creationId xmlns:a16="http://schemas.microsoft.com/office/drawing/2014/main" id="{ED0CBDDF-FC4D-4C24-9E51-61DFBCAD0FD2}"/>
              </a:ext>
            </a:extLst>
          </p:cNvPr>
          <p:cNvCxnSpPr>
            <a:cxnSpLocks/>
          </p:cNvCxnSpPr>
          <p:nvPr/>
        </p:nvCxnSpPr>
        <p:spPr>
          <a:xfrm>
            <a:off x="10061624" y="4501113"/>
            <a:ext cx="0" cy="102083"/>
          </a:xfrm>
          <a:prstGeom prst="line">
            <a:avLst/>
          </a:prstGeom>
          <a:ln w="57150">
            <a:solidFill>
              <a:srgbClr val="EA6CBD"/>
            </a:solidFill>
          </a:ln>
        </p:spPr>
        <p:style>
          <a:lnRef idx="1">
            <a:schemeClr val="accent1"/>
          </a:lnRef>
          <a:fillRef idx="0">
            <a:schemeClr val="accent1"/>
          </a:fillRef>
          <a:effectRef idx="0">
            <a:schemeClr val="accent1"/>
          </a:effectRef>
          <a:fontRef idx="minor">
            <a:schemeClr val="tx1"/>
          </a:fontRef>
        </p:style>
      </p:cxnSp>
      <p:sp>
        <p:nvSpPr>
          <p:cNvPr id="72" name="Nube 71">
            <a:extLst>
              <a:ext uri="{FF2B5EF4-FFF2-40B4-BE49-F238E27FC236}">
                <a16:creationId xmlns:a16="http://schemas.microsoft.com/office/drawing/2014/main" id="{8CA5DA79-EB78-42E0-BA29-39EE39AA5147}"/>
              </a:ext>
            </a:extLst>
          </p:cNvPr>
          <p:cNvSpPr/>
          <p:nvPr/>
        </p:nvSpPr>
        <p:spPr>
          <a:xfrm>
            <a:off x="9142186" y="3959810"/>
            <a:ext cx="1836664" cy="541303"/>
          </a:xfrm>
          <a:prstGeom prst="cloud">
            <a:avLst/>
          </a:prstGeom>
          <a:solidFill>
            <a:schemeClr val="bg1"/>
          </a:solidFill>
          <a:ln w="28575">
            <a:solidFill>
              <a:srgbClr val="FF99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600" dirty="0">
                <a:solidFill>
                  <a:schemeClr val="tx1"/>
                </a:solidFill>
                <a:latin typeface="Script MT Bold" panose="03040602040607080904" pitchFamily="66" charset="0"/>
              </a:rPr>
              <a:t>Experiencias</a:t>
            </a:r>
          </a:p>
        </p:txBody>
      </p:sp>
      <p:cxnSp>
        <p:nvCxnSpPr>
          <p:cNvPr id="73" name="Conector recto 72">
            <a:extLst>
              <a:ext uri="{FF2B5EF4-FFF2-40B4-BE49-F238E27FC236}">
                <a16:creationId xmlns:a16="http://schemas.microsoft.com/office/drawing/2014/main" id="{9D0045E0-1006-4BC8-83E9-94A43C2BD489}"/>
              </a:ext>
            </a:extLst>
          </p:cNvPr>
          <p:cNvCxnSpPr>
            <a:cxnSpLocks/>
          </p:cNvCxnSpPr>
          <p:nvPr/>
        </p:nvCxnSpPr>
        <p:spPr>
          <a:xfrm>
            <a:off x="12848199" y="4525298"/>
            <a:ext cx="0" cy="102083"/>
          </a:xfrm>
          <a:prstGeom prst="line">
            <a:avLst/>
          </a:prstGeom>
          <a:ln w="57150">
            <a:solidFill>
              <a:srgbClr val="EA6CBD"/>
            </a:solidFill>
          </a:ln>
        </p:spPr>
        <p:style>
          <a:lnRef idx="1">
            <a:schemeClr val="accent1"/>
          </a:lnRef>
          <a:fillRef idx="0">
            <a:schemeClr val="accent1"/>
          </a:fillRef>
          <a:effectRef idx="0">
            <a:schemeClr val="accent1"/>
          </a:effectRef>
          <a:fontRef idx="minor">
            <a:schemeClr val="tx1"/>
          </a:fontRef>
        </p:style>
      </p:cxnSp>
      <p:sp>
        <p:nvSpPr>
          <p:cNvPr id="74" name="Nube 73">
            <a:extLst>
              <a:ext uri="{FF2B5EF4-FFF2-40B4-BE49-F238E27FC236}">
                <a16:creationId xmlns:a16="http://schemas.microsoft.com/office/drawing/2014/main" id="{13213C4C-8EC7-4A11-AEF2-2079226AA6F6}"/>
              </a:ext>
            </a:extLst>
          </p:cNvPr>
          <p:cNvSpPr/>
          <p:nvPr/>
        </p:nvSpPr>
        <p:spPr>
          <a:xfrm>
            <a:off x="11922107" y="3978163"/>
            <a:ext cx="1836664" cy="541303"/>
          </a:xfrm>
          <a:prstGeom prst="cloud">
            <a:avLst/>
          </a:prstGeom>
          <a:solidFill>
            <a:schemeClr val="bg1"/>
          </a:solidFill>
          <a:ln w="28575">
            <a:solidFill>
              <a:srgbClr val="FF99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600" dirty="0">
                <a:solidFill>
                  <a:schemeClr val="tx1"/>
                </a:solidFill>
                <a:latin typeface="Script MT Bold" panose="03040602040607080904" pitchFamily="66" charset="0"/>
              </a:rPr>
              <a:t>Situaciones</a:t>
            </a:r>
          </a:p>
        </p:txBody>
      </p:sp>
      <p:cxnSp>
        <p:nvCxnSpPr>
          <p:cNvPr id="75" name="Conector recto 74">
            <a:extLst>
              <a:ext uri="{FF2B5EF4-FFF2-40B4-BE49-F238E27FC236}">
                <a16:creationId xmlns:a16="http://schemas.microsoft.com/office/drawing/2014/main" id="{B80F5B31-A11B-4D8E-B6E5-F33E8D00136E}"/>
              </a:ext>
            </a:extLst>
          </p:cNvPr>
          <p:cNvCxnSpPr>
            <a:cxnSpLocks/>
          </p:cNvCxnSpPr>
          <p:nvPr/>
        </p:nvCxnSpPr>
        <p:spPr>
          <a:xfrm>
            <a:off x="15397069" y="4636014"/>
            <a:ext cx="0" cy="102083"/>
          </a:xfrm>
          <a:prstGeom prst="line">
            <a:avLst/>
          </a:prstGeom>
          <a:ln w="57150">
            <a:solidFill>
              <a:srgbClr val="EA6CBD"/>
            </a:solidFill>
          </a:ln>
        </p:spPr>
        <p:style>
          <a:lnRef idx="1">
            <a:schemeClr val="accent1"/>
          </a:lnRef>
          <a:fillRef idx="0">
            <a:schemeClr val="accent1"/>
          </a:fillRef>
          <a:effectRef idx="0">
            <a:schemeClr val="accent1"/>
          </a:effectRef>
          <a:fontRef idx="minor">
            <a:schemeClr val="tx1"/>
          </a:fontRef>
        </p:style>
      </p:cxnSp>
      <p:sp>
        <p:nvSpPr>
          <p:cNvPr id="76" name="Nube 75">
            <a:extLst>
              <a:ext uri="{FF2B5EF4-FFF2-40B4-BE49-F238E27FC236}">
                <a16:creationId xmlns:a16="http://schemas.microsoft.com/office/drawing/2014/main" id="{C4267DE2-A503-46B2-8CE4-028370C8778B}"/>
              </a:ext>
            </a:extLst>
          </p:cNvPr>
          <p:cNvSpPr/>
          <p:nvPr/>
        </p:nvSpPr>
        <p:spPr>
          <a:xfrm>
            <a:off x="14440121" y="3974867"/>
            <a:ext cx="1836664" cy="656793"/>
          </a:xfrm>
          <a:prstGeom prst="cloud">
            <a:avLst/>
          </a:prstGeom>
          <a:solidFill>
            <a:schemeClr val="bg1"/>
          </a:solidFill>
          <a:ln w="28575">
            <a:solidFill>
              <a:srgbClr val="FF99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600" dirty="0">
                <a:solidFill>
                  <a:schemeClr val="tx1"/>
                </a:solidFill>
                <a:latin typeface="Script MT Bold" panose="03040602040607080904" pitchFamily="66" charset="0"/>
              </a:rPr>
              <a:t>Intervención docente</a:t>
            </a:r>
          </a:p>
        </p:txBody>
      </p:sp>
      <p:cxnSp>
        <p:nvCxnSpPr>
          <p:cNvPr id="77" name="Conector recto 76">
            <a:extLst>
              <a:ext uri="{FF2B5EF4-FFF2-40B4-BE49-F238E27FC236}">
                <a16:creationId xmlns:a16="http://schemas.microsoft.com/office/drawing/2014/main" id="{ECE39BF2-9534-47C1-9FDC-7430D514FE77}"/>
              </a:ext>
            </a:extLst>
          </p:cNvPr>
          <p:cNvCxnSpPr>
            <a:cxnSpLocks/>
          </p:cNvCxnSpPr>
          <p:nvPr/>
        </p:nvCxnSpPr>
        <p:spPr>
          <a:xfrm>
            <a:off x="10061624" y="5173808"/>
            <a:ext cx="0" cy="102083"/>
          </a:xfrm>
          <a:prstGeom prst="line">
            <a:avLst/>
          </a:prstGeom>
          <a:ln w="57150">
            <a:solidFill>
              <a:srgbClr val="EA6CBD"/>
            </a:solidFill>
          </a:ln>
        </p:spPr>
        <p:style>
          <a:lnRef idx="1">
            <a:schemeClr val="accent1"/>
          </a:lnRef>
          <a:fillRef idx="0">
            <a:schemeClr val="accent1"/>
          </a:fillRef>
          <a:effectRef idx="0">
            <a:schemeClr val="accent1"/>
          </a:effectRef>
          <a:fontRef idx="minor">
            <a:schemeClr val="tx1"/>
          </a:fontRef>
        </p:style>
      </p:cxnSp>
      <p:sp>
        <p:nvSpPr>
          <p:cNvPr id="78" name="Rectángulo: esquinas redondeadas 77">
            <a:extLst>
              <a:ext uri="{FF2B5EF4-FFF2-40B4-BE49-F238E27FC236}">
                <a16:creationId xmlns:a16="http://schemas.microsoft.com/office/drawing/2014/main" id="{8AD8A451-EA7F-469E-9EA1-22102EB52D0C}"/>
              </a:ext>
            </a:extLst>
          </p:cNvPr>
          <p:cNvSpPr/>
          <p:nvPr/>
        </p:nvSpPr>
        <p:spPr>
          <a:xfrm>
            <a:off x="8939874" y="4658337"/>
            <a:ext cx="2261278" cy="515471"/>
          </a:xfrm>
          <a:prstGeom prst="roundRect">
            <a:avLst>
              <a:gd name="adj" fmla="val 29930"/>
            </a:avLst>
          </a:prstGeom>
          <a:solidFill>
            <a:schemeClr val="bg1"/>
          </a:solidFill>
          <a:ln w="28575">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900" dirty="0">
                <a:solidFill>
                  <a:schemeClr val="tx1"/>
                </a:solidFill>
              </a:rPr>
              <a:t>Los tipos de experiencias relacionadas con la producción de textos en preescolar</a:t>
            </a:r>
          </a:p>
        </p:txBody>
      </p:sp>
      <p:sp>
        <p:nvSpPr>
          <p:cNvPr id="79" name="CuadroTexto 78">
            <a:extLst>
              <a:ext uri="{FF2B5EF4-FFF2-40B4-BE49-F238E27FC236}">
                <a16:creationId xmlns:a16="http://schemas.microsoft.com/office/drawing/2014/main" id="{78814262-B3A1-42A3-8C64-E97057C6E2B6}"/>
              </a:ext>
            </a:extLst>
          </p:cNvPr>
          <p:cNvSpPr txBox="1"/>
          <p:nvPr/>
        </p:nvSpPr>
        <p:spPr>
          <a:xfrm flipH="1">
            <a:off x="9465144" y="5240378"/>
            <a:ext cx="1194849" cy="230832"/>
          </a:xfrm>
          <a:prstGeom prst="rect">
            <a:avLst/>
          </a:prstGeom>
          <a:noFill/>
        </p:spPr>
        <p:txBody>
          <a:bodyPr wrap="square" rtlCol="0">
            <a:spAutoFit/>
          </a:bodyPr>
          <a:lstStyle/>
          <a:p>
            <a:pPr algn="ctr"/>
            <a:r>
              <a:rPr lang="es-MX" sz="900" dirty="0">
                <a:latin typeface="Cooper Black" panose="0208090404030B020404" pitchFamily="18" charset="0"/>
              </a:rPr>
              <a:t>Vinculadas con:</a:t>
            </a:r>
          </a:p>
        </p:txBody>
      </p:sp>
      <p:cxnSp>
        <p:nvCxnSpPr>
          <p:cNvPr id="80" name="Conector recto 79">
            <a:extLst>
              <a:ext uri="{FF2B5EF4-FFF2-40B4-BE49-F238E27FC236}">
                <a16:creationId xmlns:a16="http://schemas.microsoft.com/office/drawing/2014/main" id="{073960B5-8542-4B5F-9860-A8433FEC61E0}"/>
              </a:ext>
            </a:extLst>
          </p:cNvPr>
          <p:cNvCxnSpPr>
            <a:cxnSpLocks/>
          </p:cNvCxnSpPr>
          <p:nvPr/>
        </p:nvCxnSpPr>
        <p:spPr>
          <a:xfrm>
            <a:off x="10060518" y="5443498"/>
            <a:ext cx="0" cy="102083"/>
          </a:xfrm>
          <a:prstGeom prst="line">
            <a:avLst/>
          </a:prstGeom>
          <a:ln w="57150">
            <a:solidFill>
              <a:srgbClr val="EA6CBD"/>
            </a:solidFill>
          </a:ln>
        </p:spPr>
        <p:style>
          <a:lnRef idx="1">
            <a:schemeClr val="accent1"/>
          </a:lnRef>
          <a:fillRef idx="0">
            <a:schemeClr val="accent1"/>
          </a:fillRef>
          <a:effectRef idx="0">
            <a:schemeClr val="accent1"/>
          </a:effectRef>
          <a:fontRef idx="minor">
            <a:schemeClr val="tx1"/>
          </a:fontRef>
        </p:style>
      </p:cxnSp>
      <p:sp>
        <p:nvSpPr>
          <p:cNvPr id="81" name="Rectángulo: esquinas redondeadas 80">
            <a:extLst>
              <a:ext uri="{FF2B5EF4-FFF2-40B4-BE49-F238E27FC236}">
                <a16:creationId xmlns:a16="http://schemas.microsoft.com/office/drawing/2014/main" id="{13133B47-D7C3-49BA-A7C0-533715CDA391}"/>
              </a:ext>
            </a:extLst>
          </p:cNvPr>
          <p:cNvSpPr/>
          <p:nvPr/>
        </p:nvSpPr>
        <p:spPr>
          <a:xfrm>
            <a:off x="8939874" y="5562286"/>
            <a:ext cx="2261278" cy="515471"/>
          </a:xfrm>
          <a:prstGeom prst="roundRect">
            <a:avLst>
              <a:gd name="adj" fmla="val 29930"/>
            </a:avLst>
          </a:prstGeom>
          <a:solidFill>
            <a:schemeClr val="bg1"/>
          </a:solidFill>
          <a:ln w="28575">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lgn="ctr">
              <a:buFont typeface="Arial" panose="020B0604020202020204" pitchFamily="34" charset="0"/>
              <a:buChar char="•"/>
            </a:pPr>
            <a:r>
              <a:rPr lang="es-MX" sz="900" dirty="0">
                <a:solidFill>
                  <a:schemeClr val="tx1"/>
                </a:solidFill>
              </a:rPr>
              <a:t>Participar en eventos, donde la escritura tiene sentido</a:t>
            </a:r>
          </a:p>
        </p:txBody>
      </p:sp>
      <p:cxnSp>
        <p:nvCxnSpPr>
          <p:cNvPr id="82" name="Conector recto 81">
            <a:extLst>
              <a:ext uri="{FF2B5EF4-FFF2-40B4-BE49-F238E27FC236}">
                <a16:creationId xmlns:a16="http://schemas.microsoft.com/office/drawing/2014/main" id="{7E494822-2DA6-418C-ADBC-44CE3C67123B}"/>
              </a:ext>
            </a:extLst>
          </p:cNvPr>
          <p:cNvCxnSpPr>
            <a:cxnSpLocks/>
          </p:cNvCxnSpPr>
          <p:nvPr/>
        </p:nvCxnSpPr>
        <p:spPr>
          <a:xfrm>
            <a:off x="10060518" y="6062218"/>
            <a:ext cx="0" cy="102083"/>
          </a:xfrm>
          <a:prstGeom prst="line">
            <a:avLst/>
          </a:prstGeom>
          <a:ln w="57150">
            <a:solidFill>
              <a:srgbClr val="EA6CBD"/>
            </a:solidFill>
          </a:ln>
        </p:spPr>
        <p:style>
          <a:lnRef idx="1">
            <a:schemeClr val="accent1"/>
          </a:lnRef>
          <a:fillRef idx="0">
            <a:schemeClr val="accent1"/>
          </a:fillRef>
          <a:effectRef idx="0">
            <a:schemeClr val="accent1"/>
          </a:effectRef>
          <a:fontRef idx="minor">
            <a:schemeClr val="tx1"/>
          </a:fontRef>
        </p:style>
      </p:cxnSp>
      <p:sp>
        <p:nvSpPr>
          <p:cNvPr id="83" name="Rectángulo: esquinas redondeadas 82">
            <a:extLst>
              <a:ext uri="{FF2B5EF4-FFF2-40B4-BE49-F238E27FC236}">
                <a16:creationId xmlns:a16="http://schemas.microsoft.com/office/drawing/2014/main" id="{03DAE2F2-FE6C-47CE-B417-D938B1486E2F}"/>
              </a:ext>
            </a:extLst>
          </p:cNvPr>
          <p:cNvSpPr/>
          <p:nvPr/>
        </p:nvSpPr>
        <p:spPr>
          <a:xfrm>
            <a:off x="8939874" y="6181006"/>
            <a:ext cx="2261278" cy="515471"/>
          </a:xfrm>
          <a:prstGeom prst="roundRect">
            <a:avLst>
              <a:gd name="adj" fmla="val 29930"/>
            </a:avLst>
          </a:prstGeom>
          <a:solidFill>
            <a:schemeClr val="bg1"/>
          </a:solidFill>
          <a:ln w="28575">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lgn="ctr">
              <a:buFont typeface="Arial" panose="020B0604020202020204" pitchFamily="34" charset="0"/>
              <a:buChar char="•"/>
            </a:pPr>
            <a:r>
              <a:rPr lang="es-MX" sz="900" dirty="0">
                <a:solidFill>
                  <a:schemeClr val="tx1"/>
                </a:solidFill>
              </a:rPr>
              <a:t>Escribir un recado, invitación, recetario, etc.</a:t>
            </a:r>
          </a:p>
        </p:txBody>
      </p:sp>
      <p:cxnSp>
        <p:nvCxnSpPr>
          <p:cNvPr id="84" name="Conector recto 83">
            <a:extLst>
              <a:ext uri="{FF2B5EF4-FFF2-40B4-BE49-F238E27FC236}">
                <a16:creationId xmlns:a16="http://schemas.microsoft.com/office/drawing/2014/main" id="{6D472346-285A-46DF-B23F-6E2DE6D807C2}"/>
              </a:ext>
            </a:extLst>
          </p:cNvPr>
          <p:cNvCxnSpPr>
            <a:cxnSpLocks/>
          </p:cNvCxnSpPr>
          <p:nvPr/>
        </p:nvCxnSpPr>
        <p:spPr>
          <a:xfrm>
            <a:off x="10060518" y="6690808"/>
            <a:ext cx="0" cy="102083"/>
          </a:xfrm>
          <a:prstGeom prst="line">
            <a:avLst/>
          </a:prstGeom>
          <a:ln w="57150">
            <a:solidFill>
              <a:srgbClr val="EA6CBD"/>
            </a:solidFill>
          </a:ln>
        </p:spPr>
        <p:style>
          <a:lnRef idx="1">
            <a:schemeClr val="accent1"/>
          </a:lnRef>
          <a:fillRef idx="0">
            <a:schemeClr val="accent1"/>
          </a:fillRef>
          <a:effectRef idx="0">
            <a:schemeClr val="accent1"/>
          </a:effectRef>
          <a:fontRef idx="minor">
            <a:schemeClr val="tx1"/>
          </a:fontRef>
        </p:style>
      </p:cxnSp>
      <p:sp>
        <p:nvSpPr>
          <p:cNvPr id="85" name="Rectángulo: esquinas redondeadas 84">
            <a:extLst>
              <a:ext uri="{FF2B5EF4-FFF2-40B4-BE49-F238E27FC236}">
                <a16:creationId xmlns:a16="http://schemas.microsoft.com/office/drawing/2014/main" id="{77E34421-66F1-4648-B4A2-BDDF2F27475C}"/>
              </a:ext>
            </a:extLst>
          </p:cNvPr>
          <p:cNvSpPr/>
          <p:nvPr/>
        </p:nvSpPr>
        <p:spPr>
          <a:xfrm>
            <a:off x="8939874" y="6809596"/>
            <a:ext cx="2261278" cy="515471"/>
          </a:xfrm>
          <a:prstGeom prst="roundRect">
            <a:avLst>
              <a:gd name="adj" fmla="val 29930"/>
            </a:avLst>
          </a:prstGeom>
          <a:solidFill>
            <a:schemeClr val="bg1"/>
          </a:solidFill>
          <a:ln w="28575">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lgn="ctr">
              <a:buFont typeface="Arial" panose="020B0604020202020204" pitchFamily="34" charset="0"/>
              <a:buChar char="•"/>
            </a:pPr>
            <a:r>
              <a:rPr lang="es-MX" sz="900" dirty="0">
                <a:solidFill>
                  <a:schemeClr val="tx1"/>
                </a:solidFill>
              </a:rPr>
              <a:t>Producción de textos cortos.</a:t>
            </a:r>
          </a:p>
        </p:txBody>
      </p:sp>
      <p:cxnSp>
        <p:nvCxnSpPr>
          <p:cNvPr id="86" name="Conector recto 85">
            <a:extLst>
              <a:ext uri="{FF2B5EF4-FFF2-40B4-BE49-F238E27FC236}">
                <a16:creationId xmlns:a16="http://schemas.microsoft.com/office/drawing/2014/main" id="{3E721783-2E33-4196-808B-9FD04F22D932}"/>
              </a:ext>
            </a:extLst>
          </p:cNvPr>
          <p:cNvCxnSpPr>
            <a:cxnSpLocks/>
          </p:cNvCxnSpPr>
          <p:nvPr/>
        </p:nvCxnSpPr>
        <p:spPr>
          <a:xfrm>
            <a:off x="10060518" y="7320099"/>
            <a:ext cx="0" cy="102083"/>
          </a:xfrm>
          <a:prstGeom prst="line">
            <a:avLst/>
          </a:prstGeom>
          <a:ln w="57150">
            <a:solidFill>
              <a:srgbClr val="EA6CBD"/>
            </a:solidFill>
          </a:ln>
        </p:spPr>
        <p:style>
          <a:lnRef idx="1">
            <a:schemeClr val="accent1"/>
          </a:lnRef>
          <a:fillRef idx="0">
            <a:schemeClr val="accent1"/>
          </a:fillRef>
          <a:effectRef idx="0">
            <a:schemeClr val="accent1"/>
          </a:effectRef>
          <a:fontRef idx="minor">
            <a:schemeClr val="tx1"/>
          </a:fontRef>
        </p:style>
      </p:cxnSp>
      <p:sp>
        <p:nvSpPr>
          <p:cNvPr id="87" name="Rectángulo: esquinas redondeadas 86">
            <a:extLst>
              <a:ext uri="{FF2B5EF4-FFF2-40B4-BE49-F238E27FC236}">
                <a16:creationId xmlns:a16="http://schemas.microsoft.com/office/drawing/2014/main" id="{6D921B2E-5463-4F0C-B5E7-758F6DED3E0E}"/>
              </a:ext>
            </a:extLst>
          </p:cNvPr>
          <p:cNvSpPr/>
          <p:nvPr/>
        </p:nvSpPr>
        <p:spPr>
          <a:xfrm>
            <a:off x="8939874" y="7438887"/>
            <a:ext cx="2261278" cy="515471"/>
          </a:xfrm>
          <a:prstGeom prst="roundRect">
            <a:avLst>
              <a:gd name="adj" fmla="val 29930"/>
            </a:avLst>
          </a:prstGeom>
          <a:solidFill>
            <a:schemeClr val="bg1"/>
          </a:solidFill>
          <a:ln w="28575">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lgn="ctr">
              <a:buFont typeface="Arial" panose="020B0604020202020204" pitchFamily="34" charset="0"/>
              <a:buChar char="•"/>
            </a:pPr>
            <a:r>
              <a:rPr lang="es-MX" sz="900" dirty="0">
                <a:solidFill>
                  <a:schemeClr val="tx1"/>
                </a:solidFill>
              </a:rPr>
              <a:t>Revisar y mejorar sus producciones.</a:t>
            </a:r>
          </a:p>
        </p:txBody>
      </p:sp>
      <p:cxnSp>
        <p:nvCxnSpPr>
          <p:cNvPr id="88" name="Conector recto 87">
            <a:extLst>
              <a:ext uri="{FF2B5EF4-FFF2-40B4-BE49-F238E27FC236}">
                <a16:creationId xmlns:a16="http://schemas.microsoft.com/office/drawing/2014/main" id="{1A047254-39C0-42ED-9AD1-27522771FC29}"/>
              </a:ext>
            </a:extLst>
          </p:cNvPr>
          <p:cNvCxnSpPr>
            <a:cxnSpLocks/>
          </p:cNvCxnSpPr>
          <p:nvPr/>
        </p:nvCxnSpPr>
        <p:spPr>
          <a:xfrm>
            <a:off x="10060518" y="7944275"/>
            <a:ext cx="0" cy="102083"/>
          </a:xfrm>
          <a:prstGeom prst="line">
            <a:avLst/>
          </a:prstGeom>
          <a:ln w="57150">
            <a:solidFill>
              <a:srgbClr val="EA6CBD"/>
            </a:solidFill>
          </a:ln>
        </p:spPr>
        <p:style>
          <a:lnRef idx="1">
            <a:schemeClr val="accent1"/>
          </a:lnRef>
          <a:fillRef idx="0">
            <a:schemeClr val="accent1"/>
          </a:fillRef>
          <a:effectRef idx="0">
            <a:schemeClr val="accent1"/>
          </a:effectRef>
          <a:fontRef idx="minor">
            <a:schemeClr val="tx1"/>
          </a:fontRef>
        </p:style>
      </p:cxnSp>
      <p:sp>
        <p:nvSpPr>
          <p:cNvPr id="89" name="Rectángulo: esquinas redondeadas 88">
            <a:extLst>
              <a:ext uri="{FF2B5EF4-FFF2-40B4-BE49-F238E27FC236}">
                <a16:creationId xmlns:a16="http://schemas.microsoft.com/office/drawing/2014/main" id="{B06344D1-9489-4ACF-A9D1-3270487CD7AA}"/>
              </a:ext>
            </a:extLst>
          </p:cNvPr>
          <p:cNvSpPr/>
          <p:nvPr/>
        </p:nvSpPr>
        <p:spPr>
          <a:xfrm>
            <a:off x="8939874" y="8063063"/>
            <a:ext cx="2261278" cy="515471"/>
          </a:xfrm>
          <a:prstGeom prst="roundRect">
            <a:avLst>
              <a:gd name="adj" fmla="val 29930"/>
            </a:avLst>
          </a:prstGeom>
          <a:solidFill>
            <a:schemeClr val="bg1"/>
          </a:solidFill>
          <a:ln w="28575">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lgn="ctr">
              <a:buFont typeface="Arial" panose="020B0604020202020204" pitchFamily="34" charset="0"/>
              <a:buChar char="•"/>
            </a:pPr>
            <a:r>
              <a:rPr lang="es-MX" sz="900" dirty="0">
                <a:solidFill>
                  <a:schemeClr val="tx1"/>
                </a:solidFill>
              </a:rPr>
              <a:t>Interpretar sus producciones escritas.</a:t>
            </a:r>
          </a:p>
        </p:txBody>
      </p:sp>
      <p:cxnSp>
        <p:nvCxnSpPr>
          <p:cNvPr id="90" name="Conector recto 89">
            <a:extLst>
              <a:ext uri="{FF2B5EF4-FFF2-40B4-BE49-F238E27FC236}">
                <a16:creationId xmlns:a16="http://schemas.microsoft.com/office/drawing/2014/main" id="{88BD188B-7D0D-4E48-9429-D8A4E90D730A}"/>
              </a:ext>
            </a:extLst>
          </p:cNvPr>
          <p:cNvCxnSpPr>
            <a:cxnSpLocks/>
          </p:cNvCxnSpPr>
          <p:nvPr/>
        </p:nvCxnSpPr>
        <p:spPr>
          <a:xfrm>
            <a:off x="10060518" y="8549566"/>
            <a:ext cx="0" cy="102083"/>
          </a:xfrm>
          <a:prstGeom prst="line">
            <a:avLst/>
          </a:prstGeom>
          <a:ln w="57150">
            <a:solidFill>
              <a:srgbClr val="EA6CBD"/>
            </a:solidFill>
          </a:ln>
        </p:spPr>
        <p:style>
          <a:lnRef idx="1">
            <a:schemeClr val="accent1"/>
          </a:lnRef>
          <a:fillRef idx="0">
            <a:schemeClr val="accent1"/>
          </a:fillRef>
          <a:effectRef idx="0">
            <a:schemeClr val="accent1"/>
          </a:effectRef>
          <a:fontRef idx="minor">
            <a:schemeClr val="tx1"/>
          </a:fontRef>
        </p:style>
      </p:cxnSp>
      <p:sp>
        <p:nvSpPr>
          <p:cNvPr id="91" name="Rectángulo: esquinas redondeadas 90">
            <a:extLst>
              <a:ext uri="{FF2B5EF4-FFF2-40B4-BE49-F238E27FC236}">
                <a16:creationId xmlns:a16="http://schemas.microsoft.com/office/drawing/2014/main" id="{531D44D7-2B46-4D80-9320-AF23907F0826}"/>
              </a:ext>
            </a:extLst>
          </p:cNvPr>
          <p:cNvSpPr/>
          <p:nvPr/>
        </p:nvSpPr>
        <p:spPr>
          <a:xfrm>
            <a:off x="8939874" y="8668354"/>
            <a:ext cx="2261278" cy="515471"/>
          </a:xfrm>
          <a:prstGeom prst="roundRect">
            <a:avLst>
              <a:gd name="adj" fmla="val 29930"/>
            </a:avLst>
          </a:prstGeom>
          <a:solidFill>
            <a:schemeClr val="bg1"/>
          </a:solidFill>
          <a:ln w="28575">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lgn="ctr">
              <a:buFont typeface="Arial" panose="020B0604020202020204" pitchFamily="34" charset="0"/>
              <a:buChar char="•"/>
            </a:pPr>
            <a:r>
              <a:rPr lang="es-MX" sz="900" dirty="0">
                <a:solidFill>
                  <a:schemeClr val="tx1"/>
                </a:solidFill>
              </a:rPr>
              <a:t>Comparar la escritura de palabras a partir del conocimiento de su nombre y otras palabras</a:t>
            </a:r>
          </a:p>
        </p:txBody>
      </p:sp>
      <p:cxnSp>
        <p:nvCxnSpPr>
          <p:cNvPr id="92" name="Conector recto 91">
            <a:extLst>
              <a:ext uri="{FF2B5EF4-FFF2-40B4-BE49-F238E27FC236}">
                <a16:creationId xmlns:a16="http://schemas.microsoft.com/office/drawing/2014/main" id="{D506E1C6-7D77-4D9D-89DE-A6B7DB133B74}"/>
              </a:ext>
            </a:extLst>
          </p:cNvPr>
          <p:cNvCxnSpPr>
            <a:cxnSpLocks/>
          </p:cNvCxnSpPr>
          <p:nvPr/>
        </p:nvCxnSpPr>
        <p:spPr>
          <a:xfrm>
            <a:off x="10060518" y="9178746"/>
            <a:ext cx="0" cy="102083"/>
          </a:xfrm>
          <a:prstGeom prst="line">
            <a:avLst/>
          </a:prstGeom>
          <a:ln w="57150">
            <a:solidFill>
              <a:srgbClr val="EA6CBD"/>
            </a:solidFill>
          </a:ln>
        </p:spPr>
        <p:style>
          <a:lnRef idx="1">
            <a:schemeClr val="accent1"/>
          </a:lnRef>
          <a:fillRef idx="0">
            <a:schemeClr val="accent1"/>
          </a:fillRef>
          <a:effectRef idx="0">
            <a:schemeClr val="accent1"/>
          </a:effectRef>
          <a:fontRef idx="minor">
            <a:schemeClr val="tx1"/>
          </a:fontRef>
        </p:style>
      </p:cxnSp>
      <p:sp>
        <p:nvSpPr>
          <p:cNvPr id="93" name="Rectángulo: esquinas redondeadas 92">
            <a:extLst>
              <a:ext uri="{FF2B5EF4-FFF2-40B4-BE49-F238E27FC236}">
                <a16:creationId xmlns:a16="http://schemas.microsoft.com/office/drawing/2014/main" id="{75CC399E-3FE9-4584-A957-343FC4502755}"/>
              </a:ext>
            </a:extLst>
          </p:cNvPr>
          <p:cNvSpPr/>
          <p:nvPr/>
        </p:nvSpPr>
        <p:spPr>
          <a:xfrm>
            <a:off x="8939874" y="9297534"/>
            <a:ext cx="2261278" cy="515471"/>
          </a:xfrm>
          <a:prstGeom prst="roundRect">
            <a:avLst>
              <a:gd name="adj" fmla="val 29930"/>
            </a:avLst>
          </a:prstGeom>
          <a:solidFill>
            <a:schemeClr val="bg1"/>
          </a:solidFill>
          <a:ln w="28575">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lgn="ctr">
              <a:buFont typeface="Arial" panose="020B0604020202020204" pitchFamily="34" charset="0"/>
              <a:buChar char="•"/>
            </a:pPr>
            <a:r>
              <a:rPr lang="es-MX" sz="900" dirty="0">
                <a:solidFill>
                  <a:schemeClr val="tx1"/>
                </a:solidFill>
              </a:rPr>
              <a:t>Elaborar un cartel.</a:t>
            </a:r>
          </a:p>
        </p:txBody>
      </p:sp>
      <p:sp>
        <p:nvSpPr>
          <p:cNvPr id="94" name="Rectángulo: esquinas redondeadas 93">
            <a:extLst>
              <a:ext uri="{FF2B5EF4-FFF2-40B4-BE49-F238E27FC236}">
                <a16:creationId xmlns:a16="http://schemas.microsoft.com/office/drawing/2014/main" id="{30BD3025-CAD8-4CE6-8C94-BBB7167BDEF1}"/>
              </a:ext>
            </a:extLst>
          </p:cNvPr>
          <p:cNvSpPr/>
          <p:nvPr/>
        </p:nvSpPr>
        <p:spPr>
          <a:xfrm>
            <a:off x="11717560" y="4672841"/>
            <a:ext cx="2261278" cy="2656131"/>
          </a:xfrm>
          <a:prstGeom prst="roundRect">
            <a:avLst>
              <a:gd name="adj" fmla="val 29930"/>
            </a:avLst>
          </a:prstGeom>
          <a:solidFill>
            <a:schemeClr val="bg1"/>
          </a:solidFill>
          <a:ln w="28575">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MX" sz="900" b="0" i="0" dirty="0">
                <a:solidFill>
                  <a:schemeClr val="tx1"/>
                </a:solidFill>
                <a:effectLst/>
              </a:rPr>
              <a:t>Se escribe para recordar, informar, comentar con alguien que tal vez no esta cerca o en el momento necesario. En preescolar la producción de textos requiere hacerse en situaciones y con fines reales, porque tiene sentido hacerlo:</a:t>
            </a:r>
          </a:p>
          <a:p>
            <a:pPr algn="ctr">
              <a:buFont typeface="Arial" panose="020B0604020202020204" pitchFamily="34" charset="0"/>
              <a:buChar char="•"/>
            </a:pPr>
            <a:r>
              <a:rPr lang="es-MX" sz="900" b="0" i="0" dirty="0">
                <a:solidFill>
                  <a:schemeClr val="tx1"/>
                </a:solidFill>
                <a:effectLst/>
              </a:rPr>
              <a:t>Escribir un recado</a:t>
            </a:r>
          </a:p>
          <a:p>
            <a:pPr algn="ctr">
              <a:buFont typeface="Arial" panose="020B0604020202020204" pitchFamily="34" charset="0"/>
              <a:buChar char="•"/>
            </a:pPr>
            <a:r>
              <a:rPr lang="es-MX" sz="900" b="0" i="0" dirty="0">
                <a:solidFill>
                  <a:schemeClr val="tx1"/>
                </a:solidFill>
                <a:effectLst/>
              </a:rPr>
              <a:t>elaborar una invitación o un cartel</a:t>
            </a:r>
          </a:p>
          <a:p>
            <a:pPr algn="ctr">
              <a:buFont typeface="Arial" panose="020B0604020202020204" pitchFamily="34" charset="0"/>
              <a:buChar char="•"/>
            </a:pPr>
            <a:r>
              <a:rPr lang="es-MX" sz="900" b="0" i="0" dirty="0">
                <a:solidFill>
                  <a:schemeClr val="tx1"/>
                </a:solidFill>
                <a:effectLst/>
              </a:rPr>
              <a:t>elaborar un recetario</a:t>
            </a:r>
          </a:p>
          <a:p>
            <a:pPr algn="ctr">
              <a:buFont typeface="Arial" panose="020B0604020202020204" pitchFamily="34" charset="0"/>
              <a:buChar char="•"/>
            </a:pPr>
            <a:r>
              <a:rPr lang="es-MX" sz="900" b="0" i="0" dirty="0">
                <a:solidFill>
                  <a:schemeClr val="tx1"/>
                </a:solidFill>
                <a:effectLst/>
              </a:rPr>
              <a:t>escribir instrucciones para utilizar un juego, un material , etc.</a:t>
            </a:r>
          </a:p>
          <a:p>
            <a:pPr algn="ctr">
              <a:buFont typeface="Arial" panose="020B0604020202020204" pitchFamily="34" charset="0"/>
              <a:buChar char="•"/>
            </a:pPr>
            <a:r>
              <a:rPr lang="es-MX" sz="900" b="0" i="0" dirty="0">
                <a:solidFill>
                  <a:schemeClr val="tx1"/>
                </a:solidFill>
                <a:effectLst/>
              </a:rPr>
              <a:t>escribir un texto</a:t>
            </a:r>
          </a:p>
          <a:p>
            <a:pPr algn="ctr">
              <a:buFont typeface="Arial" panose="020B0604020202020204" pitchFamily="34" charset="0"/>
              <a:buChar char="•"/>
            </a:pPr>
            <a:r>
              <a:rPr lang="es-MX" sz="900" b="0" i="0" dirty="0">
                <a:solidFill>
                  <a:schemeClr val="tx1"/>
                </a:solidFill>
                <a:effectLst/>
              </a:rPr>
              <a:t>compartir información</a:t>
            </a:r>
          </a:p>
          <a:p>
            <a:pPr algn="ctr">
              <a:buFont typeface="Arial" panose="020B0604020202020204" pitchFamily="34" charset="0"/>
              <a:buChar char="•"/>
            </a:pPr>
            <a:r>
              <a:rPr lang="es-MX" sz="900" b="0" i="0" dirty="0">
                <a:solidFill>
                  <a:schemeClr val="tx1"/>
                </a:solidFill>
                <a:effectLst/>
              </a:rPr>
              <a:t>escribir rimas o poemas</a:t>
            </a:r>
          </a:p>
        </p:txBody>
      </p:sp>
      <p:sp>
        <p:nvSpPr>
          <p:cNvPr id="95" name="Rectángulo: esquinas redondeadas 94">
            <a:extLst>
              <a:ext uri="{FF2B5EF4-FFF2-40B4-BE49-F238E27FC236}">
                <a16:creationId xmlns:a16="http://schemas.microsoft.com/office/drawing/2014/main" id="{8A2DEE68-1A53-41C9-88DC-3A55AAF38AD6}"/>
              </a:ext>
            </a:extLst>
          </p:cNvPr>
          <p:cNvSpPr/>
          <p:nvPr/>
        </p:nvSpPr>
        <p:spPr>
          <a:xfrm>
            <a:off x="14266430" y="4823844"/>
            <a:ext cx="2261278" cy="1138313"/>
          </a:xfrm>
          <a:prstGeom prst="roundRect">
            <a:avLst>
              <a:gd name="adj" fmla="val 29930"/>
            </a:avLst>
          </a:prstGeom>
          <a:solidFill>
            <a:schemeClr val="bg1"/>
          </a:solidFill>
          <a:ln w="28575">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s-MX" sz="900" b="0" i="0" dirty="0">
                <a:solidFill>
                  <a:schemeClr val="tx1"/>
                </a:solidFill>
                <a:effectLst/>
              </a:rPr>
              <a:t>La intervención docente es importante cuando los niños elaboran textos al apoyarlos en cuanto a:</a:t>
            </a:r>
          </a:p>
          <a:p>
            <a:pPr algn="l"/>
            <a:endParaRPr lang="es-MX" sz="900" b="0" i="0" dirty="0">
              <a:solidFill>
                <a:schemeClr val="tx1"/>
              </a:solidFill>
              <a:effectLst/>
            </a:endParaRPr>
          </a:p>
          <a:p>
            <a:pPr algn="l">
              <a:buFont typeface="Arial" panose="020B0604020202020204" pitchFamily="34" charset="0"/>
              <a:buChar char="•"/>
            </a:pPr>
            <a:r>
              <a:rPr lang="es-MX" sz="900" b="0" i="0" dirty="0">
                <a:solidFill>
                  <a:schemeClr val="tx1"/>
                </a:solidFill>
                <a:effectLst/>
              </a:rPr>
              <a:t>ORGANIZAR LAS IDEAS</a:t>
            </a:r>
          </a:p>
          <a:p>
            <a:pPr algn="l">
              <a:buFont typeface="Arial" panose="020B0604020202020204" pitchFamily="34" charset="0"/>
              <a:buChar char="•"/>
            </a:pPr>
            <a:r>
              <a:rPr lang="es-MX" sz="900" b="0" i="0" dirty="0">
                <a:solidFill>
                  <a:schemeClr val="tx1"/>
                </a:solidFill>
                <a:effectLst/>
              </a:rPr>
              <a:t>ESCRIBIR Y LEER</a:t>
            </a:r>
          </a:p>
          <a:p>
            <a:pPr algn="l">
              <a:buFont typeface="Arial" panose="020B0604020202020204" pitchFamily="34" charset="0"/>
              <a:buChar char="•"/>
            </a:pPr>
            <a:r>
              <a:rPr lang="es-MX" sz="900" b="0" i="0" dirty="0">
                <a:solidFill>
                  <a:schemeClr val="tx1"/>
                </a:solidFill>
                <a:effectLst/>
              </a:rPr>
              <a:t>REVISAR</a:t>
            </a:r>
          </a:p>
        </p:txBody>
      </p:sp>
      <p:cxnSp>
        <p:nvCxnSpPr>
          <p:cNvPr id="96" name="Conector recto 95">
            <a:extLst>
              <a:ext uri="{FF2B5EF4-FFF2-40B4-BE49-F238E27FC236}">
                <a16:creationId xmlns:a16="http://schemas.microsoft.com/office/drawing/2014/main" id="{B87958D9-7F17-4FBC-AEDA-153E9371E997}"/>
              </a:ext>
            </a:extLst>
          </p:cNvPr>
          <p:cNvCxnSpPr>
            <a:cxnSpLocks/>
          </p:cNvCxnSpPr>
          <p:nvPr/>
        </p:nvCxnSpPr>
        <p:spPr>
          <a:xfrm flipH="1">
            <a:off x="15358453" y="5937514"/>
            <a:ext cx="16845" cy="1738991"/>
          </a:xfrm>
          <a:prstGeom prst="line">
            <a:avLst/>
          </a:prstGeom>
          <a:ln w="57150">
            <a:solidFill>
              <a:srgbClr val="EA6CBD"/>
            </a:solidFill>
          </a:ln>
        </p:spPr>
        <p:style>
          <a:lnRef idx="1">
            <a:schemeClr val="accent1"/>
          </a:lnRef>
          <a:fillRef idx="0">
            <a:schemeClr val="accent1"/>
          </a:fillRef>
          <a:effectRef idx="0">
            <a:schemeClr val="accent1"/>
          </a:effectRef>
          <a:fontRef idx="minor">
            <a:schemeClr val="tx1"/>
          </a:fontRef>
        </p:style>
      </p:cxnSp>
      <p:cxnSp>
        <p:nvCxnSpPr>
          <p:cNvPr id="97" name="Conector recto 96">
            <a:extLst>
              <a:ext uri="{FF2B5EF4-FFF2-40B4-BE49-F238E27FC236}">
                <a16:creationId xmlns:a16="http://schemas.microsoft.com/office/drawing/2014/main" id="{5D2D33F9-D98D-4E9C-B630-F858F1F34588}"/>
              </a:ext>
            </a:extLst>
          </p:cNvPr>
          <p:cNvCxnSpPr>
            <a:cxnSpLocks/>
          </p:cNvCxnSpPr>
          <p:nvPr/>
        </p:nvCxnSpPr>
        <p:spPr>
          <a:xfrm>
            <a:off x="12781834" y="7328972"/>
            <a:ext cx="0" cy="367650"/>
          </a:xfrm>
          <a:prstGeom prst="line">
            <a:avLst/>
          </a:prstGeom>
          <a:ln w="57150">
            <a:solidFill>
              <a:srgbClr val="EA6CBD"/>
            </a:solidFill>
          </a:ln>
        </p:spPr>
        <p:style>
          <a:lnRef idx="1">
            <a:schemeClr val="accent1"/>
          </a:lnRef>
          <a:fillRef idx="0">
            <a:schemeClr val="accent1"/>
          </a:fillRef>
          <a:effectRef idx="0">
            <a:schemeClr val="accent1"/>
          </a:effectRef>
          <a:fontRef idx="minor">
            <a:schemeClr val="tx1"/>
          </a:fontRef>
        </p:style>
      </p:cxnSp>
      <p:cxnSp>
        <p:nvCxnSpPr>
          <p:cNvPr id="98" name="Conector recto 97">
            <a:extLst>
              <a:ext uri="{FF2B5EF4-FFF2-40B4-BE49-F238E27FC236}">
                <a16:creationId xmlns:a16="http://schemas.microsoft.com/office/drawing/2014/main" id="{9A8457F3-4F4D-4C41-9E3B-87BF00C0DCD5}"/>
              </a:ext>
            </a:extLst>
          </p:cNvPr>
          <p:cNvCxnSpPr>
            <a:cxnSpLocks/>
          </p:cNvCxnSpPr>
          <p:nvPr/>
        </p:nvCxnSpPr>
        <p:spPr>
          <a:xfrm>
            <a:off x="10052777" y="9813005"/>
            <a:ext cx="0" cy="127348"/>
          </a:xfrm>
          <a:prstGeom prst="line">
            <a:avLst/>
          </a:prstGeom>
          <a:ln w="57150">
            <a:solidFill>
              <a:srgbClr val="EA6CBD"/>
            </a:solidFill>
          </a:ln>
        </p:spPr>
        <p:style>
          <a:lnRef idx="1">
            <a:schemeClr val="accent1"/>
          </a:lnRef>
          <a:fillRef idx="0">
            <a:schemeClr val="accent1"/>
          </a:fillRef>
          <a:effectRef idx="0">
            <a:schemeClr val="accent1"/>
          </a:effectRef>
          <a:fontRef idx="minor">
            <a:schemeClr val="tx1"/>
          </a:fontRef>
        </p:style>
      </p:cxnSp>
      <p:cxnSp>
        <p:nvCxnSpPr>
          <p:cNvPr id="99" name="Conector recto 98">
            <a:extLst>
              <a:ext uri="{FF2B5EF4-FFF2-40B4-BE49-F238E27FC236}">
                <a16:creationId xmlns:a16="http://schemas.microsoft.com/office/drawing/2014/main" id="{C2A79ED1-5B48-448D-B0B4-7096FB39566B}"/>
              </a:ext>
            </a:extLst>
          </p:cNvPr>
          <p:cNvCxnSpPr>
            <a:cxnSpLocks/>
          </p:cNvCxnSpPr>
          <p:nvPr/>
        </p:nvCxnSpPr>
        <p:spPr>
          <a:xfrm flipH="1">
            <a:off x="10021273" y="9951931"/>
            <a:ext cx="1453658" cy="0"/>
          </a:xfrm>
          <a:prstGeom prst="line">
            <a:avLst/>
          </a:prstGeom>
          <a:ln w="57150">
            <a:solidFill>
              <a:srgbClr val="EA6CBD"/>
            </a:solidFill>
          </a:ln>
        </p:spPr>
        <p:style>
          <a:lnRef idx="1">
            <a:schemeClr val="accent1"/>
          </a:lnRef>
          <a:fillRef idx="0">
            <a:schemeClr val="accent1"/>
          </a:fillRef>
          <a:effectRef idx="0">
            <a:schemeClr val="accent1"/>
          </a:effectRef>
          <a:fontRef idx="minor">
            <a:schemeClr val="tx1"/>
          </a:fontRef>
        </p:style>
      </p:cxnSp>
      <p:cxnSp>
        <p:nvCxnSpPr>
          <p:cNvPr id="100" name="Conector recto 99">
            <a:extLst>
              <a:ext uri="{FF2B5EF4-FFF2-40B4-BE49-F238E27FC236}">
                <a16:creationId xmlns:a16="http://schemas.microsoft.com/office/drawing/2014/main" id="{C82E0A5E-1CAC-4DCC-8090-47381B84EE10}"/>
              </a:ext>
            </a:extLst>
          </p:cNvPr>
          <p:cNvCxnSpPr>
            <a:cxnSpLocks/>
          </p:cNvCxnSpPr>
          <p:nvPr/>
        </p:nvCxnSpPr>
        <p:spPr>
          <a:xfrm flipV="1">
            <a:off x="11446805" y="7696622"/>
            <a:ext cx="0" cy="2284370"/>
          </a:xfrm>
          <a:prstGeom prst="line">
            <a:avLst/>
          </a:prstGeom>
          <a:ln w="57150">
            <a:solidFill>
              <a:srgbClr val="EA6CBD"/>
            </a:solidFill>
          </a:ln>
        </p:spPr>
        <p:style>
          <a:lnRef idx="1">
            <a:schemeClr val="accent1"/>
          </a:lnRef>
          <a:fillRef idx="0">
            <a:schemeClr val="accent1"/>
          </a:fillRef>
          <a:effectRef idx="0">
            <a:schemeClr val="accent1"/>
          </a:effectRef>
          <a:fontRef idx="minor">
            <a:schemeClr val="tx1"/>
          </a:fontRef>
        </p:style>
      </p:cxnSp>
      <p:cxnSp>
        <p:nvCxnSpPr>
          <p:cNvPr id="101" name="Conector recto 100">
            <a:extLst>
              <a:ext uri="{FF2B5EF4-FFF2-40B4-BE49-F238E27FC236}">
                <a16:creationId xmlns:a16="http://schemas.microsoft.com/office/drawing/2014/main" id="{7EE2CD82-78E1-4E78-A651-F4F05B7F4918}"/>
              </a:ext>
            </a:extLst>
          </p:cNvPr>
          <p:cNvCxnSpPr>
            <a:cxnSpLocks/>
          </p:cNvCxnSpPr>
          <p:nvPr/>
        </p:nvCxnSpPr>
        <p:spPr>
          <a:xfrm flipH="1">
            <a:off x="11446805" y="7676507"/>
            <a:ext cx="3928495" cy="46889"/>
          </a:xfrm>
          <a:prstGeom prst="line">
            <a:avLst/>
          </a:prstGeom>
          <a:ln w="57150">
            <a:solidFill>
              <a:srgbClr val="EA6CBD"/>
            </a:solidFill>
          </a:ln>
        </p:spPr>
        <p:style>
          <a:lnRef idx="1">
            <a:schemeClr val="accent1"/>
          </a:lnRef>
          <a:fillRef idx="0">
            <a:schemeClr val="accent1"/>
          </a:fillRef>
          <a:effectRef idx="0">
            <a:schemeClr val="accent1"/>
          </a:effectRef>
          <a:fontRef idx="minor">
            <a:schemeClr val="tx1"/>
          </a:fontRef>
        </p:style>
      </p:cxnSp>
      <p:cxnSp>
        <p:nvCxnSpPr>
          <p:cNvPr id="102" name="Conector recto 101">
            <a:extLst>
              <a:ext uri="{FF2B5EF4-FFF2-40B4-BE49-F238E27FC236}">
                <a16:creationId xmlns:a16="http://schemas.microsoft.com/office/drawing/2014/main" id="{89A6B2B1-C9EB-4E06-A7E8-B4413BDCC88A}"/>
              </a:ext>
            </a:extLst>
          </p:cNvPr>
          <p:cNvCxnSpPr>
            <a:cxnSpLocks/>
          </p:cNvCxnSpPr>
          <p:nvPr/>
        </p:nvCxnSpPr>
        <p:spPr>
          <a:xfrm flipH="1" flipV="1">
            <a:off x="11446804" y="7713570"/>
            <a:ext cx="208379" cy="189738"/>
          </a:xfrm>
          <a:prstGeom prst="line">
            <a:avLst/>
          </a:prstGeom>
          <a:ln w="57150">
            <a:solidFill>
              <a:srgbClr val="EA6CBD"/>
            </a:solidFill>
          </a:ln>
        </p:spPr>
        <p:style>
          <a:lnRef idx="1">
            <a:schemeClr val="accent1"/>
          </a:lnRef>
          <a:fillRef idx="0">
            <a:schemeClr val="accent1"/>
          </a:fillRef>
          <a:effectRef idx="0">
            <a:schemeClr val="accent1"/>
          </a:effectRef>
          <a:fontRef idx="minor">
            <a:schemeClr val="tx1"/>
          </a:fontRef>
        </p:style>
      </p:cxnSp>
      <p:sp>
        <p:nvSpPr>
          <p:cNvPr id="103" name="CuadroTexto 102">
            <a:extLst>
              <a:ext uri="{FF2B5EF4-FFF2-40B4-BE49-F238E27FC236}">
                <a16:creationId xmlns:a16="http://schemas.microsoft.com/office/drawing/2014/main" id="{0B32588D-24F2-42D2-88E5-FE3656CC9AB9}"/>
              </a:ext>
            </a:extLst>
          </p:cNvPr>
          <p:cNvSpPr txBox="1"/>
          <p:nvPr/>
        </p:nvSpPr>
        <p:spPr>
          <a:xfrm flipH="1">
            <a:off x="10659993" y="7852075"/>
            <a:ext cx="2795135" cy="261610"/>
          </a:xfrm>
          <a:prstGeom prst="rect">
            <a:avLst/>
          </a:prstGeom>
          <a:noFill/>
        </p:spPr>
        <p:txBody>
          <a:bodyPr wrap="square" rtlCol="0">
            <a:spAutoFit/>
          </a:bodyPr>
          <a:lstStyle/>
          <a:p>
            <a:pPr algn="ctr"/>
            <a:r>
              <a:rPr lang="es-MX" sz="1050" dirty="0">
                <a:latin typeface="Cooper Black" panose="0208090404030B020404" pitchFamily="18" charset="0"/>
              </a:rPr>
              <a:t>Nos lleva a</a:t>
            </a:r>
          </a:p>
        </p:txBody>
      </p:sp>
      <p:cxnSp>
        <p:nvCxnSpPr>
          <p:cNvPr id="104" name="Conector recto 103">
            <a:extLst>
              <a:ext uri="{FF2B5EF4-FFF2-40B4-BE49-F238E27FC236}">
                <a16:creationId xmlns:a16="http://schemas.microsoft.com/office/drawing/2014/main" id="{AA1EDE02-96DC-427B-83D4-B1F93B6B272C}"/>
              </a:ext>
            </a:extLst>
          </p:cNvPr>
          <p:cNvCxnSpPr>
            <a:cxnSpLocks/>
          </p:cNvCxnSpPr>
          <p:nvPr/>
        </p:nvCxnSpPr>
        <p:spPr>
          <a:xfrm flipH="1">
            <a:off x="12505889" y="7993497"/>
            <a:ext cx="259589" cy="0"/>
          </a:xfrm>
          <a:prstGeom prst="line">
            <a:avLst/>
          </a:prstGeom>
          <a:ln w="57150">
            <a:solidFill>
              <a:srgbClr val="EA6CBD"/>
            </a:solidFill>
          </a:ln>
        </p:spPr>
        <p:style>
          <a:lnRef idx="1">
            <a:schemeClr val="accent1"/>
          </a:lnRef>
          <a:fillRef idx="0">
            <a:schemeClr val="accent1"/>
          </a:fillRef>
          <a:effectRef idx="0">
            <a:schemeClr val="accent1"/>
          </a:effectRef>
          <a:fontRef idx="minor">
            <a:schemeClr val="tx1"/>
          </a:fontRef>
        </p:style>
      </p:cxnSp>
      <p:cxnSp>
        <p:nvCxnSpPr>
          <p:cNvPr id="105" name="Conector recto 104">
            <a:extLst>
              <a:ext uri="{FF2B5EF4-FFF2-40B4-BE49-F238E27FC236}">
                <a16:creationId xmlns:a16="http://schemas.microsoft.com/office/drawing/2014/main" id="{CD17B890-F962-4B1E-B7D2-042301C5F8B1}"/>
              </a:ext>
            </a:extLst>
          </p:cNvPr>
          <p:cNvCxnSpPr>
            <a:cxnSpLocks/>
          </p:cNvCxnSpPr>
          <p:nvPr/>
        </p:nvCxnSpPr>
        <p:spPr>
          <a:xfrm flipV="1">
            <a:off x="12765478" y="7965542"/>
            <a:ext cx="0" cy="120481"/>
          </a:xfrm>
          <a:prstGeom prst="line">
            <a:avLst/>
          </a:prstGeom>
          <a:ln w="57150">
            <a:solidFill>
              <a:srgbClr val="EA6CBD"/>
            </a:solidFill>
          </a:ln>
        </p:spPr>
        <p:style>
          <a:lnRef idx="1">
            <a:schemeClr val="accent1"/>
          </a:lnRef>
          <a:fillRef idx="0">
            <a:schemeClr val="accent1"/>
          </a:fillRef>
          <a:effectRef idx="0">
            <a:schemeClr val="accent1"/>
          </a:effectRef>
          <a:fontRef idx="minor">
            <a:schemeClr val="tx1"/>
          </a:fontRef>
        </p:style>
      </p:cxnSp>
      <p:cxnSp>
        <p:nvCxnSpPr>
          <p:cNvPr id="106" name="Conector recto 105">
            <a:extLst>
              <a:ext uri="{FF2B5EF4-FFF2-40B4-BE49-F238E27FC236}">
                <a16:creationId xmlns:a16="http://schemas.microsoft.com/office/drawing/2014/main" id="{F79F9238-10DF-422F-A7FF-894696BE4DD5}"/>
              </a:ext>
            </a:extLst>
          </p:cNvPr>
          <p:cNvCxnSpPr>
            <a:cxnSpLocks/>
          </p:cNvCxnSpPr>
          <p:nvPr/>
        </p:nvCxnSpPr>
        <p:spPr>
          <a:xfrm flipV="1">
            <a:off x="12765478" y="8245868"/>
            <a:ext cx="0" cy="120481"/>
          </a:xfrm>
          <a:prstGeom prst="line">
            <a:avLst/>
          </a:prstGeom>
          <a:ln w="57150">
            <a:solidFill>
              <a:srgbClr val="EA6CBD"/>
            </a:solidFill>
          </a:ln>
        </p:spPr>
        <p:style>
          <a:lnRef idx="1">
            <a:schemeClr val="accent1"/>
          </a:lnRef>
          <a:fillRef idx="0">
            <a:schemeClr val="accent1"/>
          </a:fillRef>
          <a:effectRef idx="0">
            <a:schemeClr val="accent1"/>
          </a:effectRef>
          <a:fontRef idx="minor">
            <a:schemeClr val="tx1"/>
          </a:fontRef>
        </p:style>
      </p:cxnSp>
      <p:sp>
        <p:nvSpPr>
          <p:cNvPr id="107" name="Rectángulo: esquinas redondeadas 106">
            <a:extLst>
              <a:ext uri="{FF2B5EF4-FFF2-40B4-BE49-F238E27FC236}">
                <a16:creationId xmlns:a16="http://schemas.microsoft.com/office/drawing/2014/main" id="{BE04074B-F209-4C4D-8451-B17383EB4F28}"/>
              </a:ext>
            </a:extLst>
          </p:cNvPr>
          <p:cNvSpPr/>
          <p:nvPr/>
        </p:nvSpPr>
        <p:spPr>
          <a:xfrm>
            <a:off x="11785373" y="8078462"/>
            <a:ext cx="3339509" cy="199804"/>
          </a:xfrm>
          <a:prstGeom prst="roundRect">
            <a:avLst>
              <a:gd name="adj" fmla="val 50000"/>
            </a:avLst>
          </a:prstGeom>
          <a:solidFill>
            <a:schemeClr val="accent4"/>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900" dirty="0">
                <a:latin typeface="Gill Sans Ultra Bold Condensed" panose="020B0A06020104020203" pitchFamily="34" charset="0"/>
              </a:rPr>
              <a:t>Consideraciones en relación al aprendizaje de la escritura</a:t>
            </a:r>
          </a:p>
        </p:txBody>
      </p:sp>
      <p:sp>
        <p:nvSpPr>
          <p:cNvPr id="108" name="CuadroTexto 107">
            <a:extLst>
              <a:ext uri="{FF2B5EF4-FFF2-40B4-BE49-F238E27FC236}">
                <a16:creationId xmlns:a16="http://schemas.microsoft.com/office/drawing/2014/main" id="{51456344-1744-493C-A447-4E12ABE6E9A2}"/>
              </a:ext>
            </a:extLst>
          </p:cNvPr>
          <p:cNvSpPr txBox="1"/>
          <p:nvPr/>
        </p:nvSpPr>
        <p:spPr>
          <a:xfrm>
            <a:off x="11578099" y="8366349"/>
            <a:ext cx="3886596" cy="1615827"/>
          </a:xfrm>
          <a:prstGeom prst="rect">
            <a:avLst/>
          </a:prstGeom>
          <a:solidFill>
            <a:schemeClr val="bg1"/>
          </a:solidFill>
          <a:ln w="28575">
            <a:solidFill>
              <a:srgbClr val="00B0F0"/>
            </a:solidFill>
          </a:ln>
        </p:spPr>
        <p:txBody>
          <a:bodyPr wrap="square">
            <a:spAutoFit/>
          </a:bodyPr>
          <a:lstStyle/>
          <a:p>
            <a:pPr algn="l"/>
            <a:r>
              <a:rPr lang="es-MX" sz="900" b="0" i="0" dirty="0">
                <a:effectLst/>
              </a:rPr>
              <a:t>Los niños en preescolar además de ser usuarios de textos, deben avanzar en la comprensión del sistema de escritura, esto es: descubrir que se escribe de izquierda a derecha y de arriba hacia abajo, identificar letras a partir de su nombre y el de sus compañeros, identificando la relación letra-sonido, entre otros.</a:t>
            </a:r>
          </a:p>
          <a:p>
            <a:pPr algn="l"/>
            <a:r>
              <a:rPr lang="es-MX" sz="900" b="0" i="0" dirty="0">
                <a:effectLst/>
              </a:rPr>
              <a:t>parte del aprendizaje del sistema de escritura de los niños tiene que ver con el análisis de sus producciones, como parte de ello la educadora propone a los niños:</a:t>
            </a:r>
          </a:p>
          <a:p>
            <a:pPr algn="l">
              <a:buFont typeface="Arial" panose="020B0604020202020204" pitchFamily="34" charset="0"/>
              <a:buChar char="•"/>
            </a:pPr>
            <a:r>
              <a:rPr lang="es-MX" sz="900" b="0" i="0" dirty="0">
                <a:effectLst/>
              </a:rPr>
              <a:t>producir textos cortos</a:t>
            </a:r>
          </a:p>
          <a:p>
            <a:pPr algn="l">
              <a:buFont typeface="Arial" panose="020B0604020202020204" pitchFamily="34" charset="0"/>
              <a:buChar char="•"/>
            </a:pPr>
            <a:r>
              <a:rPr lang="es-MX" sz="900" b="0" i="0" dirty="0">
                <a:effectLst/>
              </a:rPr>
              <a:t>actividad con el nombre propio</a:t>
            </a:r>
          </a:p>
          <a:p>
            <a:pPr algn="l">
              <a:buFont typeface="Arial" panose="020B0604020202020204" pitchFamily="34" charset="0"/>
              <a:buChar char="•"/>
            </a:pPr>
            <a:r>
              <a:rPr lang="es-MX" sz="900" b="0" i="0" dirty="0">
                <a:effectLst/>
              </a:rPr>
              <a:t>interpretar sus producciones</a:t>
            </a:r>
          </a:p>
        </p:txBody>
      </p:sp>
      <p:cxnSp>
        <p:nvCxnSpPr>
          <p:cNvPr id="109" name="Conector recto 108">
            <a:extLst>
              <a:ext uri="{FF2B5EF4-FFF2-40B4-BE49-F238E27FC236}">
                <a16:creationId xmlns:a16="http://schemas.microsoft.com/office/drawing/2014/main" id="{73623004-5AD5-4FCE-AFF5-C5EE9DACFB7E}"/>
              </a:ext>
            </a:extLst>
          </p:cNvPr>
          <p:cNvCxnSpPr>
            <a:cxnSpLocks/>
          </p:cNvCxnSpPr>
          <p:nvPr/>
        </p:nvCxnSpPr>
        <p:spPr>
          <a:xfrm>
            <a:off x="18012946" y="2196629"/>
            <a:ext cx="0" cy="102083"/>
          </a:xfrm>
          <a:prstGeom prst="line">
            <a:avLst/>
          </a:prstGeom>
          <a:ln w="57150">
            <a:solidFill>
              <a:srgbClr val="EA6CBD"/>
            </a:solidFill>
          </a:ln>
        </p:spPr>
        <p:style>
          <a:lnRef idx="1">
            <a:schemeClr val="accent1"/>
          </a:lnRef>
          <a:fillRef idx="0">
            <a:schemeClr val="accent1"/>
          </a:fillRef>
          <a:effectRef idx="0">
            <a:schemeClr val="accent1"/>
          </a:effectRef>
          <a:fontRef idx="minor">
            <a:schemeClr val="tx1"/>
          </a:fontRef>
        </p:style>
      </p:cxnSp>
      <p:sp>
        <p:nvSpPr>
          <p:cNvPr id="110" name="Rectángulo: esquinas redondeadas 109">
            <a:extLst>
              <a:ext uri="{FF2B5EF4-FFF2-40B4-BE49-F238E27FC236}">
                <a16:creationId xmlns:a16="http://schemas.microsoft.com/office/drawing/2014/main" id="{D4E57CEC-A292-483C-99B7-D96104618695}"/>
              </a:ext>
            </a:extLst>
          </p:cNvPr>
          <p:cNvSpPr/>
          <p:nvPr/>
        </p:nvSpPr>
        <p:spPr>
          <a:xfrm>
            <a:off x="16882307" y="2384459"/>
            <a:ext cx="2261278" cy="1138313"/>
          </a:xfrm>
          <a:prstGeom prst="roundRect">
            <a:avLst>
              <a:gd name="adj" fmla="val 29930"/>
            </a:avLst>
          </a:prstGeom>
          <a:solidFill>
            <a:schemeClr val="bg1"/>
          </a:solidFill>
          <a:ln w="28575">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900" b="0" i="0" dirty="0">
                <a:solidFill>
                  <a:schemeClr val="tx1"/>
                </a:solidFill>
                <a:effectLst/>
              </a:rPr>
              <a:t>Papel de la educadora fundamental en el desarrollo de las capacidades en relación al lenguaje y la comunicación, y no solo en el planteamiento de experiencias y ayuda a los niños, sino además como modelo de diversos aspectos.</a:t>
            </a:r>
          </a:p>
        </p:txBody>
      </p:sp>
      <p:cxnSp>
        <p:nvCxnSpPr>
          <p:cNvPr id="111" name="Conector recto 110">
            <a:extLst>
              <a:ext uri="{FF2B5EF4-FFF2-40B4-BE49-F238E27FC236}">
                <a16:creationId xmlns:a16="http://schemas.microsoft.com/office/drawing/2014/main" id="{28CDF6E5-537A-404E-994E-70011EB66F32}"/>
              </a:ext>
            </a:extLst>
          </p:cNvPr>
          <p:cNvCxnSpPr>
            <a:cxnSpLocks/>
          </p:cNvCxnSpPr>
          <p:nvPr/>
        </p:nvCxnSpPr>
        <p:spPr>
          <a:xfrm>
            <a:off x="18012946" y="3516658"/>
            <a:ext cx="0" cy="102083"/>
          </a:xfrm>
          <a:prstGeom prst="line">
            <a:avLst/>
          </a:prstGeom>
          <a:ln w="57150">
            <a:solidFill>
              <a:srgbClr val="EA6CBD"/>
            </a:solidFill>
          </a:ln>
        </p:spPr>
        <p:style>
          <a:lnRef idx="1">
            <a:schemeClr val="accent1"/>
          </a:lnRef>
          <a:fillRef idx="0">
            <a:schemeClr val="accent1"/>
          </a:fillRef>
          <a:effectRef idx="0">
            <a:schemeClr val="accent1"/>
          </a:effectRef>
          <a:fontRef idx="minor">
            <a:schemeClr val="tx1"/>
          </a:fontRef>
        </p:style>
      </p:cxnSp>
      <p:sp>
        <p:nvSpPr>
          <p:cNvPr id="112" name="CuadroTexto 111">
            <a:extLst>
              <a:ext uri="{FF2B5EF4-FFF2-40B4-BE49-F238E27FC236}">
                <a16:creationId xmlns:a16="http://schemas.microsoft.com/office/drawing/2014/main" id="{6B6BA371-A243-4536-88B0-FA74915CE685}"/>
              </a:ext>
            </a:extLst>
          </p:cNvPr>
          <p:cNvSpPr txBox="1"/>
          <p:nvPr/>
        </p:nvSpPr>
        <p:spPr>
          <a:xfrm flipH="1">
            <a:off x="16615378" y="3608519"/>
            <a:ext cx="2795135" cy="261610"/>
          </a:xfrm>
          <a:prstGeom prst="rect">
            <a:avLst/>
          </a:prstGeom>
          <a:noFill/>
        </p:spPr>
        <p:txBody>
          <a:bodyPr wrap="square" rtlCol="0">
            <a:spAutoFit/>
          </a:bodyPr>
          <a:lstStyle/>
          <a:p>
            <a:pPr algn="ctr"/>
            <a:r>
              <a:rPr lang="es-MX" sz="1050" dirty="0">
                <a:latin typeface="Cooper Black" panose="0208090404030B020404" pitchFamily="18" charset="0"/>
              </a:rPr>
              <a:t>Ayudamos en</a:t>
            </a:r>
          </a:p>
        </p:txBody>
      </p:sp>
      <p:cxnSp>
        <p:nvCxnSpPr>
          <p:cNvPr id="113" name="Conector recto 112">
            <a:extLst>
              <a:ext uri="{FF2B5EF4-FFF2-40B4-BE49-F238E27FC236}">
                <a16:creationId xmlns:a16="http://schemas.microsoft.com/office/drawing/2014/main" id="{979C3905-8048-40F4-AF84-196E3DCB58FC}"/>
              </a:ext>
            </a:extLst>
          </p:cNvPr>
          <p:cNvCxnSpPr>
            <a:cxnSpLocks/>
          </p:cNvCxnSpPr>
          <p:nvPr/>
        </p:nvCxnSpPr>
        <p:spPr>
          <a:xfrm>
            <a:off x="18012945" y="3830891"/>
            <a:ext cx="0" cy="102083"/>
          </a:xfrm>
          <a:prstGeom prst="line">
            <a:avLst/>
          </a:prstGeom>
          <a:ln w="57150">
            <a:solidFill>
              <a:srgbClr val="EA6CBD"/>
            </a:solidFill>
          </a:ln>
        </p:spPr>
        <p:style>
          <a:lnRef idx="1">
            <a:schemeClr val="accent1"/>
          </a:lnRef>
          <a:fillRef idx="0">
            <a:schemeClr val="accent1"/>
          </a:fillRef>
          <a:effectRef idx="0">
            <a:schemeClr val="accent1"/>
          </a:effectRef>
          <a:fontRef idx="minor">
            <a:schemeClr val="tx1"/>
          </a:fontRef>
        </p:style>
      </p:cxnSp>
      <p:cxnSp>
        <p:nvCxnSpPr>
          <p:cNvPr id="114" name="Conector recto 113">
            <a:extLst>
              <a:ext uri="{FF2B5EF4-FFF2-40B4-BE49-F238E27FC236}">
                <a16:creationId xmlns:a16="http://schemas.microsoft.com/office/drawing/2014/main" id="{C4EF565F-838B-4884-BA16-363DCB8D67C9}"/>
              </a:ext>
            </a:extLst>
          </p:cNvPr>
          <p:cNvCxnSpPr>
            <a:cxnSpLocks/>
          </p:cNvCxnSpPr>
          <p:nvPr/>
        </p:nvCxnSpPr>
        <p:spPr>
          <a:xfrm flipH="1" flipV="1">
            <a:off x="16890619" y="3925380"/>
            <a:ext cx="1145936" cy="7594"/>
          </a:xfrm>
          <a:prstGeom prst="line">
            <a:avLst/>
          </a:prstGeom>
          <a:ln w="57150">
            <a:solidFill>
              <a:srgbClr val="EA6CBD"/>
            </a:solidFill>
          </a:ln>
        </p:spPr>
        <p:style>
          <a:lnRef idx="1">
            <a:schemeClr val="accent1"/>
          </a:lnRef>
          <a:fillRef idx="0">
            <a:schemeClr val="accent1"/>
          </a:fillRef>
          <a:effectRef idx="0">
            <a:schemeClr val="accent1"/>
          </a:effectRef>
          <a:fontRef idx="minor">
            <a:schemeClr val="tx1"/>
          </a:fontRef>
        </p:style>
      </p:cxnSp>
      <p:cxnSp>
        <p:nvCxnSpPr>
          <p:cNvPr id="115" name="Conector recto 114">
            <a:extLst>
              <a:ext uri="{FF2B5EF4-FFF2-40B4-BE49-F238E27FC236}">
                <a16:creationId xmlns:a16="http://schemas.microsoft.com/office/drawing/2014/main" id="{446BFE5A-A8D6-4B31-B071-C5A4310AEB68}"/>
              </a:ext>
            </a:extLst>
          </p:cNvPr>
          <p:cNvCxnSpPr>
            <a:cxnSpLocks/>
          </p:cNvCxnSpPr>
          <p:nvPr/>
        </p:nvCxnSpPr>
        <p:spPr>
          <a:xfrm flipV="1">
            <a:off x="16881963" y="3898885"/>
            <a:ext cx="30150" cy="2726637"/>
          </a:xfrm>
          <a:prstGeom prst="line">
            <a:avLst/>
          </a:prstGeom>
          <a:ln w="57150">
            <a:solidFill>
              <a:srgbClr val="EA6CBD"/>
            </a:solidFill>
          </a:ln>
        </p:spPr>
        <p:style>
          <a:lnRef idx="1">
            <a:schemeClr val="accent1"/>
          </a:lnRef>
          <a:fillRef idx="0">
            <a:schemeClr val="accent1"/>
          </a:fillRef>
          <a:effectRef idx="0">
            <a:schemeClr val="accent1"/>
          </a:effectRef>
          <a:fontRef idx="minor">
            <a:schemeClr val="tx1"/>
          </a:fontRef>
        </p:style>
      </p:cxnSp>
      <p:sp>
        <p:nvSpPr>
          <p:cNvPr id="116" name="Rectángulo: esquinas redondeadas 115">
            <a:extLst>
              <a:ext uri="{FF2B5EF4-FFF2-40B4-BE49-F238E27FC236}">
                <a16:creationId xmlns:a16="http://schemas.microsoft.com/office/drawing/2014/main" id="{037912A3-B6FE-47C5-85BE-966E21E7CE5E}"/>
              </a:ext>
            </a:extLst>
          </p:cNvPr>
          <p:cNvSpPr/>
          <p:nvPr/>
        </p:nvSpPr>
        <p:spPr>
          <a:xfrm>
            <a:off x="17175808" y="4035495"/>
            <a:ext cx="1633589" cy="815701"/>
          </a:xfrm>
          <a:prstGeom prst="roundRect">
            <a:avLst>
              <a:gd name="adj" fmla="val 29930"/>
            </a:avLst>
          </a:prstGeom>
          <a:solidFill>
            <a:schemeClr val="bg1"/>
          </a:solidFill>
          <a:ln w="28575">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MX" sz="900" b="0" i="0" dirty="0">
                <a:solidFill>
                  <a:schemeClr val="tx1"/>
                </a:solidFill>
                <a:effectLst/>
                <a:latin typeface="Showcard Gothic" panose="04020904020102020604" pitchFamily="82" charset="0"/>
              </a:rPr>
              <a:t>ORALIDAD: </a:t>
            </a:r>
          </a:p>
          <a:p>
            <a:r>
              <a:rPr lang="es-MX" sz="900" dirty="0">
                <a:solidFill>
                  <a:schemeClr val="tx1"/>
                </a:solidFill>
              </a:rPr>
              <a:t>A</a:t>
            </a:r>
            <a:r>
              <a:rPr lang="es-MX" sz="900" b="0" i="0" dirty="0">
                <a:solidFill>
                  <a:schemeClr val="tx1"/>
                </a:solidFill>
                <a:effectLst/>
              </a:rPr>
              <a:t>lentar a los niños a expresarse de manera mas clara y mejor estructurada.</a:t>
            </a:r>
          </a:p>
        </p:txBody>
      </p:sp>
      <p:cxnSp>
        <p:nvCxnSpPr>
          <p:cNvPr id="117" name="Conector recto de flecha 116">
            <a:extLst>
              <a:ext uri="{FF2B5EF4-FFF2-40B4-BE49-F238E27FC236}">
                <a16:creationId xmlns:a16="http://schemas.microsoft.com/office/drawing/2014/main" id="{2E035A46-BB6A-459F-ADCB-35B7CB975155}"/>
              </a:ext>
            </a:extLst>
          </p:cNvPr>
          <p:cNvCxnSpPr>
            <a:cxnSpLocks/>
          </p:cNvCxnSpPr>
          <p:nvPr/>
        </p:nvCxnSpPr>
        <p:spPr>
          <a:xfrm>
            <a:off x="16882307" y="4426184"/>
            <a:ext cx="233543" cy="6365"/>
          </a:xfrm>
          <a:prstGeom prst="straightConnector1">
            <a:avLst/>
          </a:prstGeom>
          <a:ln w="38100">
            <a:solidFill>
              <a:srgbClr val="EA6CBD"/>
            </a:solidFill>
            <a:tailEnd type="triangle"/>
          </a:ln>
        </p:spPr>
        <p:style>
          <a:lnRef idx="1">
            <a:schemeClr val="accent1"/>
          </a:lnRef>
          <a:fillRef idx="0">
            <a:schemeClr val="accent1"/>
          </a:fillRef>
          <a:effectRef idx="0">
            <a:schemeClr val="accent1"/>
          </a:effectRef>
          <a:fontRef idx="minor">
            <a:schemeClr val="tx1"/>
          </a:fontRef>
        </p:style>
      </p:cxnSp>
      <p:cxnSp>
        <p:nvCxnSpPr>
          <p:cNvPr id="118" name="Conector recto de flecha 117">
            <a:extLst>
              <a:ext uri="{FF2B5EF4-FFF2-40B4-BE49-F238E27FC236}">
                <a16:creationId xmlns:a16="http://schemas.microsoft.com/office/drawing/2014/main" id="{A9D9C2D4-C283-45CB-905C-47A93CC12CB5}"/>
              </a:ext>
            </a:extLst>
          </p:cNvPr>
          <p:cNvCxnSpPr>
            <a:cxnSpLocks/>
          </p:cNvCxnSpPr>
          <p:nvPr/>
        </p:nvCxnSpPr>
        <p:spPr>
          <a:xfrm>
            <a:off x="16905572" y="5351819"/>
            <a:ext cx="233543" cy="6365"/>
          </a:xfrm>
          <a:prstGeom prst="straightConnector1">
            <a:avLst/>
          </a:prstGeom>
          <a:ln w="38100">
            <a:solidFill>
              <a:srgbClr val="EA6CBD"/>
            </a:solidFill>
            <a:tailEnd type="triangle"/>
          </a:ln>
        </p:spPr>
        <p:style>
          <a:lnRef idx="1">
            <a:schemeClr val="accent1"/>
          </a:lnRef>
          <a:fillRef idx="0">
            <a:schemeClr val="accent1"/>
          </a:fillRef>
          <a:effectRef idx="0">
            <a:schemeClr val="accent1"/>
          </a:effectRef>
          <a:fontRef idx="minor">
            <a:schemeClr val="tx1"/>
          </a:fontRef>
        </p:style>
      </p:cxnSp>
      <p:sp>
        <p:nvSpPr>
          <p:cNvPr id="119" name="Rectángulo: esquinas redondeadas 118">
            <a:extLst>
              <a:ext uri="{FF2B5EF4-FFF2-40B4-BE49-F238E27FC236}">
                <a16:creationId xmlns:a16="http://schemas.microsoft.com/office/drawing/2014/main" id="{68E2DB39-0523-4A0E-ADB0-16ED6E29F70C}"/>
              </a:ext>
            </a:extLst>
          </p:cNvPr>
          <p:cNvSpPr/>
          <p:nvPr/>
        </p:nvSpPr>
        <p:spPr>
          <a:xfrm>
            <a:off x="17175808" y="4953072"/>
            <a:ext cx="1633589" cy="984442"/>
          </a:xfrm>
          <a:prstGeom prst="roundRect">
            <a:avLst>
              <a:gd name="adj" fmla="val 29930"/>
            </a:avLst>
          </a:prstGeom>
          <a:solidFill>
            <a:schemeClr val="bg1"/>
          </a:solidFill>
          <a:ln w="28575">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MX" sz="900" b="0" i="0" dirty="0">
                <a:solidFill>
                  <a:schemeClr val="tx1"/>
                </a:solidFill>
                <a:effectLst/>
                <a:latin typeface="Showcard Gothic" panose="04020904020102020604" pitchFamily="82" charset="0"/>
              </a:rPr>
              <a:t>ATENCIÓN GENUINA: </a:t>
            </a:r>
            <a:r>
              <a:rPr lang="es-MX" sz="900" b="0" i="0" dirty="0">
                <a:solidFill>
                  <a:schemeClr val="tx1"/>
                </a:solidFill>
                <a:effectLst/>
              </a:rPr>
              <a:t>Mostrar confianza y respeto para favorecer su participación, permitiéndoles hablar sin interrupciones.</a:t>
            </a:r>
          </a:p>
        </p:txBody>
      </p:sp>
      <p:cxnSp>
        <p:nvCxnSpPr>
          <p:cNvPr id="120" name="Conector recto de flecha 119">
            <a:extLst>
              <a:ext uri="{FF2B5EF4-FFF2-40B4-BE49-F238E27FC236}">
                <a16:creationId xmlns:a16="http://schemas.microsoft.com/office/drawing/2014/main" id="{A2C06E3C-2EE1-4A98-868E-CB0D0ABAFB7B}"/>
              </a:ext>
            </a:extLst>
          </p:cNvPr>
          <p:cNvCxnSpPr>
            <a:cxnSpLocks/>
          </p:cNvCxnSpPr>
          <p:nvPr/>
        </p:nvCxnSpPr>
        <p:spPr>
          <a:xfrm>
            <a:off x="16890619" y="6594656"/>
            <a:ext cx="233543" cy="6365"/>
          </a:xfrm>
          <a:prstGeom prst="straightConnector1">
            <a:avLst/>
          </a:prstGeom>
          <a:ln w="38100">
            <a:solidFill>
              <a:srgbClr val="EA6CBD"/>
            </a:solidFill>
            <a:tailEnd type="triangle"/>
          </a:ln>
        </p:spPr>
        <p:style>
          <a:lnRef idx="1">
            <a:schemeClr val="accent1"/>
          </a:lnRef>
          <a:fillRef idx="0">
            <a:schemeClr val="accent1"/>
          </a:fillRef>
          <a:effectRef idx="0">
            <a:schemeClr val="accent1"/>
          </a:effectRef>
          <a:fontRef idx="minor">
            <a:schemeClr val="tx1"/>
          </a:fontRef>
        </p:style>
      </p:cxnSp>
      <p:sp>
        <p:nvSpPr>
          <p:cNvPr id="121" name="Rectángulo: esquinas redondeadas 120">
            <a:extLst>
              <a:ext uri="{FF2B5EF4-FFF2-40B4-BE49-F238E27FC236}">
                <a16:creationId xmlns:a16="http://schemas.microsoft.com/office/drawing/2014/main" id="{5754F68A-74F8-437C-BDD5-3A29051ADA55}"/>
              </a:ext>
            </a:extLst>
          </p:cNvPr>
          <p:cNvSpPr/>
          <p:nvPr/>
        </p:nvSpPr>
        <p:spPr>
          <a:xfrm>
            <a:off x="17175807" y="6039390"/>
            <a:ext cx="1633589" cy="984442"/>
          </a:xfrm>
          <a:prstGeom prst="roundRect">
            <a:avLst>
              <a:gd name="adj" fmla="val 29930"/>
            </a:avLst>
          </a:prstGeom>
          <a:solidFill>
            <a:schemeClr val="bg1"/>
          </a:solidFill>
          <a:ln w="28575">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MX" sz="900" dirty="0">
                <a:solidFill>
                  <a:schemeClr val="tx1"/>
                </a:solidFill>
                <a:latin typeface="Showcard Gothic" panose="04020904020102020604" pitchFamily="82" charset="0"/>
              </a:rPr>
              <a:t>LECTURA Y ESCRITURA</a:t>
            </a:r>
            <a:r>
              <a:rPr lang="es-MX" sz="900" b="0" i="0" dirty="0">
                <a:solidFill>
                  <a:schemeClr val="tx1"/>
                </a:solidFill>
                <a:effectLst/>
                <a:latin typeface="Showcard Gothic" panose="04020904020102020604" pitchFamily="82" charset="0"/>
              </a:rPr>
              <a:t>: </a:t>
            </a:r>
            <a:r>
              <a:rPr lang="es-MX" sz="900" b="0" i="0" dirty="0">
                <a:solidFill>
                  <a:schemeClr val="tx1"/>
                </a:solidFill>
                <a:effectLst/>
              </a:rPr>
              <a:t>Es preciso mostrar interés y placer por leer y escribir; realizar estas actividades de manera cotidiana frente al grupo.</a:t>
            </a:r>
          </a:p>
        </p:txBody>
      </p:sp>
      <p:cxnSp>
        <p:nvCxnSpPr>
          <p:cNvPr id="122" name="Conector recto 121">
            <a:extLst>
              <a:ext uri="{FF2B5EF4-FFF2-40B4-BE49-F238E27FC236}">
                <a16:creationId xmlns:a16="http://schemas.microsoft.com/office/drawing/2014/main" id="{474C62F4-9FA6-412D-9725-94D38EF357FE}"/>
              </a:ext>
            </a:extLst>
          </p:cNvPr>
          <p:cNvCxnSpPr>
            <a:cxnSpLocks/>
          </p:cNvCxnSpPr>
          <p:nvPr/>
        </p:nvCxnSpPr>
        <p:spPr>
          <a:xfrm>
            <a:off x="21251327" y="2217079"/>
            <a:ext cx="0" cy="102083"/>
          </a:xfrm>
          <a:prstGeom prst="line">
            <a:avLst/>
          </a:prstGeom>
          <a:ln w="57150">
            <a:solidFill>
              <a:srgbClr val="EA6CBD"/>
            </a:solidFill>
          </a:ln>
        </p:spPr>
        <p:style>
          <a:lnRef idx="1">
            <a:schemeClr val="accent1"/>
          </a:lnRef>
          <a:fillRef idx="0">
            <a:schemeClr val="accent1"/>
          </a:fillRef>
          <a:effectRef idx="0">
            <a:schemeClr val="accent1"/>
          </a:effectRef>
          <a:fontRef idx="minor">
            <a:schemeClr val="tx1"/>
          </a:fontRef>
        </p:style>
      </p:cxnSp>
      <p:sp>
        <p:nvSpPr>
          <p:cNvPr id="123" name="Rectángulo: esquinas redondeadas 122">
            <a:extLst>
              <a:ext uri="{FF2B5EF4-FFF2-40B4-BE49-F238E27FC236}">
                <a16:creationId xmlns:a16="http://schemas.microsoft.com/office/drawing/2014/main" id="{DD38F517-BD59-452D-9752-5CFD6C803B1F}"/>
              </a:ext>
            </a:extLst>
          </p:cNvPr>
          <p:cNvSpPr/>
          <p:nvPr/>
        </p:nvSpPr>
        <p:spPr>
          <a:xfrm>
            <a:off x="20120688" y="2404910"/>
            <a:ext cx="2261278" cy="886436"/>
          </a:xfrm>
          <a:prstGeom prst="roundRect">
            <a:avLst>
              <a:gd name="adj" fmla="val 29930"/>
            </a:avLst>
          </a:prstGeom>
          <a:solidFill>
            <a:schemeClr val="bg1"/>
          </a:solidFill>
          <a:ln w="28575">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900" dirty="0">
                <a:solidFill>
                  <a:schemeClr val="tx1"/>
                </a:solidFill>
              </a:rPr>
              <a:t>Realizar distintas acciones relacionadas con textos, frente a los niños, es una manera de mostrarles como se comporta una persona cuando lee y escribe</a:t>
            </a:r>
            <a:endParaRPr lang="es-MX" sz="900" b="0" i="0" dirty="0">
              <a:solidFill>
                <a:schemeClr val="tx1"/>
              </a:solidFill>
              <a:effectLst/>
            </a:endParaRPr>
          </a:p>
        </p:txBody>
      </p:sp>
      <p:cxnSp>
        <p:nvCxnSpPr>
          <p:cNvPr id="124" name="Conector recto 123">
            <a:extLst>
              <a:ext uri="{FF2B5EF4-FFF2-40B4-BE49-F238E27FC236}">
                <a16:creationId xmlns:a16="http://schemas.microsoft.com/office/drawing/2014/main" id="{A6D0706F-FA52-461E-B0D5-931DE03E235C}"/>
              </a:ext>
            </a:extLst>
          </p:cNvPr>
          <p:cNvCxnSpPr>
            <a:cxnSpLocks/>
          </p:cNvCxnSpPr>
          <p:nvPr/>
        </p:nvCxnSpPr>
        <p:spPr>
          <a:xfrm>
            <a:off x="21251327" y="3303419"/>
            <a:ext cx="0" cy="102083"/>
          </a:xfrm>
          <a:prstGeom prst="line">
            <a:avLst/>
          </a:prstGeom>
          <a:ln w="57150">
            <a:solidFill>
              <a:srgbClr val="EA6CBD"/>
            </a:solidFill>
          </a:ln>
        </p:spPr>
        <p:style>
          <a:lnRef idx="1">
            <a:schemeClr val="accent1"/>
          </a:lnRef>
          <a:fillRef idx="0">
            <a:schemeClr val="accent1"/>
          </a:fillRef>
          <a:effectRef idx="0">
            <a:schemeClr val="accent1"/>
          </a:effectRef>
          <a:fontRef idx="minor">
            <a:schemeClr val="tx1"/>
          </a:fontRef>
        </p:style>
      </p:cxnSp>
      <p:sp>
        <p:nvSpPr>
          <p:cNvPr id="125" name="CuadroTexto 124">
            <a:extLst>
              <a:ext uri="{FF2B5EF4-FFF2-40B4-BE49-F238E27FC236}">
                <a16:creationId xmlns:a16="http://schemas.microsoft.com/office/drawing/2014/main" id="{7BF1033F-D464-458D-8478-548B48BD8E7E}"/>
              </a:ext>
            </a:extLst>
          </p:cNvPr>
          <p:cNvSpPr txBox="1"/>
          <p:nvPr/>
        </p:nvSpPr>
        <p:spPr>
          <a:xfrm flipH="1">
            <a:off x="19850266" y="3404637"/>
            <a:ext cx="2795135" cy="261610"/>
          </a:xfrm>
          <a:prstGeom prst="rect">
            <a:avLst/>
          </a:prstGeom>
          <a:noFill/>
        </p:spPr>
        <p:txBody>
          <a:bodyPr wrap="square" rtlCol="0">
            <a:spAutoFit/>
          </a:bodyPr>
          <a:lstStyle/>
          <a:p>
            <a:pPr algn="ctr"/>
            <a:r>
              <a:rPr lang="es-MX" sz="1050" dirty="0">
                <a:latin typeface="Cooper Black" panose="0208090404030B020404" pitchFamily="18" charset="0"/>
              </a:rPr>
              <a:t>Ejemplo con</a:t>
            </a:r>
          </a:p>
        </p:txBody>
      </p:sp>
      <p:cxnSp>
        <p:nvCxnSpPr>
          <p:cNvPr id="126" name="Conector recto 125">
            <a:extLst>
              <a:ext uri="{FF2B5EF4-FFF2-40B4-BE49-F238E27FC236}">
                <a16:creationId xmlns:a16="http://schemas.microsoft.com/office/drawing/2014/main" id="{FA36138F-9257-4408-8049-090FF54D51DF}"/>
              </a:ext>
            </a:extLst>
          </p:cNvPr>
          <p:cNvCxnSpPr>
            <a:cxnSpLocks/>
          </p:cNvCxnSpPr>
          <p:nvPr/>
        </p:nvCxnSpPr>
        <p:spPr>
          <a:xfrm>
            <a:off x="21251327" y="3665413"/>
            <a:ext cx="0" cy="102083"/>
          </a:xfrm>
          <a:prstGeom prst="line">
            <a:avLst/>
          </a:prstGeom>
          <a:ln w="57150">
            <a:solidFill>
              <a:srgbClr val="EA6CBD"/>
            </a:solidFill>
          </a:ln>
        </p:spPr>
        <p:style>
          <a:lnRef idx="1">
            <a:schemeClr val="accent1"/>
          </a:lnRef>
          <a:fillRef idx="0">
            <a:schemeClr val="accent1"/>
          </a:fillRef>
          <a:effectRef idx="0">
            <a:schemeClr val="accent1"/>
          </a:effectRef>
          <a:fontRef idx="minor">
            <a:schemeClr val="tx1"/>
          </a:fontRef>
        </p:style>
      </p:cxnSp>
      <p:sp>
        <p:nvSpPr>
          <p:cNvPr id="127" name="Rectángulo: esquinas redondeadas 126">
            <a:extLst>
              <a:ext uri="{FF2B5EF4-FFF2-40B4-BE49-F238E27FC236}">
                <a16:creationId xmlns:a16="http://schemas.microsoft.com/office/drawing/2014/main" id="{60542537-ADF8-478E-8CA6-558324DA64DB}"/>
              </a:ext>
            </a:extLst>
          </p:cNvPr>
          <p:cNvSpPr/>
          <p:nvPr/>
        </p:nvSpPr>
        <p:spPr>
          <a:xfrm>
            <a:off x="20120688" y="3771901"/>
            <a:ext cx="2261278" cy="1639080"/>
          </a:xfrm>
          <a:prstGeom prst="roundRect">
            <a:avLst>
              <a:gd name="adj" fmla="val 29930"/>
            </a:avLst>
          </a:prstGeom>
          <a:solidFill>
            <a:schemeClr val="bg1"/>
          </a:solidFill>
          <a:ln w="28575">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buFont typeface="Arial" panose="020B0604020202020204" pitchFamily="34" charset="0"/>
              <a:buChar char="•"/>
            </a:pPr>
            <a:r>
              <a:rPr lang="es-MX" sz="900" b="0" i="0" dirty="0">
                <a:solidFill>
                  <a:schemeClr val="tx1"/>
                </a:solidFill>
                <a:effectLst/>
              </a:rPr>
              <a:t>Emplear textos para leer o escribir</a:t>
            </a:r>
          </a:p>
          <a:p>
            <a:pPr algn="l">
              <a:buFont typeface="Arial" panose="020B0604020202020204" pitchFamily="34" charset="0"/>
              <a:buChar char="•"/>
            </a:pPr>
            <a:r>
              <a:rPr lang="es-MX" sz="900" dirty="0">
                <a:solidFill>
                  <a:schemeClr val="tx1"/>
                </a:solidFill>
              </a:rPr>
              <a:t>L</a:t>
            </a:r>
            <a:r>
              <a:rPr lang="es-MX" sz="900" b="0" i="0" dirty="0">
                <a:solidFill>
                  <a:schemeClr val="tx1"/>
                </a:solidFill>
                <a:effectLst/>
              </a:rPr>
              <a:t>eer información</a:t>
            </a:r>
          </a:p>
          <a:p>
            <a:pPr algn="l">
              <a:buFont typeface="Arial" panose="020B0604020202020204" pitchFamily="34" charset="0"/>
              <a:buChar char="•"/>
            </a:pPr>
            <a:r>
              <a:rPr lang="es-MX" sz="900" dirty="0">
                <a:solidFill>
                  <a:schemeClr val="tx1"/>
                </a:solidFill>
              </a:rPr>
              <a:t>R</a:t>
            </a:r>
            <a:r>
              <a:rPr lang="es-MX" sz="900" b="0" i="0" dirty="0">
                <a:solidFill>
                  <a:schemeClr val="tx1"/>
                </a:solidFill>
                <a:effectLst/>
              </a:rPr>
              <a:t>eleer </a:t>
            </a:r>
          </a:p>
          <a:p>
            <a:pPr algn="l">
              <a:buFont typeface="Arial" panose="020B0604020202020204" pitchFamily="34" charset="0"/>
              <a:buChar char="•"/>
            </a:pPr>
            <a:r>
              <a:rPr lang="es-MX" sz="900" dirty="0">
                <a:solidFill>
                  <a:schemeClr val="tx1"/>
                </a:solidFill>
              </a:rPr>
              <a:t>P</a:t>
            </a:r>
            <a:r>
              <a:rPr lang="es-MX" sz="900" b="0" i="0" dirty="0">
                <a:solidFill>
                  <a:schemeClr val="tx1"/>
                </a:solidFill>
                <a:effectLst/>
              </a:rPr>
              <a:t>ensar que se quiere escribir</a:t>
            </a:r>
          </a:p>
          <a:p>
            <a:pPr algn="l">
              <a:buFont typeface="Arial" panose="020B0604020202020204" pitchFamily="34" charset="0"/>
              <a:buChar char="•"/>
            </a:pPr>
            <a:r>
              <a:rPr lang="es-MX" sz="900" dirty="0">
                <a:solidFill>
                  <a:schemeClr val="tx1"/>
                </a:solidFill>
              </a:rPr>
              <a:t>E</a:t>
            </a:r>
            <a:r>
              <a:rPr lang="es-MX" sz="900" b="0" i="0" dirty="0">
                <a:solidFill>
                  <a:schemeClr val="tx1"/>
                </a:solidFill>
                <a:effectLst/>
              </a:rPr>
              <a:t>scribir</a:t>
            </a:r>
          </a:p>
          <a:p>
            <a:pPr algn="l">
              <a:buFont typeface="Arial" panose="020B0604020202020204" pitchFamily="34" charset="0"/>
              <a:buChar char="•"/>
            </a:pPr>
            <a:r>
              <a:rPr lang="es-MX" sz="900" dirty="0">
                <a:solidFill>
                  <a:schemeClr val="tx1"/>
                </a:solidFill>
              </a:rPr>
              <a:t>R</a:t>
            </a:r>
            <a:r>
              <a:rPr lang="es-MX" sz="900" b="0" i="0" dirty="0">
                <a:solidFill>
                  <a:schemeClr val="tx1"/>
                </a:solidFill>
                <a:effectLst/>
              </a:rPr>
              <a:t>evisar un es escrito</a:t>
            </a:r>
          </a:p>
          <a:p>
            <a:pPr algn="l">
              <a:buFont typeface="Arial" panose="020B0604020202020204" pitchFamily="34" charset="0"/>
              <a:buChar char="•"/>
            </a:pPr>
            <a:r>
              <a:rPr lang="es-MX" sz="900" dirty="0">
                <a:solidFill>
                  <a:schemeClr val="tx1"/>
                </a:solidFill>
              </a:rPr>
              <a:t>C</a:t>
            </a:r>
            <a:r>
              <a:rPr lang="es-MX" sz="900" b="0" i="0" dirty="0">
                <a:solidFill>
                  <a:schemeClr val="tx1"/>
                </a:solidFill>
                <a:effectLst/>
              </a:rPr>
              <a:t>opiar un numero telefónico, receta o títulos de libro</a:t>
            </a:r>
          </a:p>
          <a:p>
            <a:pPr algn="l">
              <a:buFont typeface="Arial" panose="020B0604020202020204" pitchFamily="34" charset="0"/>
              <a:buChar char="•"/>
            </a:pPr>
            <a:r>
              <a:rPr lang="es-MX" sz="900" dirty="0">
                <a:solidFill>
                  <a:schemeClr val="tx1"/>
                </a:solidFill>
              </a:rPr>
              <a:t>H</a:t>
            </a:r>
            <a:r>
              <a:rPr lang="es-MX" sz="900" b="0" i="0" dirty="0">
                <a:solidFill>
                  <a:schemeClr val="tx1"/>
                </a:solidFill>
                <a:effectLst/>
              </a:rPr>
              <a:t>ablar acerca de lo que lee</a:t>
            </a:r>
          </a:p>
          <a:p>
            <a:pPr algn="l">
              <a:buFont typeface="Arial" panose="020B0604020202020204" pitchFamily="34" charset="0"/>
              <a:buChar char="•"/>
            </a:pPr>
            <a:r>
              <a:rPr lang="es-MX" sz="900" dirty="0">
                <a:solidFill>
                  <a:schemeClr val="tx1"/>
                </a:solidFill>
              </a:rPr>
              <a:t>C</a:t>
            </a:r>
            <a:r>
              <a:rPr lang="es-MX" sz="900" b="0" i="0" dirty="0">
                <a:solidFill>
                  <a:schemeClr val="tx1"/>
                </a:solidFill>
                <a:effectLst/>
              </a:rPr>
              <a:t>omentar sobre lo que escribe</a:t>
            </a:r>
          </a:p>
        </p:txBody>
      </p:sp>
      <p:cxnSp>
        <p:nvCxnSpPr>
          <p:cNvPr id="128" name="Conector recto de flecha 127">
            <a:extLst>
              <a:ext uri="{FF2B5EF4-FFF2-40B4-BE49-F238E27FC236}">
                <a16:creationId xmlns:a16="http://schemas.microsoft.com/office/drawing/2014/main" id="{46246AED-5310-475D-8984-5904B5ABDE1E}"/>
              </a:ext>
            </a:extLst>
          </p:cNvPr>
          <p:cNvCxnSpPr>
            <a:cxnSpLocks/>
          </p:cNvCxnSpPr>
          <p:nvPr/>
        </p:nvCxnSpPr>
        <p:spPr>
          <a:xfrm>
            <a:off x="21233139" y="5438494"/>
            <a:ext cx="6985" cy="364332"/>
          </a:xfrm>
          <a:prstGeom prst="straightConnector1">
            <a:avLst/>
          </a:prstGeom>
          <a:ln w="57150">
            <a:solidFill>
              <a:srgbClr val="EA6CBD"/>
            </a:solidFill>
            <a:tailEnd type="triangle"/>
          </a:ln>
        </p:spPr>
        <p:style>
          <a:lnRef idx="1">
            <a:schemeClr val="accent1"/>
          </a:lnRef>
          <a:fillRef idx="0">
            <a:schemeClr val="accent1"/>
          </a:fillRef>
          <a:effectRef idx="0">
            <a:schemeClr val="accent1"/>
          </a:effectRef>
          <a:fontRef idx="minor">
            <a:schemeClr val="tx1"/>
          </a:fontRef>
        </p:style>
      </p:cxnSp>
      <p:sp>
        <p:nvSpPr>
          <p:cNvPr id="129" name="Diagrama de flujo: preparación 128">
            <a:extLst>
              <a:ext uri="{FF2B5EF4-FFF2-40B4-BE49-F238E27FC236}">
                <a16:creationId xmlns:a16="http://schemas.microsoft.com/office/drawing/2014/main" id="{6C954E24-F918-4919-909F-0E0F0C068E1B}"/>
              </a:ext>
            </a:extLst>
          </p:cNvPr>
          <p:cNvSpPr/>
          <p:nvPr/>
        </p:nvSpPr>
        <p:spPr>
          <a:xfrm>
            <a:off x="19725859" y="5855019"/>
            <a:ext cx="3014559" cy="489209"/>
          </a:xfrm>
          <a:prstGeom prst="flowChartPreparation">
            <a:avLst/>
          </a:prstGeom>
          <a:solidFill>
            <a:srgbClr val="006699"/>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200" dirty="0">
                <a:latin typeface="Goudy Stout" panose="0202090407030B020401" pitchFamily="18" charset="0"/>
              </a:rPr>
              <a:t>Recursos de apoyo</a:t>
            </a:r>
          </a:p>
        </p:txBody>
      </p:sp>
      <p:cxnSp>
        <p:nvCxnSpPr>
          <p:cNvPr id="130" name="Conector recto 129">
            <a:extLst>
              <a:ext uri="{FF2B5EF4-FFF2-40B4-BE49-F238E27FC236}">
                <a16:creationId xmlns:a16="http://schemas.microsoft.com/office/drawing/2014/main" id="{9208C261-1B1C-4715-AC25-4724999C59AF}"/>
              </a:ext>
            </a:extLst>
          </p:cNvPr>
          <p:cNvCxnSpPr>
            <a:cxnSpLocks/>
          </p:cNvCxnSpPr>
          <p:nvPr/>
        </p:nvCxnSpPr>
        <p:spPr>
          <a:xfrm>
            <a:off x="21240124" y="6343683"/>
            <a:ext cx="0" cy="102083"/>
          </a:xfrm>
          <a:prstGeom prst="line">
            <a:avLst/>
          </a:prstGeom>
          <a:ln w="57150">
            <a:solidFill>
              <a:srgbClr val="EA6CBD"/>
            </a:solidFill>
          </a:ln>
        </p:spPr>
        <p:style>
          <a:lnRef idx="1">
            <a:schemeClr val="accent1"/>
          </a:lnRef>
          <a:fillRef idx="0">
            <a:schemeClr val="accent1"/>
          </a:fillRef>
          <a:effectRef idx="0">
            <a:schemeClr val="accent1"/>
          </a:effectRef>
          <a:fontRef idx="minor">
            <a:schemeClr val="tx1"/>
          </a:fontRef>
        </p:style>
      </p:cxnSp>
      <p:sp>
        <p:nvSpPr>
          <p:cNvPr id="131" name="CuadroTexto 130">
            <a:extLst>
              <a:ext uri="{FF2B5EF4-FFF2-40B4-BE49-F238E27FC236}">
                <a16:creationId xmlns:a16="http://schemas.microsoft.com/office/drawing/2014/main" id="{EA7E8FFF-71CF-4D4C-BA2F-F9BA41EC1B4B}"/>
              </a:ext>
            </a:extLst>
          </p:cNvPr>
          <p:cNvSpPr txBox="1"/>
          <p:nvPr/>
        </p:nvSpPr>
        <p:spPr>
          <a:xfrm flipH="1">
            <a:off x="19839063" y="6418259"/>
            <a:ext cx="2795135" cy="261610"/>
          </a:xfrm>
          <a:prstGeom prst="rect">
            <a:avLst/>
          </a:prstGeom>
          <a:noFill/>
        </p:spPr>
        <p:txBody>
          <a:bodyPr wrap="square" rtlCol="0">
            <a:spAutoFit/>
          </a:bodyPr>
          <a:lstStyle/>
          <a:p>
            <a:pPr algn="ctr"/>
            <a:r>
              <a:rPr lang="es-MX" sz="1050" dirty="0">
                <a:latin typeface="Cooper Black" panose="0208090404030B020404" pitchFamily="18" charset="0"/>
              </a:rPr>
              <a:t>Tener</a:t>
            </a:r>
          </a:p>
        </p:txBody>
      </p:sp>
      <p:cxnSp>
        <p:nvCxnSpPr>
          <p:cNvPr id="132" name="Conector recto 131">
            <a:extLst>
              <a:ext uri="{FF2B5EF4-FFF2-40B4-BE49-F238E27FC236}">
                <a16:creationId xmlns:a16="http://schemas.microsoft.com/office/drawing/2014/main" id="{B0FD59AB-17F1-48A8-B5B0-C22E40265157}"/>
              </a:ext>
            </a:extLst>
          </p:cNvPr>
          <p:cNvCxnSpPr>
            <a:cxnSpLocks/>
          </p:cNvCxnSpPr>
          <p:nvPr/>
        </p:nvCxnSpPr>
        <p:spPr>
          <a:xfrm>
            <a:off x="21240124" y="6679035"/>
            <a:ext cx="0" cy="102083"/>
          </a:xfrm>
          <a:prstGeom prst="line">
            <a:avLst/>
          </a:prstGeom>
          <a:ln w="57150">
            <a:solidFill>
              <a:srgbClr val="EA6CBD"/>
            </a:solidFill>
          </a:ln>
        </p:spPr>
        <p:style>
          <a:lnRef idx="1">
            <a:schemeClr val="accent1"/>
          </a:lnRef>
          <a:fillRef idx="0">
            <a:schemeClr val="accent1"/>
          </a:fillRef>
          <a:effectRef idx="0">
            <a:schemeClr val="accent1"/>
          </a:effectRef>
          <a:fontRef idx="minor">
            <a:schemeClr val="tx1"/>
          </a:fontRef>
        </p:style>
      </p:cxnSp>
      <p:sp>
        <p:nvSpPr>
          <p:cNvPr id="133" name="Rectángulo: esquinas redondeadas 132">
            <a:extLst>
              <a:ext uri="{FF2B5EF4-FFF2-40B4-BE49-F238E27FC236}">
                <a16:creationId xmlns:a16="http://schemas.microsoft.com/office/drawing/2014/main" id="{7935BDD9-3B73-4865-83DB-7F85CA326456}"/>
              </a:ext>
            </a:extLst>
          </p:cNvPr>
          <p:cNvSpPr/>
          <p:nvPr/>
        </p:nvSpPr>
        <p:spPr>
          <a:xfrm>
            <a:off x="20109485" y="6785522"/>
            <a:ext cx="2261278" cy="2068367"/>
          </a:xfrm>
          <a:prstGeom prst="roundRect">
            <a:avLst>
              <a:gd name="adj" fmla="val 29930"/>
            </a:avLst>
          </a:prstGeom>
          <a:solidFill>
            <a:schemeClr val="bg1"/>
          </a:solidFill>
          <a:ln w="28575">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buFont typeface="Arial" panose="020B0604020202020204" pitchFamily="34" charset="0"/>
              <a:buChar char="•"/>
            </a:pPr>
            <a:r>
              <a:rPr lang="es-MX" sz="900" b="0" i="0" dirty="0">
                <a:solidFill>
                  <a:schemeClr val="tx1"/>
                </a:solidFill>
                <a:effectLst/>
              </a:rPr>
              <a:t>Ambiente alfabetizador: como textos de uso social, carteles, invitaciones, periódicos libros. Organizar una biblioteca</a:t>
            </a:r>
          </a:p>
          <a:p>
            <a:pPr algn="l">
              <a:buFont typeface="Arial" panose="020B0604020202020204" pitchFamily="34" charset="0"/>
              <a:buChar char="•"/>
            </a:pPr>
            <a:r>
              <a:rPr lang="es-MX" sz="900" b="0" i="0" dirty="0">
                <a:solidFill>
                  <a:schemeClr val="tx1"/>
                </a:solidFill>
                <a:effectLst/>
              </a:rPr>
              <a:t>Recursos para producir textos: lápices, lápices, borradores, papel.</a:t>
            </a:r>
          </a:p>
          <a:p>
            <a:pPr algn="l">
              <a:buFont typeface="Arial" panose="020B0604020202020204" pitchFamily="34" charset="0"/>
              <a:buChar char="•"/>
            </a:pPr>
            <a:r>
              <a:rPr lang="es-MX" sz="900" dirty="0">
                <a:solidFill>
                  <a:schemeClr val="tx1"/>
                </a:solidFill>
              </a:rPr>
              <a:t>P</a:t>
            </a:r>
            <a:r>
              <a:rPr lang="es-MX" sz="900" b="0" i="0" dirty="0">
                <a:solidFill>
                  <a:schemeClr val="tx1"/>
                </a:solidFill>
                <a:effectLst/>
              </a:rPr>
              <a:t>roducciones de alumnos: ficheros con palabras escritas (nombres, animales, personas, personajes)</a:t>
            </a:r>
          </a:p>
          <a:p>
            <a:pPr algn="l">
              <a:buFont typeface="Arial" panose="020B0604020202020204" pitchFamily="34" charset="0"/>
              <a:buChar char="•"/>
            </a:pPr>
            <a:r>
              <a:rPr lang="es-MX" sz="900" b="0" i="0" dirty="0">
                <a:solidFill>
                  <a:schemeClr val="tx1"/>
                </a:solidFill>
                <a:effectLst/>
              </a:rPr>
              <a:t>Alfabeto móvil</a:t>
            </a:r>
          </a:p>
        </p:txBody>
      </p:sp>
    </p:spTree>
    <p:extLst>
      <p:ext uri="{BB962C8B-B14F-4D97-AF65-F5344CB8AC3E}">
        <p14:creationId xmlns:p14="http://schemas.microsoft.com/office/powerpoint/2010/main" val="584856745"/>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TotalTime>
  <Words>1211</Words>
  <Application>Microsoft Office PowerPoint</Application>
  <PresentationFormat>Personalizado</PresentationFormat>
  <Paragraphs>108</Paragraphs>
  <Slides>2</Slides>
  <Notes>0</Notes>
  <HiddenSlides>0</HiddenSlides>
  <MMClips>0</MMClips>
  <ScaleCrop>false</ScaleCrop>
  <HeadingPairs>
    <vt:vector size="6" baseType="variant">
      <vt:variant>
        <vt:lpstr>Fuentes usadas</vt:lpstr>
      </vt:variant>
      <vt:variant>
        <vt:i4>12</vt:i4>
      </vt:variant>
      <vt:variant>
        <vt:lpstr>Tema</vt:lpstr>
      </vt:variant>
      <vt:variant>
        <vt:i4>1</vt:i4>
      </vt:variant>
      <vt:variant>
        <vt:lpstr>Títulos de diapositiva</vt:lpstr>
      </vt:variant>
      <vt:variant>
        <vt:i4>2</vt:i4>
      </vt:variant>
    </vt:vector>
  </HeadingPairs>
  <TitlesOfParts>
    <vt:vector size="15" baseType="lpstr">
      <vt:lpstr>Arial</vt:lpstr>
      <vt:lpstr>Berlin Sans FB Demi</vt:lpstr>
      <vt:lpstr>Calibri</vt:lpstr>
      <vt:lpstr>Calibri Light</vt:lpstr>
      <vt:lpstr>Cooper Black</vt:lpstr>
      <vt:lpstr>Gill Sans Ultra Bold Condensed</vt:lpstr>
      <vt:lpstr>Goudy Stout</vt:lpstr>
      <vt:lpstr>Ink Free</vt:lpstr>
      <vt:lpstr>Jokerman</vt:lpstr>
      <vt:lpstr>Script MT Bold</vt:lpstr>
      <vt:lpstr>Showcard Gothic</vt:lpstr>
      <vt:lpstr>Times New Roman</vt:lpstr>
      <vt:lpstr>Tema de Office</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Rocio Belmares</dc:creator>
  <cp:lastModifiedBy>Rocio Belmares</cp:lastModifiedBy>
  <cp:revision>1</cp:revision>
  <dcterms:created xsi:type="dcterms:W3CDTF">2021-05-14T02:31:54Z</dcterms:created>
  <dcterms:modified xsi:type="dcterms:W3CDTF">2021-05-14T02:36:37Z</dcterms:modified>
</cp:coreProperties>
</file>