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58" r:id="rId4"/>
  </p:sldIdLst>
  <p:sldSz cx="9144000" cy="5715000" type="screen16x1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DFB"/>
    <a:srgbClr val="FFFFFF"/>
    <a:srgbClr val="FEF6F0"/>
    <a:srgbClr val="FF6699"/>
    <a:srgbClr val="FFE7EF"/>
    <a:srgbClr val="FFC1D6"/>
    <a:srgbClr val="FFD9E6"/>
    <a:srgbClr val="FFCCFF"/>
    <a:srgbClr val="F2E5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8535" autoAdjust="0"/>
  </p:normalViewPr>
  <p:slideViewPr>
    <p:cSldViewPr showGuides="1">
      <p:cViewPr>
        <p:scale>
          <a:sx n="100" d="100"/>
          <a:sy n="100" d="100"/>
        </p:scale>
        <p:origin x="-210" y="-53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B293D1-E567-4864-9DD7-F54BECCADEB2}" type="datetimeFigureOut">
              <a:rPr lang="es-ES" smtClean="0"/>
              <a:t>15/05/2021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8A2B9-73BD-46E6-B58F-D7053377FB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264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8A2B9-73BD-46E6-B58F-D7053377FBCA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7916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8A2B9-73BD-46E6-B58F-D7053377FBCA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8289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20FF-2096-4064-83F9-B15C2ECB6ACB}" type="datetimeFigureOut">
              <a:rPr lang="es-ES" smtClean="0"/>
              <a:t>15/05/2021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D422-A90F-432E-A95E-F68AEC0ED8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712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20FF-2096-4064-83F9-B15C2ECB6ACB}" type="datetimeFigureOut">
              <a:rPr lang="es-ES" smtClean="0"/>
              <a:t>15/05/2021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D422-A90F-432E-A95E-F68AEC0ED8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4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71979"/>
            <a:ext cx="2057400" cy="365654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71979"/>
            <a:ext cx="6019800" cy="365654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20FF-2096-4064-83F9-B15C2ECB6ACB}" type="datetimeFigureOut">
              <a:rPr lang="es-ES" smtClean="0"/>
              <a:t>15/05/2021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D422-A90F-432E-A95E-F68AEC0ED8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622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20FF-2096-4064-83F9-B15C2ECB6ACB}" type="datetimeFigureOut">
              <a:rPr lang="es-ES" smtClean="0"/>
              <a:t>15/05/2021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D422-A90F-432E-A95E-F68AEC0ED8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3841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20FF-2096-4064-83F9-B15C2ECB6ACB}" type="datetimeFigureOut">
              <a:rPr lang="es-ES" smtClean="0"/>
              <a:t>15/05/2021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D422-A90F-432E-A95E-F68AEC0ED8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5428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000125"/>
            <a:ext cx="4038600" cy="28283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000125"/>
            <a:ext cx="4038600" cy="28283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20FF-2096-4064-83F9-B15C2ECB6ACB}" type="datetimeFigureOut">
              <a:rPr lang="es-ES" smtClean="0"/>
              <a:t>15/05/2021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D422-A90F-432E-A95E-F68AEC0ED8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8610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20FF-2096-4064-83F9-B15C2ECB6ACB}" type="datetimeFigureOut">
              <a:rPr lang="es-ES" smtClean="0"/>
              <a:t>15/05/2021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D422-A90F-432E-A95E-F68AEC0ED8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1072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20FF-2096-4064-83F9-B15C2ECB6ACB}" type="datetimeFigureOut">
              <a:rPr lang="es-ES" smtClean="0"/>
              <a:t>15/05/2021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D422-A90F-432E-A95E-F68AEC0ED8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806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20FF-2096-4064-83F9-B15C2ECB6ACB}" type="datetimeFigureOut">
              <a:rPr lang="es-ES" smtClean="0"/>
              <a:t>15/05/2021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D422-A90F-432E-A95E-F68AEC0ED8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3679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20FF-2096-4064-83F9-B15C2ECB6ACB}" type="datetimeFigureOut">
              <a:rPr lang="es-ES" smtClean="0"/>
              <a:t>15/05/2021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D422-A90F-432E-A95E-F68AEC0ED8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372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472783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20FF-2096-4064-83F9-B15C2ECB6ACB}" type="datetimeFigureOut">
              <a:rPr lang="es-ES" smtClean="0"/>
              <a:t>15/05/2021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6D422-A90F-432E-A95E-F68AEC0ED8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3497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020FF-2096-4064-83F9-B15C2ECB6ACB}" type="datetimeFigureOut">
              <a:rPr lang="es-ES" smtClean="0"/>
              <a:t>15/05/2021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6D422-A90F-432E-A95E-F68AEC0ED8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4834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lanyprogramasdestudio.sep.gob.mx/descargables/biblioteca/preescolar/1LpM-Preescolar-DIGITAL.pdf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719461" y="-1709540"/>
            <a:ext cx="5715001" cy="9134078"/>
          </a:xfrm>
          <a:prstGeom prst="rect">
            <a:avLst/>
          </a:prstGeom>
        </p:spPr>
      </p:pic>
      <p:sp>
        <p:nvSpPr>
          <p:cNvPr id="13" name="12 Rectángulo redondeado"/>
          <p:cNvSpPr/>
          <p:nvPr/>
        </p:nvSpPr>
        <p:spPr>
          <a:xfrm>
            <a:off x="328489" y="443934"/>
            <a:ext cx="8496944" cy="482713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467544" y="481625"/>
            <a:ext cx="8280920" cy="4893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r>
              <a:rPr kumimoji="0" lang="es-E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sym typeface="Questrial"/>
              </a:rPr>
              <a:t>Escuela Normal de Educación Preescolar</a:t>
            </a:r>
          </a:p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r>
              <a:rPr kumimoji="0" lang="es-E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sym typeface="Questrial"/>
              </a:rPr>
              <a:t>Licenciatura en Educación Preescolar</a:t>
            </a:r>
          </a:p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r>
              <a:rPr kumimoji="0" lang="es-E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sym typeface="Questrial"/>
              </a:rPr>
              <a:t>CICLO ESCOLAR 2020-2021</a:t>
            </a:r>
          </a:p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endParaRPr kumimoji="0" lang="es-E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sym typeface="Questrial"/>
            </a:endParaRPr>
          </a:p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endParaRPr kumimoji="0" lang="es-E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sym typeface="Questrial"/>
            </a:endParaRPr>
          </a:p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endParaRPr kumimoji="0" lang="es-E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sym typeface="Questrial"/>
            </a:endParaRPr>
          </a:p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endParaRPr kumimoji="0" lang="es-E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sym typeface="Questrial"/>
            </a:endParaRPr>
          </a:p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endParaRPr kumimoji="0" lang="es-E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sym typeface="Questrial"/>
            </a:endParaRPr>
          </a:p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endParaRPr kumimoji="0" lang="es-E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sym typeface="Questrial"/>
            </a:endParaRPr>
          </a:p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r>
              <a:rPr kumimoji="0" lang="es-E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sym typeface="Questrial"/>
              </a:rPr>
              <a:t>Segundo Semestre</a:t>
            </a:r>
          </a:p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endParaRPr kumimoji="0" lang="es-E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sym typeface="Questrial"/>
            </a:endParaRPr>
          </a:p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endParaRPr kumimoji="0" lang="es-E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sym typeface="Questrial"/>
            </a:endParaRPr>
          </a:p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r>
              <a:rPr kumimoji="0" lang="es-E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sym typeface="Questrial"/>
              </a:rPr>
              <a:t>Docente: Yara</a:t>
            </a:r>
            <a:r>
              <a:rPr kumimoji="0" lang="es-ES" sz="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sym typeface="Questrial"/>
              </a:rPr>
              <a:t> Alejandra Hernández Figueroa</a:t>
            </a:r>
            <a:endParaRPr kumimoji="0" lang="es-E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sym typeface="Questrial"/>
            </a:endParaRPr>
          </a:p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r>
              <a:rPr kumimoji="0" lang="es-E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sym typeface="Questrial"/>
              </a:rPr>
              <a:t>Alumnas:</a:t>
            </a:r>
            <a:r>
              <a:rPr kumimoji="0" lang="es-ES" sz="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sym typeface="Questrial"/>
              </a:rPr>
              <a:t> </a:t>
            </a:r>
            <a:r>
              <a:rPr kumimoji="0" lang="es-E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sym typeface="Questrial"/>
              </a:rPr>
              <a:t>Victoria Berenice Monrreal Camacho</a:t>
            </a:r>
          </a:p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endParaRPr kumimoji="0" lang="es-E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sym typeface="Questrial"/>
            </a:endParaRPr>
          </a:p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r>
              <a:rPr lang="es-ES" sz="800" kern="0" noProof="0" dirty="0" err="1" smtClean="0">
                <a:latin typeface="Century Gothic" panose="020B0502020202020204" pitchFamily="34" charset="0"/>
                <a:sym typeface="Questrial"/>
              </a:rPr>
              <a:t>N.L</a:t>
            </a:r>
            <a:r>
              <a:rPr lang="es-ES" sz="800" kern="0" noProof="0" dirty="0" smtClean="0">
                <a:latin typeface="Century Gothic" panose="020B0502020202020204" pitchFamily="34" charset="0"/>
                <a:sym typeface="Questrial"/>
              </a:rPr>
              <a:t>. </a:t>
            </a:r>
            <a:r>
              <a:rPr kumimoji="0" lang="es-E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sym typeface="Questrial"/>
              </a:rPr>
              <a:t>15</a:t>
            </a:r>
          </a:p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endParaRPr kumimoji="0" lang="es-E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sym typeface="Questrial"/>
            </a:endParaRPr>
          </a:p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r>
              <a:rPr kumimoji="0" lang="es-E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sym typeface="Questrial"/>
              </a:rPr>
              <a:t>Grado:</a:t>
            </a:r>
            <a:r>
              <a:rPr kumimoji="0" lang="es-ES" sz="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sym typeface="Questrial"/>
              </a:rPr>
              <a:t> 1 G</a:t>
            </a:r>
            <a:r>
              <a:rPr kumimoji="0" lang="es-E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sym typeface="Questrial"/>
              </a:rPr>
              <a:t>rupo: A</a:t>
            </a:r>
          </a:p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endParaRPr kumimoji="0" lang="es-E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sym typeface="Questrial"/>
            </a:endParaRPr>
          </a:p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r>
              <a:rPr kumimoji="0" lang="es-E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sym typeface="Questrial"/>
              </a:rPr>
              <a:t>Nombre del Trabajo:</a:t>
            </a:r>
            <a:r>
              <a:rPr lang="es-ES" sz="800" kern="0" dirty="0">
                <a:latin typeface="Century Gothic" panose="020B0502020202020204" pitchFamily="34" charset="0"/>
                <a:sym typeface="Questrial"/>
              </a:rPr>
              <a:t> </a:t>
            </a:r>
            <a:r>
              <a:rPr lang="es-ES" sz="800" b="1" kern="0" dirty="0" smtClean="0">
                <a:latin typeface="Century Gothic" panose="020B0502020202020204" pitchFamily="34" charset="0"/>
                <a:sym typeface="Questrial"/>
              </a:rPr>
              <a:t>Mapa conceptual</a:t>
            </a:r>
            <a:endParaRPr kumimoji="0" lang="es-ES" sz="800" b="1" i="0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sym typeface="Questrial"/>
            </a:endParaRPr>
          </a:p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r>
              <a:rPr kumimoji="0" lang="es-ES" sz="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sym typeface="Questrial"/>
              </a:rPr>
              <a:t> </a:t>
            </a:r>
            <a:endParaRPr kumimoji="0" lang="es-ES" sz="800" b="0" i="0" u="sng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sym typeface="Questrial"/>
            </a:endParaRPr>
          </a:p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r>
              <a:rPr kumimoji="0" lang="es-E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sym typeface="Questrial"/>
              </a:rPr>
              <a:t>Unidad de Aprendizaje II</a:t>
            </a:r>
          </a:p>
          <a:p>
            <a:pPr lvl="0" algn="ctr">
              <a:lnSpc>
                <a:spcPct val="115000"/>
              </a:lnSpc>
              <a:buSzPts val="1600"/>
            </a:pPr>
            <a:r>
              <a:rPr kumimoji="0" lang="es-E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sym typeface="Questrial"/>
              </a:rPr>
              <a:t>Estrategias didácticas para promover la participación en prácticas sociales del lenguaje y la reflexión sobre la lengua en preescolar</a:t>
            </a:r>
          </a:p>
          <a:p>
            <a:pPr marL="171450" lvl="0" indent="-171450" algn="ctr">
              <a:lnSpc>
                <a:spcPct val="115000"/>
              </a:lnSpc>
              <a:buSzPts val="1600"/>
              <a:buFont typeface="Arial" panose="020B0604020202020204" pitchFamily="34" charset="0"/>
              <a:buChar char="•"/>
            </a:pPr>
            <a:endParaRPr kumimoji="0" lang="es-E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sym typeface="Questrial"/>
            </a:endParaRPr>
          </a:p>
          <a:p>
            <a:pPr marL="171450" lvl="0" indent="-171450" algn="ctr">
              <a:lnSpc>
                <a:spcPct val="115000"/>
              </a:lnSpc>
              <a:buSzPts val="1600"/>
              <a:buFont typeface="Arial" panose="020B0604020202020204" pitchFamily="34" charset="0"/>
              <a:buChar char="•"/>
            </a:pPr>
            <a:r>
              <a:rPr kumimoji="0" lang="es-E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sym typeface="Questrial"/>
              </a:rPr>
              <a:t>Competencias profesionales:</a:t>
            </a:r>
          </a:p>
          <a:p>
            <a:pPr marL="171450" lvl="0" indent="-171450" algn="ctr">
              <a:lnSpc>
                <a:spcPct val="115000"/>
              </a:lnSpc>
              <a:buSzPts val="1600"/>
              <a:buFont typeface="Arial" panose="020B0604020202020204" pitchFamily="34" charset="0"/>
              <a:buChar char="•"/>
            </a:pPr>
            <a:r>
              <a:rPr kumimoji="0" lang="es-E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sym typeface="Questrial"/>
              </a:rPr>
              <a:t>Utiliza recursos de la investigación educativa para enriquecer su práctica profesional expresando su interés por el conocimiento, la ciencia y la mejora de la educación.</a:t>
            </a:r>
          </a:p>
          <a:p>
            <a:pPr marL="171450" lvl="0" indent="-171450" algn="ctr">
              <a:lnSpc>
                <a:spcPct val="115000"/>
              </a:lnSpc>
              <a:buSzPts val="1600"/>
              <a:buFont typeface="Arial" panose="020B0604020202020204" pitchFamily="34" charset="0"/>
              <a:buChar char="•"/>
            </a:pPr>
            <a:r>
              <a:rPr kumimoji="0" lang="es-E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sym typeface="Questrial"/>
              </a:rPr>
              <a:t>Distingue los procesos de aprendizaje de sus alumnos para favorecer su desarrollo cognitivo y socioemocional.</a:t>
            </a:r>
          </a:p>
          <a:p>
            <a:pPr marL="171450" lvl="0" indent="-171450" algn="ctr">
              <a:lnSpc>
                <a:spcPct val="115000"/>
              </a:lnSpc>
              <a:buSzPts val="1600"/>
              <a:buFont typeface="Arial" panose="020B0604020202020204" pitchFamily="34" charset="0"/>
              <a:buChar char="•"/>
            </a:pPr>
            <a:r>
              <a:rPr kumimoji="0" lang="es-E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sym typeface="Questrial"/>
              </a:rPr>
              <a:t>Aplica el plan y programas de estudio para alcanzar los propósitos educativos y  de las capacidades de sus alumnos.</a:t>
            </a:r>
          </a:p>
          <a:p>
            <a:pPr marL="171450" lvl="0" indent="-171450" algn="ctr">
              <a:lnSpc>
                <a:spcPct val="115000"/>
              </a:lnSpc>
              <a:buSzPts val="1600"/>
              <a:buFont typeface="Arial" panose="020B0604020202020204" pitchFamily="34" charset="0"/>
              <a:buChar char="•"/>
            </a:pPr>
            <a:endParaRPr lang="es-ES" sz="800" kern="0" dirty="0">
              <a:latin typeface="Century Gothic" panose="020B0502020202020204" pitchFamily="34" charset="0"/>
              <a:sym typeface="Questrial"/>
            </a:endParaRPr>
          </a:p>
          <a:p>
            <a:pPr marL="171450" lvl="0" indent="-171450" algn="ctr">
              <a:lnSpc>
                <a:spcPct val="115000"/>
              </a:lnSpc>
              <a:buSzPts val="1600"/>
              <a:buFont typeface="Arial" panose="020B0604020202020204" pitchFamily="34" charset="0"/>
              <a:buChar char="•"/>
            </a:pPr>
            <a:endParaRPr kumimoji="0" lang="es-E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sym typeface="Questrial"/>
            </a:endParaRPr>
          </a:p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endParaRPr kumimoji="0" lang="es-E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sym typeface="Questrial"/>
            </a:endParaRPr>
          </a:p>
          <a:p>
            <a:pPr lvl="0" algn="ctr">
              <a:lnSpc>
                <a:spcPct val="115000"/>
              </a:lnSpc>
              <a:buClr>
                <a:srgbClr val="FFFFFF"/>
              </a:buClr>
              <a:buSzPts val="1600"/>
            </a:pPr>
            <a:r>
              <a:rPr kumimoji="0" lang="es-E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sym typeface="Questrial"/>
              </a:rPr>
              <a:t>Saltillo, Coahuila de Zaragoza                                                                                                                                                                                    17 de mayo de 2021</a:t>
            </a:r>
            <a:endParaRPr lang="es-ES" dirty="0">
              <a:latin typeface="Century Gothic" panose="020B0502020202020204" pitchFamily="34" charset="0"/>
            </a:endParaRPr>
          </a:p>
        </p:txBody>
      </p:sp>
      <p:grpSp>
        <p:nvGrpSpPr>
          <p:cNvPr id="8" name="7 Grupo"/>
          <p:cNvGrpSpPr/>
          <p:nvPr/>
        </p:nvGrpSpPr>
        <p:grpSpPr>
          <a:xfrm>
            <a:off x="3305421" y="1117618"/>
            <a:ext cx="2707880" cy="495682"/>
            <a:chOff x="0" y="0"/>
            <a:chExt cx="4471626" cy="909701"/>
          </a:xfrm>
        </p:grpSpPr>
        <p:pic>
          <p:nvPicPr>
            <p:cNvPr id="9" name="2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861952" cy="909701"/>
            </a:xfrm>
            <a:prstGeom prst="rect">
              <a:avLst/>
            </a:prstGeom>
          </p:spPr>
        </p:pic>
        <p:sp>
          <p:nvSpPr>
            <p:cNvPr id="10" name="1 CuadroTexto"/>
            <p:cNvSpPr txBox="1"/>
            <p:nvPr/>
          </p:nvSpPr>
          <p:spPr>
            <a:xfrm>
              <a:off x="2186898" y="49915"/>
              <a:ext cx="2284728" cy="73787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ES" sz="900" b="1" dirty="0" smtClean="0">
                  <a:solidFill>
                    <a:srgbClr val="AEAAAA"/>
                  </a:solidFill>
                  <a:effectLst/>
                  <a:latin typeface="Century Gothic" panose="020B0502020202020204" pitchFamily="34" charset="0"/>
                  <a:ea typeface="Times New Roman"/>
                  <a:cs typeface="Arial" panose="020B0604020202020204" pitchFamily="34" charset="0"/>
                </a:rPr>
                <a:t>Practicas sociales del lenguaje</a:t>
              </a:r>
              <a:endParaRPr lang="es-ES" sz="900" dirty="0">
                <a:effectLst/>
                <a:latin typeface="Century Gothic" panose="020B0502020202020204" pitchFamily="34" charset="0"/>
                <a:ea typeface="Times New Roman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>
                  <a:effectLst/>
                  <a:latin typeface="Calibri"/>
                  <a:ea typeface="Calibri"/>
                  <a:cs typeface="Times New Roman"/>
                </a:rPr>
                <a:t> </a:t>
              </a:r>
              <a:endParaRPr lang="es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11" name="12 Conector recto"/>
            <p:cNvCxnSpPr/>
            <p:nvPr/>
          </p:nvCxnSpPr>
          <p:spPr>
            <a:xfrm>
              <a:off x="2079312" y="4"/>
              <a:ext cx="0" cy="837693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</p:grpSp>
    </p:spTree>
    <p:extLst>
      <p:ext uri="{BB962C8B-B14F-4D97-AF65-F5344CB8AC3E}">
        <p14:creationId xmlns:p14="http://schemas.microsoft.com/office/powerpoint/2010/main" val="370842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1030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713158" y="-1715842"/>
            <a:ext cx="5717684" cy="9144000"/>
          </a:xfrm>
          <a:prstGeom prst="rect">
            <a:avLst/>
          </a:prstGeom>
        </p:spPr>
      </p:pic>
      <p:sp>
        <p:nvSpPr>
          <p:cNvPr id="1032" name="1031 Rectángulo redondeado"/>
          <p:cNvSpPr/>
          <p:nvPr/>
        </p:nvSpPr>
        <p:spPr>
          <a:xfrm>
            <a:off x="107504" y="121196"/>
            <a:ext cx="8950741" cy="5472608"/>
          </a:xfrm>
          <a:prstGeom prst="roundRect">
            <a:avLst/>
          </a:prstGeom>
          <a:solidFill>
            <a:schemeClr val="bg1"/>
          </a:solidFill>
          <a:ln>
            <a:solidFill>
              <a:srgbClr val="FFFD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3487407" y="342425"/>
            <a:ext cx="2169184" cy="261610"/>
          </a:xfrm>
          <a:prstGeom prst="rect">
            <a:avLst/>
          </a:prstGeom>
          <a:solidFill>
            <a:srgbClr val="F2E5FF"/>
          </a:solidFill>
          <a:ln w="19050">
            <a:solidFill>
              <a:srgbClr val="9966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sz="1100" b="1" dirty="0" smtClean="0">
                <a:latin typeface="Century Gothic" panose="020B0502020202020204" pitchFamily="34" charset="0"/>
              </a:rPr>
              <a:t>ORIENTACIONES DIDÁCTICAS</a:t>
            </a:r>
            <a:endParaRPr lang="es-ES" sz="1100" b="1" dirty="0">
              <a:latin typeface="Century Gothic" panose="020B050202020202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40468" y="681024"/>
            <a:ext cx="1000595" cy="1846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sz="600" b="1" dirty="0" smtClean="0">
                <a:latin typeface="Century Gothic" panose="020B0502020202020204" pitchFamily="34" charset="0"/>
              </a:rPr>
              <a:t>Tipos de experiencias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6283418" y="681024"/>
            <a:ext cx="865942" cy="1846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sz="600" b="1" dirty="0" smtClean="0">
                <a:latin typeface="Century Gothic" panose="020B0502020202020204" pitchFamily="34" charset="0"/>
              </a:rPr>
              <a:t>Modelar actitudes</a:t>
            </a:r>
            <a:endParaRPr lang="es-ES" sz="600" b="1" dirty="0">
              <a:latin typeface="Century Gothic" panose="020B050202020202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962213" y="2841092"/>
            <a:ext cx="1584176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" b="1" dirty="0" smtClean="0">
                <a:latin typeface="Century Gothic" panose="020B0502020202020204" pitchFamily="34" charset="0"/>
              </a:rPr>
              <a:t>Recomendaciones para el uso de textos con los niños en el aula</a:t>
            </a:r>
            <a:endParaRPr lang="es-ES" sz="600" b="1" dirty="0">
              <a:latin typeface="Century Gothic" panose="020B050202020202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200201" y="2391622"/>
            <a:ext cx="1584176" cy="1846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" b="1" dirty="0" smtClean="0">
                <a:latin typeface="Century Gothic" panose="020B0502020202020204" pitchFamily="34" charset="0"/>
              </a:rPr>
              <a:t>Recursos de apoyo al aprendizaje</a:t>
            </a:r>
            <a:endParaRPr lang="es-ES" sz="600" b="1" dirty="0">
              <a:latin typeface="Century Gothic" panose="020B0502020202020204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26700" y="1882791"/>
            <a:ext cx="518091" cy="1846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sz="600" dirty="0" smtClean="0">
                <a:latin typeface="Century Gothic" panose="020B0502020202020204" pitchFamily="34" charset="0"/>
              </a:rPr>
              <a:t>Oralidad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45671" y="3361556"/>
            <a:ext cx="1045479" cy="1846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sz="600" dirty="0" smtClean="0">
                <a:latin typeface="Century Gothic" panose="020B0502020202020204" pitchFamily="34" charset="0"/>
              </a:rPr>
              <a:t>Comprensión de textos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28854" y="4326329"/>
            <a:ext cx="974947" cy="1846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sz="600" dirty="0" smtClean="0">
                <a:latin typeface="Century Gothic" panose="020B0502020202020204" pitchFamily="34" charset="0"/>
              </a:rPr>
              <a:t>Producción de textos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43564" y="5066004"/>
            <a:ext cx="145982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" dirty="0" smtClean="0">
                <a:latin typeface="Century Gothic" panose="020B0502020202020204" pitchFamily="34" charset="0"/>
              </a:rPr>
              <a:t>Consideración en relación con el aprendizaje del sistema de escritura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956496" y="1092259"/>
            <a:ext cx="954107" cy="1846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s-ES" sz="600" dirty="0" smtClean="0">
                <a:latin typeface="Century Gothic" panose="020B0502020202020204" pitchFamily="34" charset="0"/>
              </a:rPr>
              <a:t>Dialogar y conversar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956496" y="1401497"/>
            <a:ext cx="102321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s-ES" sz="600" dirty="0" smtClean="0">
                <a:latin typeface="Century Gothic" panose="020B0502020202020204" pitchFamily="34" charset="0"/>
              </a:rPr>
              <a:t>Narrar con coherencia y secuencia lógica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961716" y="1836624"/>
            <a:ext cx="155953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s-ES" sz="600" dirty="0" smtClean="0">
                <a:latin typeface="Century Gothic" panose="020B0502020202020204" pitchFamily="34" charset="0"/>
              </a:rPr>
              <a:t>Describir y explicar cómo es, cómo ocurrió o cómo funciona algo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951098" y="2176179"/>
            <a:ext cx="114246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s-ES" sz="600" dirty="0" smtClean="0">
                <a:latin typeface="Century Gothic" panose="020B0502020202020204" pitchFamily="34" charset="0"/>
              </a:rPr>
              <a:t>Recibir, dar, consultar y relacionar información de diversas fuentes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940466" y="2657445"/>
            <a:ext cx="997389" cy="1846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</p:spPr>
        <p:txBody>
          <a:bodyPr wrap="none">
            <a:spAutoFit/>
          </a:bodyPr>
          <a:lstStyle/>
          <a:p>
            <a:r>
              <a:rPr lang="es-ES" sz="600" dirty="0" smtClean="0">
                <a:latin typeface="Century Gothic" panose="020B0502020202020204" pitchFamily="34" charset="0"/>
              </a:rPr>
              <a:t>Jugar con el lenguaje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cxnSp>
        <p:nvCxnSpPr>
          <p:cNvPr id="22" name="21 Conector angular"/>
          <p:cNvCxnSpPr>
            <a:stCxn id="4" idx="1"/>
            <a:endCxn id="5" idx="0"/>
          </p:cNvCxnSpPr>
          <p:nvPr/>
        </p:nvCxnSpPr>
        <p:spPr>
          <a:xfrm rot="10800000" flipV="1">
            <a:off x="1440767" y="473230"/>
            <a:ext cx="2046641" cy="20779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23 Conector angular"/>
          <p:cNvCxnSpPr>
            <a:stCxn id="5" idx="1"/>
            <a:endCxn id="9" idx="1"/>
          </p:cNvCxnSpPr>
          <p:nvPr/>
        </p:nvCxnSpPr>
        <p:spPr>
          <a:xfrm rot="10800000" flipV="1">
            <a:off x="226700" y="773356"/>
            <a:ext cx="713768" cy="1201767"/>
          </a:xfrm>
          <a:prstGeom prst="bentConnector3">
            <a:avLst>
              <a:gd name="adj1" fmla="val 116316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1494866" y="3161501"/>
            <a:ext cx="1119217" cy="1846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s-ES" sz="600" dirty="0" smtClean="0">
                <a:latin typeface="Century Gothic" panose="020B0502020202020204" pitchFamily="34" charset="0"/>
              </a:rPr>
              <a:t>Para que se lee y escribe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1494866" y="3549692"/>
            <a:ext cx="144016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s-ES" sz="600" dirty="0" smtClean="0">
                <a:latin typeface="Century Gothic" panose="020B0502020202020204" pitchFamily="34" charset="0"/>
              </a:rPr>
              <a:t>Lo que pasa después de la lectura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cxnSp>
        <p:nvCxnSpPr>
          <p:cNvPr id="29" name="28 Conector angular"/>
          <p:cNvCxnSpPr>
            <a:stCxn id="5" idx="1"/>
            <a:endCxn id="10" idx="1"/>
          </p:cNvCxnSpPr>
          <p:nvPr/>
        </p:nvCxnSpPr>
        <p:spPr>
          <a:xfrm rot="10800000" flipV="1">
            <a:off x="245672" y="773357"/>
            <a:ext cx="694797" cy="2680532"/>
          </a:xfrm>
          <a:prstGeom prst="bentConnector3">
            <a:avLst>
              <a:gd name="adj1" fmla="val 12029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32 Conector angular"/>
          <p:cNvCxnSpPr>
            <a:stCxn id="9" idx="0"/>
            <a:endCxn id="14" idx="1"/>
          </p:cNvCxnSpPr>
          <p:nvPr/>
        </p:nvCxnSpPr>
        <p:spPr>
          <a:xfrm rot="5400000" flipH="1" flipV="1">
            <a:off x="372022" y="1298317"/>
            <a:ext cx="698199" cy="4707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34 Conector angular"/>
          <p:cNvCxnSpPr>
            <a:stCxn id="9" idx="2"/>
            <a:endCxn id="18" idx="1"/>
          </p:cNvCxnSpPr>
          <p:nvPr/>
        </p:nvCxnSpPr>
        <p:spPr>
          <a:xfrm rot="16200000" flipH="1">
            <a:off x="371946" y="2181257"/>
            <a:ext cx="682321" cy="45472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36 Conector angular"/>
          <p:cNvCxnSpPr>
            <a:stCxn id="9" idx="2"/>
            <a:endCxn id="17" idx="1"/>
          </p:cNvCxnSpPr>
          <p:nvPr/>
        </p:nvCxnSpPr>
        <p:spPr>
          <a:xfrm rot="16200000" flipH="1">
            <a:off x="571728" y="1981475"/>
            <a:ext cx="293388" cy="46535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9" idx="0"/>
            <a:endCxn id="15" idx="1"/>
          </p:cNvCxnSpPr>
          <p:nvPr/>
        </p:nvCxnSpPr>
        <p:spPr>
          <a:xfrm rot="5400000" flipH="1" flipV="1">
            <a:off x="572807" y="1499102"/>
            <a:ext cx="296628" cy="4707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>
            <a:stCxn id="9" idx="3"/>
            <a:endCxn id="16" idx="1"/>
          </p:cNvCxnSpPr>
          <p:nvPr/>
        </p:nvCxnSpPr>
        <p:spPr>
          <a:xfrm>
            <a:off x="744791" y="1975124"/>
            <a:ext cx="2169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49 Conector angular"/>
          <p:cNvCxnSpPr>
            <a:stCxn id="10" idx="0"/>
            <a:endCxn id="26" idx="1"/>
          </p:cNvCxnSpPr>
          <p:nvPr/>
        </p:nvCxnSpPr>
        <p:spPr>
          <a:xfrm rot="5400000" flipH="1" flipV="1">
            <a:off x="1077777" y="2944468"/>
            <a:ext cx="107722" cy="72645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51 Conector angular"/>
          <p:cNvCxnSpPr>
            <a:stCxn id="10" idx="2"/>
            <a:endCxn id="27" idx="1"/>
          </p:cNvCxnSpPr>
          <p:nvPr/>
        </p:nvCxnSpPr>
        <p:spPr>
          <a:xfrm rot="16200000" flipH="1">
            <a:off x="1060653" y="3253979"/>
            <a:ext cx="141970" cy="72645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53 Conector angular"/>
          <p:cNvCxnSpPr>
            <a:stCxn id="5" idx="1"/>
            <a:endCxn id="11" idx="1"/>
          </p:cNvCxnSpPr>
          <p:nvPr/>
        </p:nvCxnSpPr>
        <p:spPr>
          <a:xfrm rot="10800000" flipV="1">
            <a:off x="228854" y="773356"/>
            <a:ext cx="711614" cy="3645305"/>
          </a:xfrm>
          <a:prstGeom prst="bentConnector3">
            <a:avLst>
              <a:gd name="adj1" fmla="val 117133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56 Conector angular"/>
          <p:cNvCxnSpPr>
            <a:stCxn id="5" idx="1"/>
            <a:endCxn id="12" idx="1"/>
          </p:cNvCxnSpPr>
          <p:nvPr/>
        </p:nvCxnSpPr>
        <p:spPr>
          <a:xfrm rot="10800000" flipV="1">
            <a:off x="243564" y="773356"/>
            <a:ext cx="696904" cy="4477313"/>
          </a:xfrm>
          <a:prstGeom prst="bentConnector3">
            <a:avLst>
              <a:gd name="adj1" fmla="val 119923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58 Rectángulo"/>
          <p:cNvSpPr/>
          <p:nvPr/>
        </p:nvSpPr>
        <p:spPr>
          <a:xfrm>
            <a:off x="2068440" y="881079"/>
            <a:ext cx="1733172" cy="276999"/>
          </a:xfrm>
          <a:prstGeom prst="rect">
            <a:avLst/>
          </a:prstGeom>
          <a:solidFill>
            <a:srgbClr val="FFE7EF"/>
          </a:solidFill>
          <a:ln w="19050">
            <a:solidFill>
              <a:srgbClr val="FF6699"/>
            </a:solidFill>
          </a:ln>
        </p:spPr>
        <p:txBody>
          <a:bodyPr wrap="square">
            <a:spAutoFit/>
          </a:bodyPr>
          <a:lstStyle/>
          <a:p>
            <a:r>
              <a:rPr lang="es-ES" sz="600" dirty="0" smtClean="0">
                <a:latin typeface="Century Gothic" panose="020B0502020202020204" pitchFamily="34" charset="0"/>
              </a:rPr>
              <a:t>Para relacionarse, aprender, solucionar conflictos y ponerse de acuerdo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sp>
        <p:nvSpPr>
          <p:cNvPr id="60" name="59 Rectángulo"/>
          <p:cNvSpPr/>
          <p:nvPr/>
        </p:nvSpPr>
        <p:spPr>
          <a:xfrm>
            <a:off x="2068440" y="1269957"/>
            <a:ext cx="2071512" cy="276999"/>
          </a:xfrm>
          <a:prstGeom prst="rect">
            <a:avLst/>
          </a:prstGeom>
          <a:solidFill>
            <a:srgbClr val="FFE7EF"/>
          </a:solidFill>
          <a:ln w="19050">
            <a:solidFill>
              <a:srgbClr val="FF6699"/>
            </a:solidFill>
          </a:ln>
        </p:spPr>
        <p:txBody>
          <a:bodyPr wrap="square">
            <a:spAutoFit/>
          </a:bodyPr>
          <a:lstStyle/>
          <a:p>
            <a:r>
              <a:rPr lang="es-ES" sz="600" dirty="0" smtClean="0">
                <a:latin typeface="Century Gothic" panose="020B0502020202020204" pitchFamily="34" charset="0"/>
              </a:rPr>
              <a:t>Pensar en lo que se quiere comunicar, ordenar las ideas, describir lugares, personas o personajes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cxnSp>
        <p:nvCxnSpPr>
          <p:cNvPr id="68" name="67 Conector angular"/>
          <p:cNvCxnSpPr>
            <a:stCxn id="15" idx="3"/>
            <a:endCxn id="60" idx="1"/>
          </p:cNvCxnSpPr>
          <p:nvPr/>
        </p:nvCxnSpPr>
        <p:spPr>
          <a:xfrm flipV="1">
            <a:off x="1979710" y="1408457"/>
            <a:ext cx="88730" cy="177706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69 Conector angular"/>
          <p:cNvCxnSpPr>
            <a:stCxn id="14" idx="3"/>
            <a:endCxn id="59" idx="1"/>
          </p:cNvCxnSpPr>
          <p:nvPr/>
        </p:nvCxnSpPr>
        <p:spPr>
          <a:xfrm flipV="1">
            <a:off x="1910603" y="1019579"/>
            <a:ext cx="157837" cy="165013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70 Rectángulo"/>
          <p:cNvSpPr/>
          <p:nvPr/>
        </p:nvSpPr>
        <p:spPr>
          <a:xfrm>
            <a:off x="2614083" y="1790457"/>
            <a:ext cx="1683568" cy="369332"/>
          </a:xfrm>
          <a:prstGeom prst="rect">
            <a:avLst/>
          </a:prstGeom>
          <a:solidFill>
            <a:srgbClr val="FFE7EF"/>
          </a:solidFill>
          <a:ln w="19050">
            <a:solidFill>
              <a:srgbClr val="FF6699"/>
            </a:solidFill>
          </a:ln>
        </p:spPr>
        <p:txBody>
          <a:bodyPr wrap="square">
            <a:spAutoFit/>
          </a:bodyPr>
          <a:lstStyle/>
          <a:p>
            <a:r>
              <a:rPr lang="es-ES" sz="600" dirty="0" smtClean="0">
                <a:latin typeface="Century Gothic" panose="020B0502020202020204" pitchFamily="34" charset="0"/>
              </a:rPr>
              <a:t>Implica una importante actividad intelectual de ordenamiento de las ideas</a:t>
            </a:r>
          </a:p>
        </p:txBody>
      </p:sp>
      <p:cxnSp>
        <p:nvCxnSpPr>
          <p:cNvPr id="74" name="73 Conector recto"/>
          <p:cNvCxnSpPr>
            <a:stCxn id="16" idx="3"/>
            <a:endCxn id="71" idx="1"/>
          </p:cNvCxnSpPr>
          <p:nvPr/>
        </p:nvCxnSpPr>
        <p:spPr>
          <a:xfrm flipV="1">
            <a:off x="2521246" y="1975123"/>
            <a:ext cx="9283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74 Rectángulo"/>
          <p:cNvSpPr/>
          <p:nvPr/>
        </p:nvSpPr>
        <p:spPr>
          <a:xfrm>
            <a:off x="2257726" y="2222345"/>
            <a:ext cx="2123270" cy="276999"/>
          </a:xfrm>
          <a:prstGeom prst="rect">
            <a:avLst/>
          </a:prstGeom>
          <a:solidFill>
            <a:srgbClr val="FFE7EF"/>
          </a:solidFill>
          <a:ln w="19050">
            <a:solidFill>
              <a:srgbClr val="FF6699"/>
            </a:solidFill>
          </a:ln>
        </p:spPr>
        <p:txBody>
          <a:bodyPr wrap="square">
            <a:spAutoFit/>
          </a:bodyPr>
          <a:lstStyle/>
          <a:p>
            <a:r>
              <a:rPr lang="es-ES" sz="600" dirty="0" smtClean="0">
                <a:latin typeface="Century Gothic" panose="020B0502020202020204" pitchFamily="34" charset="0"/>
              </a:rPr>
              <a:t>Usar fuentes de información: textos impresos, consulta con familiares y expertos, videos, etcétera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cxnSp>
        <p:nvCxnSpPr>
          <p:cNvPr id="77" name="76 Conector recto"/>
          <p:cNvCxnSpPr>
            <a:stCxn id="17" idx="3"/>
            <a:endCxn id="75" idx="1"/>
          </p:cNvCxnSpPr>
          <p:nvPr/>
        </p:nvCxnSpPr>
        <p:spPr>
          <a:xfrm>
            <a:off x="2093560" y="2360845"/>
            <a:ext cx="1641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77 Rectángulo"/>
          <p:cNvSpPr/>
          <p:nvPr/>
        </p:nvSpPr>
        <p:spPr>
          <a:xfrm>
            <a:off x="2093560" y="2657445"/>
            <a:ext cx="2297454" cy="276999"/>
          </a:xfrm>
          <a:prstGeom prst="rect">
            <a:avLst/>
          </a:prstGeom>
          <a:solidFill>
            <a:srgbClr val="FFE7EF"/>
          </a:solidFill>
          <a:ln w="19050">
            <a:solidFill>
              <a:srgbClr val="FF6699"/>
            </a:solidFill>
          </a:ln>
        </p:spPr>
        <p:txBody>
          <a:bodyPr wrap="square">
            <a:spAutoFit/>
          </a:bodyPr>
          <a:lstStyle/>
          <a:p>
            <a:r>
              <a:rPr lang="es-ES" sz="600" dirty="0" smtClean="0">
                <a:latin typeface="Century Gothic" panose="020B0502020202020204" pitchFamily="34" charset="0"/>
              </a:rPr>
              <a:t>Fundamental en la evolución de los niños y una actividad lúdica de mucho disfrute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cxnSp>
        <p:nvCxnSpPr>
          <p:cNvPr id="81" name="80 Conector angular"/>
          <p:cNvCxnSpPr>
            <a:stCxn id="18" idx="3"/>
            <a:endCxn id="78" idx="1"/>
          </p:cNvCxnSpPr>
          <p:nvPr/>
        </p:nvCxnSpPr>
        <p:spPr>
          <a:xfrm>
            <a:off x="1937855" y="2749778"/>
            <a:ext cx="155705" cy="46167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82 CuadroTexto"/>
          <p:cNvSpPr txBox="1"/>
          <p:nvPr/>
        </p:nvSpPr>
        <p:spPr>
          <a:xfrm>
            <a:off x="2766018" y="3115334"/>
            <a:ext cx="1624996" cy="276999"/>
          </a:xfrm>
          <a:prstGeom prst="rect">
            <a:avLst/>
          </a:prstGeom>
          <a:solidFill>
            <a:srgbClr val="FFE7EF"/>
          </a:solidFill>
          <a:ln w="19050">
            <a:solidFill>
              <a:srgbClr val="FF6699"/>
            </a:solidFill>
          </a:ln>
        </p:spPr>
        <p:txBody>
          <a:bodyPr wrap="square" rtlCol="0">
            <a:spAutoFit/>
          </a:bodyPr>
          <a:lstStyle/>
          <a:p>
            <a:r>
              <a:rPr lang="es-ES" sz="600" dirty="0" smtClean="0">
                <a:latin typeface="Century Gothic" panose="020B0502020202020204" pitchFamily="34" charset="0"/>
              </a:rPr>
              <a:t>Para que los niños sean participes en la experiencia lectora y escritora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cxnSp>
        <p:nvCxnSpPr>
          <p:cNvPr id="85" name="84 Conector recto"/>
          <p:cNvCxnSpPr>
            <a:stCxn id="26" idx="3"/>
            <a:endCxn id="83" idx="1"/>
          </p:cNvCxnSpPr>
          <p:nvPr/>
        </p:nvCxnSpPr>
        <p:spPr>
          <a:xfrm>
            <a:off x="2614083" y="3253834"/>
            <a:ext cx="15193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86 Rectángulo"/>
          <p:cNvSpPr/>
          <p:nvPr/>
        </p:nvSpPr>
        <p:spPr>
          <a:xfrm>
            <a:off x="3067711" y="3543431"/>
            <a:ext cx="1467802" cy="461665"/>
          </a:xfrm>
          <a:prstGeom prst="rect">
            <a:avLst/>
          </a:prstGeom>
          <a:solidFill>
            <a:srgbClr val="FFE7EF"/>
          </a:solidFill>
          <a:ln w="19050">
            <a:solidFill>
              <a:srgbClr val="FF6699"/>
            </a:solidFill>
          </a:ln>
        </p:spPr>
        <p:txBody>
          <a:bodyPr wrap="square">
            <a:spAutoFit/>
          </a:bodyPr>
          <a:lstStyle/>
          <a:p>
            <a:r>
              <a:rPr lang="es-ES" sz="600" dirty="0" smtClean="0">
                <a:latin typeface="Century Gothic" panose="020B0502020202020204" pitchFamily="34" charset="0"/>
              </a:rPr>
              <a:t>Ampliar el acercamiento de los niños a la cultura escrita compartiéndoles diversos tipos de textos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cxnSp>
        <p:nvCxnSpPr>
          <p:cNvPr id="95" name="94 Conector angular"/>
          <p:cNvCxnSpPr>
            <a:stCxn id="27" idx="3"/>
            <a:endCxn id="87" idx="1"/>
          </p:cNvCxnSpPr>
          <p:nvPr/>
        </p:nvCxnSpPr>
        <p:spPr>
          <a:xfrm>
            <a:off x="2935026" y="3688192"/>
            <a:ext cx="132685" cy="86072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95 CuadroTexto"/>
          <p:cNvSpPr txBox="1"/>
          <p:nvPr/>
        </p:nvSpPr>
        <p:spPr>
          <a:xfrm>
            <a:off x="1293858" y="4326328"/>
            <a:ext cx="649537" cy="1846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s-ES" sz="600" dirty="0" smtClean="0">
                <a:latin typeface="Century Gothic" panose="020B0502020202020204" pitchFamily="34" charset="0"/>
              </a:rPr>
              <a:t>Experiencias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cxnSp>
        <p:nvCxnSpPr>
          <p:cNvPr id="98" name="97 Conector recto"/>
          <p:cNvCxnSpPr>
            <a:stCxn id="11" idx="3"/>
            <a:endCxn id="96" idx="1"/>
          </p:cNvCxnSpPr>
          <p:nvPr/>
        </p:nvCxnSpPr>
        <p:spPr>
          <a:xfrm flipV="1">
            <a:off x="1203801" y="4418661"/>
            <a:ext cx="9005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101 Rectángulo"/>
          <p:cNvSpPr/>
          <p:nvPr/>
        </p:nvSpPr>
        <p:spPr>
          <a:xfrm>
            <a:off x="2126975" y="4162518"/>
            <a:ext cx="2366939" cy="646331"/>
          </a:xfrm>
          <a:prstGeom prst="rect">
            <a:avLst/>
          </a:prstGeom>
          <a:solidFill>
            <a:srgbClr val="FFE7EF"/>
          </a:solidFill>
          <a:ln w="19050">
            <a:solidFill>
              <a:srgbClr val="FF6699"/>
            </a:solidFill>
          </a:ln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600" dirty="0" smtClean="0">
                <a:latin typeface="Century Gothic" panose="020B0502020202020204" pitchFamily="34" charset="0"/>
              </a:rPr>
              <a:t>Participar en eventos en los que escribir tiene sentido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600" dirty="0" smtClean="0">
                <a:latin typeface="Century Gothic" panose="020B0502020202020204" pitchFamily="34" charset="0"/>
              </a:rPr>
              <a:t>Tomar decisiones  en la producción de textos (cortos)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600" dirty="0" smtClean="0">
                <a:latin typeface="Century Gothic" panose="020B0502020202020204" pitchFamily="34" charset="0"/>
              </a:rPr>
              <a:t>Producir textos cortos usando sus recursos.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600" dirty="0" smtClean="0">
                <a:latin typeface="Century Gothic" panose="020B0502020202020204" pitchFamily="34" charset="0"/>
              </a:rPr>
              <a:t>Revisar y mejorar sus producciones escritas.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600" dirty="0" smtClean="0">
                <a:latin typeface="Century Gothic" panose="020B0502020202020204" pitchFamily="34" charset="0"/>
              </a:rPr>
              <a:t>Interpretar sus producciones escritas.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600" dirty="0" smtClean="0">
                <a:latin typeface="Century Gothic" panose="020B0502020202020204" pitchFamily="34" charset="0"/>
              </a:rPr>
              <a:t>Comparar la escritura de palabras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sp>
        <p:nvSpPr>
          <p:cNvPr id="104" name="103 Rectángulo"/>
          <p:cNvSpPr/>
          <p:nvPr/>
        </p:nvSpPr>
        <p:spPr>
          <a:xfrm>
            <a:off x="1898476" y="5019837"/>
            <a:ext cx="2637037" cy="461665"/>
          </a:xfrm>
          <a:prstGeom prst="rect">
            <a:avLst/>
          </a:prstGeom>
          <a:solidFill>
            <a:srgbClr val="FFE7EF"/>
          </a:solidFill>
          <a:ln w="19050">
            <a:solidFill>
              <a:srgbClr val="FF6699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600" dirty="0" smtClean="0">
                <a:latin typeface="Century Gothic" panose="020B0502020202020204" pitchFamily="34" charset="0"/>
              </a:rPr>
              <a:t>Producir textos cortos usando sus propios recursos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600" dirty="0" smtClean="0">
                <a:latin typeface="Century Gothic" panose="020B0502020202020204" pitchFamily="34" charset="0"/>
              </a:rPr>
              <a:t>Actividades con el nombre propio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600" dirty="0" smtClean="0">
                <a:latin typeface="Century Gothic" panose="020B0502020202020204" pitchFamily="34" charset="0"/>
              </a:rPr>
              <a:t>Interpretar sus producciones escritas y comparar la escritura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cxnSp>
        <p:nvCxnSpPr>
          <p:cNvPr id="106" name="105 Conector angular"/>
          <p:cNvCxnSpPr>
            <a:stCxn id="96" idx="3"/>
            <a:endCxn id="102" idx="1"/>
          </p:cNvCxnSpPr>
          <p:nvPr/>
        </p:nvCxnSpPr>
        <p:spPr>
          <a:xfrm>
            <a:off x="1943395" y="4418661"/>
            <a:ext cx="183580" cy="67023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109 Conector recto"/>
          <p:cNvCxnSpPr>
            <a:stCxn id="12" idx="3"/>
            <a:endCxn id="104" idx="1"/>
          </p:cNvCxnSpPr>
          <p:nvPr/>
        </p:nvCxnSpPr>
        <p:spPr>
          <a:xfrm>
            <a:off x="1703386" y="5250670"/>
            <a:ext cx="1950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" name="112 Rectángulo"/>
          <p:cNvSpPr/>
          <p:nvPr/>
        </p:nvSpPr>
        <p:spPr>
          <a:xfrm>
            <a:off x="4905940" y="1125934"/>
            <a:ext cx="154817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600" dirty="0" smtClean="0">
                <a:latin typeface="Century Gothic" panose="020B0502020202020204" pitchFamily="34" charset="0"/>
              </a:rPr>
              <a:t>Alentar a los niños a que se expresen de manera más clara y mejor estructurada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sp>
        <p:nvSpPr>
          <p:cNvPr id="114" name="113 Rectángulo"/>
          <p:cNvSpPr/>
          <p:nvPr/>
        </p:nvSpPr>
        <p:spPr>
          <a:xfrm>
            <a:off x="6840343" y="1239914"/>
            <a:ext cx="1944034" cy="5539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600" dirty="0" smtClean="0">
                <a:latin typeface="Century Gothic" panose="020B0502020202020204" pitchFamily="34" charset="0"/>
              </a:rPr>
              <a:t>Mostrar atención genuina a lo que dicen los niños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600" dirty="0" smtClean="0">
                <a:latin typeface="Century Gothic" panose="020B0502020202020204" pitchFamily="34" charset="0"/>
              </a:rPr>
              <a:t>Mostrarles confianza y respeto para alentarlos a participar y que les permitan hablar sin interrupciones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sp>
        <p:nvSpPr>
          <p:cNvPr id="115" name="114 Rectángulo"/>
          <p:cNvSpPr/>
          <p:nvPr/>
        </p:nvSpPr>
        <p:spPr>
          <a:xfrm>
            <a:off x="4879658" y="1901795"/>
            <a:ext cx="1646279" cy="5539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600" dirty="0" smtClean="0">
                <a:latin typeface="Century Gothic" panose="020B0502020202020204" pitchFamily="34" charset="0"/>
              </a:rPr>
              <a:t>Usar el lenguaje propio de campos y áreas favorece la adquisición de vocabulario para expresar ideas y conocimientos y entender lo que otros dicen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cxnSp>
        <p:nvCxnSpPr>
          <p:cNvPr id="118" name="117 Conector angular"/>
          <p:cNvCxnSpPr>
            <a:stCxn id="4" idx="3"/>
            <a:endCxn id="6" idx="0"/>
          </p:cNvCxnSpPr>
          <p:nvPr/>
        </p:nvCxnSpPr>
        <p:spPr>
          <a:xfrm>
            <a:off x="5656591" y="473230"/>
            <a:ext cx="1059798" cy="20779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119 Conector angular"/>
          <p:cNvCxnSpPr>
            <a:stCxn id="6" idx="1"/>
            <a:endCxn id="113" idx="0"/>
          </p:cNvCxnSpPr>
          <p:nvPr/>
        </p:nvCxnSpPr>
        <p:spPr>
          <a:xfrm rot="10800000" flipV="1">
            <a:off x="5680026" y="773356"/>
            <a:ext cx="603392" cy="35257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121 Conector angular"/>
          <p:cNvCxnSpPr>
            <a:stCxn id="6" idx="3"/>
            <a:endCxn id="114" idx="0"/>
          </p:cNvCxnSpPr>
          <p:nvPr/>
        </p:nvCxnSpPr>
        <p:spPr>
          <a:xfrm>
            <a:off x="7149360" y="773357"/>
            <a:ext cx="663000" cy="46655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123 Conector angular"/>
          <p:cNvCxnSpPr>
            <a:stCxn id="6" idx="2"/>
            <a:endCxn id="115" idx="0"/>
          </p:cNvCxnSpPr>
          <p:nvPr/>
        </p:nvCxnSpPr>
        <p:spPr>
          <a:xfrm rot="5400000">
            <a:off x="5691542" y="876947"/>
            <a:ext cx="1036105" cy="1013591"/>
          </a:xfrm>
          <a:prstGeom prst="bentConnector3">
            <a:avLst>
              <a:gd name="adj1" fmla="val 74977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160 Conector angular"/>
          <p:cNvCxnSpPr>
            <a:stCxn id="4" idx="2"/>
            <a:endCxn id="7" idx="1"/>
          </p:cNvCxnSpPr>
          <p:nvPr/>
        </p:nvCxnSpPr>
        <p:spPr>
          <a:xfrm rot="16200000" flipH="1">
            <a:off x="3579328" y="1596706"/>
            <a:ext cx="2375557" cy="39021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170 Conector angular"/>
          <p:cNvCxnSpPr>
            <a:stCxn id="4" idx="3"/>
            <a:endCxn id="8" idx="3"/>
          </p:cNvCxnSpPr>
          <p:nvPr/>
        </p:nvCxnSpPr>
        <p:spPr>
          <a:xfrm>
            <a:off x="5656591" y="473230"/>
            <a:ext cx="3127786" cy="2010725"/>
          </a:xfrm>
          <a:prstGeom prst="bentConnector3">
            <a:avLst>
              <a:gd name="adj1" fmla="val 107309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6" name="175 Rectángulo"/>
          <p:cNvSpPr/>
          <p:nvPr/>
        </p:nvSpPr>
        <p:spPr>
          <a:xfrm>
            <a:off x="4668259" y="3410692"/>
            <a:ext cx="2172084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600" dirty="0" smtClean="0">
                <a:latin typeface="Century Gothic" panose="020B0502020202020204" pitchFamily="34" charset="0"/>
              </a:rPr>
              <a:t>Emplear frecuentemente textos diversos, tanto para leer, como para escribir;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600" dirty="0" smtClean="0">
                <a:latin typeface="Century Gothic" panose="020B0502020202020204" pitchFamily="34" charset="0"/>
              </a:rPr>
              <a:t>Leer para consultar información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600" dirty="0" smtClean="0">
                <a:latin typeface="Century Gothic" panose="020B0502020202020204" pitchFamily="34" charset="0"/>
              </a:rPr>
              <a:t>Leer con intenciones recreativas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600" dirty="0" smtClean="0">
                <a:latin typeface="Century Gothic" panose="020B0502020202020204" pitchFamily="34" charset="0"/>
              </a:rPr>
              <a:t>Releer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600" dirty="0" smtClean="0">
                <a:latin typeface="Century Gothic" panose="020B0502020202020204" pitchFamily="34" charset="0"/>
              </a:rPr>
              <a:t>Pensar en lo que se quiere escribir, cuando se elaboren textos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600" dirty="0" smtClean="0">
                <a:latin typeface="Century Gothic" panose="020B0502020202020204" pitchFamily="34" charset="0"/>
              </a:rPr>
              <a:t>Escribir lo mejor que puedan, buscando la mejor manera de decir las ideas, de acuerdo con intenciones definidas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600" dirty="0" smtClean="0">
                <a:latin typeface="Century Gothic" panose="020B0502020202020204" pitchFamily="34" charset="0"/>
              </a:rPr>
              <a:t>Revisar un escrito y reescribir con base en esa revisión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600" dirty="0" smtClean="0">
                <a:latin typeface="Century Gothic" panose="020B0502020202020204" pitchFamily="34" charset="0"/>
              </a:rPr>
              <a:t>Copiar; tiene sentido cuando alguien necesita un número telefónico, una receta, el nombre del libro que leyó o leerá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600" dirty="0" smtClean="0">
                <a:latin typeface="Century Gothic" panose="020B0502020202020204" pitchFamily="34" charset="0"/>
              </a:rPr>
              <a:t>Hablar (conversar, opinar) acerca de lo que lee;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600" dirty="0" smtClean="0">
                <a:latin typeface="Century Gothic" panose="020B0502020202020204" pitchFamily="34" charset="0"/>
              </a:rPr>
              <a:t>Comentar acerca de lo que escribe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600" dirty="0" smtClean="0">
                <a:latin typeface="Century Gothic" panose="020B0502020202020204" pitchFamily="34" charset="0"/>
              </a:rPr>
              <a:t>Leer para escribir y escribir para leer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cxnSp>
        <p:nvCxnSpPr>
          <p:cNvPr id="179" name="178 Conector recto"/>
          <p:cNvCxnSpPr>
            <a:stCxn id="7" idx="2"/>
            <a:endCxn id="176" idx="0"/>
          </p:cNvCxnSpPr>
          <p:nvPr/>
        </p:nvCxnSpPr>
        <p:spPr>
          <a:xfrm>
            <a:off x="5754301" y="3118091"/>
            <a:ext cx="0" cy="292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1" name="180 Rectángulo"/>
          <p:cNvSpPr/>
          <p:nvPr/>
        </p:nvSpPr>
        <p:spPr>
          <a:xfrm>
            <a:off x="6921879" y="2848507"/>
            <a:ext cx="76166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600" dirty="0" smtClean="0">
                <a:latin typeface="Century Gothic" panose="020B0502020202020204" pitchFamily="34" charset="0"/>
              </a:rPr>
              <a:t>Conversar, dialogar, explicar, narrar.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sp>
        <p:nvSpPr>
          <p:cNvPr id="182" name="181 Rectángulo"/>
          <p:cNvSpPr/>
          <p:nvPr/>
        </p:nvSpPr>
        <p:spPr>
          <a:xfrm>
            <a:off x="8293721" y="2902367"/>
            <a:ext cx="764524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600" dirty="0" smtClean="0">
                <a:latin typeface="Century Gothic" panose="020B0502020202020204" pitchFamily="34" charset="0"/>
              </a:rPr>
              <a:t>Ambiente alfabetizador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sp>
        <p:nvSpPr>
          <p:cNvPr id="183" name="182 Rectángulo"/>
          <p:cNvSpPr/>
          <p:nvPr/>
        </p:nvSpPr>
        <p:spPr>
          <a:xfrm>
            <a:off x="6921879" y="3535569"/>
            <a:ext cx="829214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600" dirty="0" smtClean="0">
                <a:latin typeface="Century Gothic" panose="020B0502020202020204" pitchFamily="34" charset="0"/>
              </a:rPr>
              <a:t>Recursos para producir textos: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sp>
        <p:nvSpPr>
          <p:cNvPr id="184" name="183 Rectángulo"/>
          <p:cNvSpPr/>
          <p:nvPr/>
        </p:nvSpPr>
        <p:spPr>
          <a:xfrm>
            <a:off x="8202431" y="3531252"/>
            <a:ext cx="855814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600" dirty="0" smtClean="0">
                <a:latin typeface="Century Gothic" panose="020B0502020202020204" pitchFamily="34" charset="0"/>
              </a:rPr>
              <a:t>Producciones de los alumnos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sp>
        <p:nvSpPr>
          <p:cNvPr id="185" name="184 Rectángulo"/>
          <p:cNvSpPr/>
          <p:nvPr/>
        </p:nvSpPr>
        <p:spPr>
          <a:xfrm>
            <a:off x="7632254" y="4070185"/>
            <a:ext cx="731290" cy="1846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92D050"/>
            </a:solidFill>
          </a:ln>
        </p:spPr>
        <p:txBody>
          <a:bodyPr wrap="none">
            <a:spAutoFit/>
          </a:bodyPr>
          <a:lstStyle/>
          <a:p>
            <a:r>
              <a:rPr lang="es-ES" sz="600" dirty="0" smtClean="0">
                <a:latin typeface="Century Gothic" panose="020B0502020202020204" pitchFamily="34" charset="0"/>
              </a:rPr>
              <a:t>Alfabeto móvil</a:t>
            </a:r>
            <a:endParaRPr lang="es-ES" sz="600" dirty="0">
              <a:latin typeface="Century Gothic" panose="020B0502020202020204" pitchFamily="34" charset="0"/>
            </a:endParaRPr>
          </a:p>
        </p:txBody>
      </p:sp>
      <p:cxnSp>
        <p:nvCxnSpPr>
          <p:cNvPr id="196" name="195 Conector angular"/>
          <p:cNvCxnSpPr>
            <a:stCxn id="8" idx="2"/>
            <a:endCxn id="181" idx="3"/>
          </p:cNvCxnSpPr>
          <p:nvPr/>
        </p:nvCxnSpPr>
        <p:spPr>
          <a:xfrm rot="5400000">
            <a:off x="7609475" y="2650358"/>
            <a:ext cx="456885" cy="308744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197 Conector angular"/>
          <p:cNvCxnSpPr>
            <a:stCxn id="8" idx="2"/>
            <a:endCxn id="182" idx="1"/>
          </p:cNvCxnSpPr>
          <p:nvPr/>
        </p:nvCxnSpPr>
        <p:spPr>
          <a:xfrm rot="16200000" flipH="1">
            <a:off x="7910716" y="2657861"/>
            <a:ext cx="464579" cy="301432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200 Conector angular"/>
          <p:cNvCxnSpPr>
            <a:stCxn id="8" idx="2"/>
            <a:endCxn id="183" idx="3"/>
          </p:cNvCxnSpPr>
          <p:nvPr/>
        </p:nvCxnSpPr>
        <p:spPr>
          <a:xfrm rot="5400000">
            <a:off x="7322801" y="3004580"/>
            <a:ext cx="1097781" cy="241196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202 Conector angular"/>
          <p:cNvCxnSpPr>
            <a:stCxn id="8" idx="2"/>
            <a:endCxn id="184" idx="1"/>
          </p:cNvCxnSpPr>
          <p:nvPr/>
        </p:nvCxnSpPr>
        <p:spPr>
          <a:xfrm rot="16200000" flipH="1">
            <a:off x="7550628" y="3017949"/>
            <a:ext cx="1093464" cy="210142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204 Conector recto"/>
          <p:cNvCxnSpPr>
            <a:stCxn id="8" idx="2"/>
            <a:endCxn id="185" idx="0"/>
          </p:cNvCxnSpPr>
          <p:nvPr/>
        </p:nvCxnSpPr>
        <p:spPr>
          <a:xfrm>
            <a:off x="7992289" y="2576288"/>
            <a:ext cx="5610" cy="14938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116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712404" y="-1716596"/>
            <a:ext cx="5719192" cy="9144000"/>
          </a:xfrm>
          <a:prstGeom prst="rect">
            <a:avLst/>
          </a:prstGeom>
        </p:spPr>
      </p:pic>
      <p:sp>
        <p:nvSpPr>
          <p:cNvPr id="3" name="2 Rectángulo redondeado"/>
          <p:cNvSpPr/>
          <p:nvPr/>
        </p:nvSpPr>
        <p:spPr>
          <a:xfrm>
            <a:off x="683567" y="515144"/>
            <a:ext cx="7776864" cy="46805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s-ES" sz="1600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  <a:hlinkClick r:id="rId3"/>
              </a:rPr>
              <a:t>https://www.planyprogramasdestudio.sep.gob.mx/descargables/biblioteca/preescolar/1LpM-Preescolar-DIGITAL.pdf</a:t>
            </a:r>
            <a:endParaRPr lang="es-ES" sz="1600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596877" y="1648172"/>
            <a:ext cx="1931939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es-ES" sz="2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Referencias</a:t>
            </a:r>
          </a:p>
        </p:txBody>
      </p:sp>
    </p:spTree>
    <p:extLst>
      <p:ext uri="{BB962C8B-B14F-4D97-AF65-F5344CB8AC3E}">
        <p14:creationId xmlns:p14="http://schemas.microsoft.com/office/powerpoint/2010/main" val="410529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352</TotalTime>
  <Words>597</Words>
  <Application>Microsoft Office PowerPoint</Application>
  <PresentationFormat>Presentación en pantalla (16:10)</PresentationFormat>
  <Paragraphs>92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Eddy</dc:creator>
  <cp:lastModifiedBy>Eddy</cp:lastModifiedBy>
  <cp:revision>27</cp:revision>
  <dcterms:created xsi:type="dcterms:W3CDTF">2021-05-15T22:48:45Z</dcterms:created>
  <dcterms:modified xsi:type="dcterms:W3CDTF">2021-05-16T04:41:00Z</dcterms:modified>
</cp:coreProperties>
</file>