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1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522" y="-1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AEA9C6-C682-4A99-BCB2-EE7DCDA12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DD80E9B-E8E6-4A4E-96C4-93A08C8EDC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371633D-2A8B-4DEC-9195-2E5068786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BB05841-F8AC-49A4-8FF6-A63D7361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DE4D71E-4AC9-4762-AE03-0FAC14474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269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6709E8-6240-4064-BD01-958B3544F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C7431FA5-1E4A-47A9-B51C-C48735933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A571879-2192-4FCF-9BF8-654C19541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5E7768B-3D38-4550-9848-57C07B659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9C2E5E8-F08C-4AEA-95DA-E071B0B4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963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8A4D254B-F2AF-49A9-87B5-6142FAA98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BE1AEA0-7FEE-4E71-9299-10A3CC669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5987F6E-A119-4068-9616-81F90038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B50100B-D420-4585-B078-08312631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BB5E50C-57F3-479C-B611-11696E6B8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141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AD54A8-AB51-4F1A-8E6C-AA1896342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53DFDF9-BE81-4008-A2CE-250F9B95A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95FA589-DA26-4CA4-AD98-25EC57A5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BB31CC7-AA70-4C57-AAF1-A40A53E13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A6DEC55-CE5F-4F2D-ABBB-7879C266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677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9B5E983-9DBB-4066-AC9E-445744520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889B17A7-82A0-48C4-9FC0-A34ECEE41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B1BBB5F-B4F7-46BC-A23E-AC351CFE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5F97D23-C5EA-4D83-8889-827560B4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8B351E4-3430-4F44-9528-F57CDC57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370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21921B4-F908-4A3A-886F-88F8D0B2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0F64421-E68B-4283-8E5B-64AC8B075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D5D1E8DD-4C8F-4B6B-98BB-038FBF938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FDF1BD1-7A5E-40EA-BB95-49226CA31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1B7F93F2-EB7C-4CD8-8FF9-E9BD22D7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B210B85-6108-4386-991D-6F0758795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854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3E4A32D-97E5-4686-B3B1-D6063F8E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BD496C8A-6668-4416-9485-AA395EA0A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DF27C84-BB55-4979-B89B-935E33D5A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5C4C0CC0-51A4-40AC-B27B-78F73269B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350DFCB5-8CF5-42B7-AE3E-1F359BC48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1695BC2B-D5D6-4059-BE77-769BDF2F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57228A2B-AC2F-44B2-806D-DE7AEC56B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59BA94B7-6E36-4EB7-AC97-BCFA70E5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67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D2F9173-830C-43B3-84F9-A56A2B752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EF5E6E0-CD7E-452D-A617-6EFBAA17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0CCFB4FA-0FB5-4C15-A777-892F72DD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90B4812-4F79-4670-990F-13648407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778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289288FA-B698-4139-9B6A-ED2D229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5CDF2DE7-6E6A-45AE-BD0E-5D6DE2D4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9114F5E7-9AAA-4E6D-A616-7FAF0293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701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EDF3651-9FF9-44B1-971C-67DF62B6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7D2E34F-B0C3-4506-AC84-E3C083B7A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566C7A93-5439-40A1-9DE6-8C217C837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59B0487-B60E-46B3-A923-963E2F16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D5E3E01-51F0-4B6D-9D67-6ABD27B30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04F5161-144A-40F3-B903-6AA500B6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041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B65B775-B7B6-4910-915B-8B1EC2C4E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9E2592D7-77E1-4CB6-A60F-885272EEE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C3A2E298-0FAB-4D25-A34A-F513E79B6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A62CDA0-6548-4769-BB82-B545A9EBC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2112CFEC-BEA4-4DAA-AECA-037B3BF2C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31434E1-0607-4388-830E-59A586D9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478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571D2B0B-29CC-482F-B688-871220435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4892256-8F95-4B3B-85AF-B0DEF00EC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6500F69-BED1-4CD2-B43F-75970C57E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65079-3F9E-4759-B74E-BB5CB6D77D35}" type="datetimeFigureOut">
              <a:rPr lang="es-MX" smtClean="0"/>
              <a:t>17/05/2021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3549884-6584-48C0-9C2D-E8C0226EA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3E61428-D5F9-45D4-A45F-65A4DD07F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E7CFF-07AD-4494-8A07-074986F7156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770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5924238A-A8F6-43C2-8120-FCD1B7008E4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087" y="353911"/>
            <a:ext cx="1431235" cy="1024315"/>
          </a:xfrm>
          <a:prstGeom prst="rect">
            <a:avLst/>
          </a:prstGeom>
          <a:noFill/>
        </p:spPr>
      </p:pic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A99F8FA4-05A0-4A3B-9DED-156BC56B4DE1}"/>
              </a:ext>
            </a:extLst>
          </p:cNvPr>
          <p:cNvSpPr/>
          <p:nvPr/>
        </p:nvSpPr>
        <p:spPr>
          <a:xfrm>
            <a:off x="1524000" y="289599"/>
            <a:ext cx="9144000" cy="6468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“Escuela Normal de Educación Preescolar”</a:t>
            </a:r>
            <a:br>
              <a:rPr lang="es-MX" sz="14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es-MX" sz="14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Licenciatura en Educación Preescolar</a:t>
            </a:r>
            <a:endParaRPr lang="es-MX" sz="14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Ciclo escolar 2020-2021</a:t>
            </a:r>
            <a:endParaRPr lang="es-MX" sz="14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Curso: Prácticas sociales del lenguaje .</a:t>
            </a:r>
            <a:endParaRPr lang="es-MX" sz="14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Segundo semestre.</a:t>
            </a:r>
            <a:endParaRPr lang="es-MX" sz="14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Nombre del titular: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Mtra. Yara Alejandra</a:t>
            </a:r>
            <a:endParaRPr lang="es-MX" sz="14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Gabriela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Vargas Aldape N. Lista 21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II INVESTIGACIÓN SOBRE EL ENFOQUE DE PLANES Y PROGRAMAS DE ESTUDIO DEL ESPAÑOL EN EDUCACIÓN BÁSICA, EN EL NIVEL PREESCOLAR.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 capacidades de sus alumnos.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Sección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“A”</a:t>
            </a:r>
          </a:p>
          <a:p>
            <a:pPr algn="r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Saltillo, Coahuila 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 de Mayo 2021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12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Conector recto de flecha 71">
            <a:extLst>
              <a:ext uri="{FF2B5EF4-FFF2-40B4-BE49-F238E27FC236}">
                <a16:creationId xmlns="" xmlns:a16="http://schemas.microsoft.com/office/drawing/2014/main" id="{A034B1B4-4092-42F0-AC37-188AA5D4FFCF}"/>
              </a:ext>
            </a:extLst>
          </p:cNvPr>
          <p:cNvCxnSpPr>
            <a:cxnSpLocks/>
          </p:cNvCxnSpPr>
          <p:nvPr/>
        </p:nvCxnSpPr>
        <p:spPr>
          <a:xfrm>
            <a:off x="5977491" y="1647085"/>
            <a:ext cx="0" cy="2395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4" name="Imagen 13" descr="Patrón de fondo&#10;&#10;Descripción generada automáticamente">
            <a:extLst>
              <a:ext uri="{FF2B5EF4-FFF2-40B4-BE49-F238E27FC236}">
                <a16:creationId xmlns="" xmlns:a16="http://schemas.microsoft.com/office/drawing/2014/main" id="{21ABD001-2CEC-4D42-B829-38C2A67780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0" t="19963" r="50000" b="60580"/>
          <a:stretch/>
        </p:blipFill>
        <p:spPr>
          <a:xfrm>
            <a:off x="4578663" y="1452121"/>
            <a:ext cx="2797656" cy="66329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490864B0-089D-43C3-AC5C-AF362962A1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6" t="38934" r="-1" b="30038"/>
          <a:stretch/>
        </p:blipFill>
        <p:spPr>
          <a:xfrm>
            <a:off x="1103289" y="-2810"/>
            <a:ext cx="5261114" cy="145212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E6DEBC00-5ACC-41FE-BACB-C91CE6CA8D4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33"/>
          <a:stretch/>
        </p:blipFill>
        <p:spPr>
          <a:xfrm>
            <a:off x="4002249" y="0"/>
            <a:ext cx="6586745" cy="145212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BD7D76BF-5901-470E-9E39-8BBAFA025E80}"/>
              </a:ext>
            </a:extLst>
          </p:cNvPr>
          <p:cNvSpPr txBox="1"/>
          <p:nvPr/>
        </p:nvSpPr>
        <p:spPr>
          <a:xfrm>
            <a:off x="2537791" y="61530"/>
            <a:ext cx="6884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Hello Valentica" panose="02000503000000020004" pitchFamily="2" charset="0"/>
              </a:rPr>
              <a:t>Orientaciones didácticas</a:t>
            </a:r>
            <a:endParaRPr lang="es-MX" sz="4800" dirty="0">
              <a:latin typeface="Hello Valentica" panose="02000503000000020004" pitchFamily="2" charset="0"/>
            </a:endParaRPr>
          </a:p>
        </p:txBody>
      </p:sp>
      <p:pic>
        <p:nvPicPr>
          <p:cNvPr id="8" name="Imagen 7" descr="Imagen que contiene Diagrama&#10;&#10;Descripción generada automáticamente">
            <a:extLst>
              <a:ext uri="{FF2B5EF4-FFF2-40B4-BE49-F238E27FC236}">
                <a16:creationId xmlns="" xmlns:a16="http://schemas.microsoft.com/office/drawing/2014/main" id="{47408AFB-F139-4320-978E-B781030AF2E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70" t="80440"/>
          <a:stretch/>
        </p:blipFill>
        <p:spPr>
          <a:xfrm>
            <a:off x="2811510" y="-131952"/>
            <a:ext cx="6884251" cy="141476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16D76BFD-8768-4507-81A4-D3366478DFAD}"/>
              </a:ext>
            </a:extLst>
          </p:cNvPr>
          <p:cNvSpPr txBox="1"/>
          <p:nvPr/>
        </p:nvSpPr>
        <p:spPr>
          <a:xfrm>
            <a:off x="5054674" y="1449310"/>
            <a:ext cx="1908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Tipos de experiencias</a:t>
            </a: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243570BC-E6C0-4580-9861-F35633B51D18}"/>
              </a:ext>
            </a:extLst>
          </p:cNvPr>
          <p:cNvSpPr txBox="1"/>
          <p:nvPr/>
        </p:nvSpPr>
        <p:spPr>
          <a:xfrm>
            <a:off x="173781" y="3429000"/>
            <a:ext cx="4257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lo Valentica" panose="0200050300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9C570982-8CD1-4B25-949C-25F82A36827F}"/>
              </a:ext>
            </a:extLst>
          </p:cNvPr>
          <p:cNvSpPr txBox="1"/>
          <p:nvPr/>
        </p:nvSpPr>
        <p:spPr>
          <a:xfrm>
            <a:off x="3345083" y="2915561"/>
            <a:ext cx="51438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dirty="0">
                <a:latin typeface="Bahnschrift SemiLight" pitchFamily="34" charset="0"/>
              </a:rPr>
              <a:t>El lenguaje se emplea con propósitos definidos y en contextos diversos. En la evolución en el dominio del lenguaje hay pautas generales, así como variaciones explicables a partir de los aspectos mencionados. En preescolar se pretende que los niños usen el lenguaje de manera cada vez más clara y precisa con diversas intenciones, y que comprendan la importancia de escuchar a los demás y tomar turnos para participar en las diferentes situaciones comunicativas</a:t>
            </a:r>
            <a:r>
              <a:rPr lang="es-MX" sz="1400" dirty="0" smtClean="0">
                <a:latin typeface="Bahnschrift SemiLight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Bahnschrift SemiLight" pitchFamily="34" charset="0"/>
              </a:rPr>
              <a:t>Para ello se propone que </a:t>
            </a:r>
            <a:r>
              <a:rPr lang="es-MX" sz="1400" dirty="0" smtClean="0">
                <a:latin typeface="Bahnschrift SemiLight" pitchFamily="34" charset="0"/>
              </a:rPr>
              <a:t>en </a:t>
            </a:r>
            <a:r>
              <a:rPr lang="es-MX" sz="1400" dirty="0">
                <a:latin typeface="Bahnschrift SemiLight" pitchFamily="34" charset="0"/>
              </a:rPr>
              <a:t>las situaciones didácticas de todos los campos y áreas, los niños tengan experiencias para:</a:t>
            </a:r>
            <a:endParaRPr lang="es-MX" dirty="0">
              <a:latin typeface="Bahnschrift SemiLight" pitchFamily="34" charset="0"/>
            </a:endParaRPr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="" xmlns:a16="http://schemas.microsoft.com/office/drawing/2014/main" id="{A6D315B1-8114-43FB-A0E7-C687B6FF5F11}"/>
              </a:ext>
            </a:extLst>
          </p:cNvPr>
          <p:cNvSpPr/>
          <p:nvPr/>
        </p:nvSpPr>
        <p:spPr>
          <a:xfrm>
            <a:off x="4786580" y="2299986"/>
            <a:ext cx="2381822" cy="381285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68" name="Conector recto de flecha 67">
            <a:extLst>
              <a:ext uri="{FF2B5EF4-FFF2-40B4-BE49-F238E27FC236}">
                <a16:creationId xmlns="" xmlns:a16="http://schemas.microsoft.com/office/drawing/2014/main" id="{0BAB54AC-4CEE-49FD-BB6F-775C091E86BD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6008781" y="1116313"/>
            <a:ext cx="0" cy="3329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8" name="Conector recto de flecha 87">
            <a:extLst>
              <a:ext uri="{FF2B5EF4-FFF2-40B4-BE49-F238E27FC236}">
                <a16:creationId xmlns="" xmlns:a16="http://schemas.microsoft.com/office/drawing/2014/main" id="{F50B01E9-F67E-499E-94A3-1A97F6A73B8C}"/>
              </a:ext>
            </a:extLst>
          </p:cNvPr>
          <p:cNvCxnSpPr>
            <a:cxnSpLocks/>
          </p:cNvCxnSpPr>
          <p:nvPr/>
        </p:nvCxnSpPr>
        <p:spPr>
          <a:xfrm>
            <a:off x="6008753" y="2065696"/>
            <a:ext cx="28" cy="2342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0" name="59 CuadroTexto"/>
          <p:cNvSpPr txBox="1"/>
          <p:nvPr/>
        </p:nvSpPr>
        <p:spPr>
          <a:xfrm>
            <a:off x="5517268" y="2311939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ahnschrift SemiLight" pitchFamily="34" charset="0"/>
              </a:rPr>
              <a:t>Oralidad</a:t>
            </a:r>
            <a:endParaRPr lang="en-US" dirty="0">
              <a:latin typeface="Bahnschrift SemiLight" pitchFamily="34" charset="0"/>
            </a:endParaRPr>
          </a:p>
        </p:txBody>
      </p:sp>
      <p:sp>
        <p:nvSpPr>
          <p:cNvPr id="99" name="Rectángulo: esquinas redondeadas 31">
            <a:extLst>
              <a:ext uri="{FF2B5EF4-FFF2-40B4-BE49-F238E27FC236}">
                <a16:creationId xmlns="" xmlns:a16="http://schemas.microsoft.com/office/drawing/2014/main" id="{E7313D2D-58A3-4A52-B491-FA15B5089349}"/>
              </a:ext>
            </a:extLst>
          </p:cNvPr>
          <p:cNvSpPr/>
          <p:nvPr/>
        </p:nvSpPr>
        <p:spPr>
          <a:xfrm>
            <a:off x="3179670" y="2915561"/>
            <a:ext cx="5595581" cy="358077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02" name="Conector recto de flecha 87">
            <a:extLst>
              <a:ext uri="{FF2B5EF4-FFF2-40B4-BE49-F238E27FC236}">
                <a16:creationId xmlns="" xmlns:a16="http://schemas.microsoft.com/office/drawing/2014/main" id="{F50B01E9-F67E-499E-94A3-1A97F6A73B8C}"/>
              </a:ext>
            </a:extLst>
          </p:cNvPr>
          <p:cNvCxnSpPr>
            <a:cxnSpLocks/>
          </p:cNvCxnSpPr>
          <p:nvPr/>
        </p:nvCxnSpPr>
        <p:spPr>
          <a:xfrm>
            <a:off x="5977461" y="2681271"/>
            <a:ext cx="28" cy="2342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3" name="Conector recto de flecha 87">
            <a:extLst>
              <a:ext uri="{FF2B5EF4-FFF2-40B4-BE49-F238E27FC236}">
                <a16:creationId xmlns="" xmlns:a16="http://schemas.microsoft.com/office/drawing/2014/main" id="{F50B01E9-F67E-499E-94A3-1A97F6A73B8C}"/>
              </a:ext>
            </a:extLst>
          </p:cNvPr>
          <p:cNvCxnSpPr>
            <a:cxnSpLocks/>
          </p:cNvCxnSpPr>
          <p:nvPr/>
        </p:nvCxnSpPr>
        <p:spPr>
          <a:xfrm>
            <a:off x="6145497" y="6496334"/>
            <a:ext cx="0" cy="491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284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0F04F510-ABD4-4A83-BB7E-A33F78904E98}"/>
              </a:ext>
            </a:extLst>
          </p:cNvPr>
          <p:cNvSpPr txBox="1"/>
          <p:nvPr/>
        </p:nvSpPr>
        <p:spPr>
          <a:xfrm>
            <a:off x="2647564" y="1316447"/>
            <a:ext cx="16072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</a:t>
            </a:r>
            <a:r>
              <a:rPr lang="es-MX" sz="1100" dirty="0" smtClean="0"/>
              <a:t>egún </a:t>
            </a:r>
            <a:r>
              <a:rPr lang="es-MX" sz="1100" dirty="0"/>
              <a:t>el propósito del intercambio y lo que se quiere dar a conocer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27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304160" y="1315438"/>
            <a:ext cx="1607243" cy="583876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35" name="Conector recto 34">
            <a:extLst>
              <a:ext uri="{FF2B5EF4-FFF2-40B4-BE49-F238E27FC236}">
                <a16:creationId xmlns="" xmlns:a16="http://schemas.microsoft.com/office/drawing/2014/main" id="{F642AB1B-94C4-4C93-81CE-DBB67FD79518}"/>
              </a:ext>
            </a:extLst>
          </p:cNvPr>
          <p:cNvCxnSpPr>
            <a:cxnSpLocks/>
          </p:cNvCxnSpPr>
          <p:nvPr/>
        </p:nvCxnSpPr>
        <p:spPr>
          <a:xfrm flipH="1" flipV="1">
            <a:off x="1112591" y="163449"/>
            <a:ext cx="9874714" cy="252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="" xmlns:a16="http://schemas.microsoft.com/office/drawing/2014/main" id="{9D2F5318-2D4A-4465-AB8F-7BA9B52667E7}"/>
              </a:ext>
            </a:extLst>
          </p:cNvPr>
          <p:cNvCxnSpPr>
            <a:cxnSpLocks/>
          </p:cNvCxnSpPr>
          <p:nvPr/>
        </p:nvCxnSpPr>
        <p:spPr>
          <a:xfrm flipV="1">
            <a:off x="1107782" y="163449"/>
            <a:ext cx="0" cy="31811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="" xmlns:a16="http://schemas.microsoft.com/office/drawing/2014/main" id="{31D9AE4E-8D7D-4A8B-9103-568526BF7C33}"/>
              </a:ext>
            </a:extLst>
          </p:cNvPr>
          <p:cNvCxnSpPr>
            <a:cxnSpLocks/>
          </p:cNvCxnSpPr>
          <p:nvPr/>
        </p:nvCxnSpPr>
        <p:spPr>
          <a:xfrm flipV="1">
            <a:off x="10987303" y="165969"/>
            <a:ext cx="0" cy="31811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34077" y="1136164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3" name="Imagen 13" descr="Patrón de fondo&#10;&#10;Descripción generada automáticamente">
            <a:extLst>
              <a:ext uri="{FF2B5EF4-FFF2-40B4-BE49-F238E27FC236}">
                <a16:creationId xmlns="" xmlns:a16="http://schemas.microsoft.com/office/drawing/2014/main" id="{21ABD001-2CEC-4D42-B829-38C2A67780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0" t="19963" r="50000" b="60580"/>
          <a:stretch/>
        </p:blipFill>
        <p:spPr>
          <a:xfrm>
            <a:off x="126023" y="484083"/>
            <a:ext cx="1963518" cy="744930"/>
          </a:xfrm>
          <a:prstGeom prst="rect">
            <a:avLst/>
          </a:prstGeom>
        </p:spPr>
      </p:pic>
      <p:pic>
        <p:nvPicPr>
          <p:cNvPr id="59" name="Imagen 13" descr="Patrón de fondo&#10;&#10;Descripción generada automáticamente">
            <a:extLst>
              <a:ext uri="{FF2B5EF4-FFF2-40B4-BE49-F238E27FC236}">
                <a16:creationId xmlns="" xmlns:a16="http://schemas.microsoft.com/office/drawing/2014/main" id="{21ABD001-2CEC-4D42-B829-38C2A67780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0" t="19963" r="50000" b="60580"/>
          <a:stretch/>
        </p:blipFill>
        <p:spPr>
          <a:xfrm>
            <a:off x="10005544" y="484083"/>
            <a:ext cx="1963518" cy="744930"/>
          </a:xfrm>
          <a:prstGeom prst="rect">
            <a:avLst/>
          </a:prstGeom>
        </p:spPr>
      </p:pic>
      <p:pic>
        <p:nvPicPr>
          <p:cNvPr id="60" name="Imagen 13" descr="Patrón de fondo&#10;&#10;Descripción generada automáticamente">
            <a:extLst>
              <a:ext uri="{FF2B5EF4-FFF2-40B4-BE49-F238E27FC236}">
                <a16:creationId xmlns="" xmlns:a16="http://schemas.microsoft.com/office/drawing/2014/main" id="{21ABD001-2CEC-4D42-B829-38C2A67780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0" t="19963" r="50000" b="60580"/>
          <a:stretch/>
        </p:blipFill>
        <p:spPr>
          <a:xfrm>
            <a:off x="7565652" y="465716"/>
            <a:ext cx="2069666" cy="744930"/>
          </a:xfrm>
          <a:prstGeom prst="rect">
            <a:avLst/>
          </a:prstGeom>
        </p:spPr>
      </p:pic>
      <p:pic>
        <p:nvPicPr>
          <p:cNvPr id="62" name="Imagen 13" descr="Patrón de fondo&#10;&#10;Descripción generada automáticamente">
            <a:extLst>
              <a:ext uri="{FF2B5EF4-FFF2-40B4-BE49-F238E27FC236}">
                <a16:creationId xmlns="" xmlns:a16="http://schemas.microsoft.com/office/drawing/2014/main" id="{21ABD001-2CEC-4D42-B829-38C2A67780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0" t="19963" r="50000" b="60580"/>
          <a:stretch/>
        </p:blipFill>
        <p:spPr>
          <a:xfrm>
            <a:off x="5086517" y="484083"/>
            <a:ext cx="1963518" cy="744930"/>
          </a:xfrm>
          <a:prstGeom prst="rect">
            <a:avLst/>
          </a:prstGeom>
        </p:spPr>
      </p:pic>
      <p:pic>
        <p:nvPicPr>
          <p:cNvPr id="64" name="Imagen 13" descr="Patrón de fondo&#10;&#10;Descripción generada automáticamente">
            <a:extLst>
              <a:ext uri="{FF2B5EF4-FFF2-40B4-BE49-F238E27FC236}">
                <a16:creationId xmlns="" xmlns:a16="http://schemas.microsoft.com/office/drawing/2014/main" id="{21ABD001-2CEC-4D42-B829-38C2A67780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0" t="19963" r="50000" b="60580"/>
          <a:stretch/>
        </p:blipFill>
        <p:spPr>
          <a:xfrm>
            <a:off x="2469584" y="484083"/>
            <a:ext cx="1963518" cy="744930"/>
          </a:xfrm>
          <a:prstGeom prst="rect">
            <a:avLst/>
          </a:prstGeom>
        </p:spPr>
      </p:pic>
      <p:cxnSp>
        <p:nvCxnSpPr>
          <p:cNvPr id="65" name="Conector recto 35">
            <a:extLst>
              <a:ext uri="{FF2B5EF4-FFF2-40B4-BE49-F238E27FC236}">
                <a16:creationId xmlns="" xmlns:a16="http://schemas.microsoft.com/office/drawing/2014/main" id="{9D2F5318-2D4A-4465-AB8F-7BA9B52667E7}"/>
              </a:ext>
            </a:extLst>
          </p:cNvPr>
          <p:cNvCxnSpPr>
            <a:cxnSpLocks/>
          </p:cNvCxnSpPr>
          <p:nvPr/>
        </p:nvCxnSpPr>
        <p:spPr>
          <a:xfrm flipV="1">
            <a:off x="6132912" y="-5725"/>
            <a:ext cx="7800" cy="17169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7" name="76 CuadroTexto"/>
          <p:cNvSpPr txBox="1"/>
          <p:nvPr/>
        </p:nvSpPr>
        <p:spPr>
          <a:xfrm>
            <a:off x="300847" y="533382"/>
            <a:ext cx="162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Book Antiqua" pitchFamily="18" charset="0"/>
              </a:rPr>
              <a:t>Dialogar y conversar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7571473" y="566401"/>
            <a:ext cx="2063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Book Antiqua" pitchFamily="18" charset="0"/>
              </a:rPr>
              <a:t>Recibir, dar, consultar y relacionar</a:t>
            </a:r>
            <a:endParaRPr lang="en-US" sz="1400" b="1" dirty="0">
              <a:latin typeface="Book Antiqua" pitchFamily="18" charset="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2650336" y="533381"/>
            <a:ext cx="162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Book Antiqua" pitchFamily="18" charset="0"/>
              </a:rPr>
              <a:t>Narrar con coherencia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5284255" y="515016"/>
            <a:ext cx="162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Book Antiqua" pitchFamily="18" charset="0"/>
              </a:rPr>
              <a:t>Describir y explicar 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10175561" y="643345"/>
            <a:ext cx="162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ook Antiqua" pitchFamily="18" charset="0"/>
              </a:rPr>
              <a:t>Jugar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300847" y="1345547"/>
            <a:ext cx="16105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Para relacionarse, solucionar conflictos y ponerse de acuerdo</a:t>
            </a:r>
            <a:endParaRPr lang="en-US" sz="1100" dirty="0"/>
          </a:p>
        </p:txBody>
      </p:sp>
      <p:sp>
        <p:nvSpPr>
          <p:cNvPr id="88" name="CuadroTexto 13">
            <a:extLst>
              <a:ext uri="{FF2B5EF4-FFF2-40B4-BE49-F238E27FC236}">
                <a16:creationId xmlns="" xmlns:a16="http://schemas.microsoft.com/office/drawing/2014/main" id="{B985CB55-C3EE-40F4-90C8-38BB70117709}"/>
              </a:ext>
            </a:extLst>
          </p:cNvPr>
          <p:cNvSpPr txBox="1"/>
          <p:nvPr/>
        </p:nvSpPr>
        <p:spPr>
          <a:xfrm>
            <a:off x="21430" y="2066558"/>
            <a:ext cx="2225294" cy="246221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100" dirty="0"/>
              <a:t>Ponerse de acuerdo y solucionar conflictos son la base para el entendimiento entre las </a:t>
            </a:r>
            <a:r>
              <a:rPr lang="es-MX" sz="1100" dirty="0" smtClean="0"/>
              <a:t>personas. Para dialogar </a:t>
            </a:r>
            <a:r>
              <a:rPr lang="es-MX" sz="1100" dirty="0"/>
              <a:t>y conversar </a:t>
            </a:r>
            <a:r>
              <a:rPr lang="es-MX" sz="1100" dirty="0" smtClean="0"/>
              <a:t>es indispensable </a:t>
            </a:r>
            <a:r>
              <a:rPr lang="es-MX" sz="1100" dirty="0"/>
              <a:t>escuchar lo que el otro tiene que decir para poder intervenir; hacer patentes los acuerdos y </a:t>
            </a:r>
            <a:r>
              <a:rPr lang="es-MX" sz="1100" dirty="0" smtClean="0"/>
              <a:t>desacuerdos, o </a:t>
            </a:r>
            <a:r>
              <a:rPr lang="es-MX" sz="1100" dirty="0"/>
              <a:t>ampliar las ideas, aclararlas, presentar propuestas y contrapropuestas. En algunos casos, las situaciones permitirán identificar que existen distintas formas de pensar acerca del mismo asunto.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cxnSp>
        <p:nvCxnSpPr>
          <p:cNvPr id="89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26288" y="1912633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0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380111" y="4716675"/>
            <a:ext cx="1607243" cy="307609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1" name="90 CuadroTexto"/>
          <p:cNvSpPr txBox="1"/>
          <p:nvPr/>
        </p:nvSpPr>
        <p:spPr>
          <a:xfrm>
            <a:off x="650829" y="4763815"/>
            <a:ext cx="1065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Para aprender</a:t>
            </a:r>
            <a:endParaRPr lang="en-US" sz="1200" dirty="0"/>
          </a:p>
        </p:txBody>
      </p:sp>
      <p:sp>
        <p:nvSpPr>
          <p:cNvPr id="92" name="CuadroTexto 13">
            <a:extLst>
              <a:ext uri="{FF2B5EF4-FFF2-40B4-BE49-F238E27FC236}">
                <a16:creationId xmlns="" xmlns:a16="http://schemas.microsoft.com/office/drawing/2014/main" id="{B985CB55-C3EE-40F4-90C8-38BB70117709}"/>
              </a:ext>
            </a:extLst>
          </p:cNvPr>
          <p:cNvSpPr txBox="1"/>
          <p:nvPr/>
        </p:nvSpPr>
        <p:spPr>
          <a:xfrm>
            <a:off x="60581" y="5155850"/>
            <a:ext cx="2209145" cy="76944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Propicie experiencias en las que se tengan motivos para hablar, indagar, consultar, organizar y comunicar información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cxnSp>
        <p:nvCxnSpPr>
          <p:cNvPr id="93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83733" y="4528771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4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90199" y="4997221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5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32365" y="5950432"/>
            <a:ext cx="6466" cy="366011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6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380111" y="5927454"/>
            <a:ext cx="762402" cy="233223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9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>
            <a:off x="1205732" y="5910279"/>
            <a:ext cx="718603" cy="2503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4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-41777" y="6196653"/>
            <a:ext cx="843776" cy="43088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A partir de preguntas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05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761312" y="6237175"/>
            <a:ext cx="843776" cy="6001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Con propuestas directas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07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1563841" y="6197474"/>
            <a:ext cx="843776" cy="43088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A</a:t>
            </a:r>
            <a:r>
              <a:rPr lang="es-MX" sz="1100" dirty="0" smtClean="0"/>
              <a:t>poyo </a:t>
            </a:r>
            <a:r>
              <a:rPr lang="es-MX" sz="1100" dirty="0"/>
              <a:t>de materiales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11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2647565" y="1310188"/>
            <a:ext cx="1607243" cy="583876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13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3465313" y="1089621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6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5300500" y="1337824"/>
            <a:ext cx="1607243" cy="583876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8" name="CuadroTexto 9">
            <a:extLst>
              <a:ext uri="{FF2B5EF4-FFF2-40B4-BE49-F238E27FC236}">
                <a16:creationId xmlns="" xmlns:a16="http://schemas.microsoft.com/office/drawing/2014/main" id="{0F04F510-ABD4-4A83-BB7E-A33F78904E98}"/>
              </a:ext>
            </a:extLst>
          </p:cNvPr>
          <p:cNvSpPr txBox="1"/>
          <p:nvPr/>
        </p:nvSpPr>
        <p:spPr>
          <a:xfrm>
            <a:off x="5284255" y="1316447"/>
            <a:ext cx="16072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Cómo </a:t>
            </a:r>
            <a:r>
              <a:rPr lang="es-MX" sz="1100" dirty="0"/>
              <a:t>ocurrió o cómo funciona algo, ordenando las </a:t>
            </a:r>
            <a:r>
              <a:rPr lang="es-MX" sz="1100" dirty="0" smtClean="0"/>
              <a:t>ideas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19" name="CuadroTexto 13">
            <a:extLst>
              <a:ext uri="{FF2B5EF4-FFF2-40B4-BE49-F238E27FC236}">
                <a16:creationId xmlns="" xmlns:a16="http://schemas.microsoft.com/office/drawing/2014/main" id="{B985CB55-C3EE-40F4-90C8-38BB70117709}"/>
              </a:ext>
            </a:extLst>
          </p:cNvPr>
          <p:cNvSpPr txBox="1"/>
          <p:nvPr/>
        </p:nvSpPr>
        <p:spPr>
          <a:xfrm>
            <a:off x="5122064" y="2098331"/>
            <a:ext cx="2021696" cy="93871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Elaborar explicaciones implica una importante actividad intelectual de </a:t>
            </a:r>
            <a:r>
              <a:rPr lang="es-MX" sz="1100" dirty="0" smtClean="0"/>
              <a:t>ordenamiento </a:t>
            </a:r>
            <a:r>
              <a:rPr lang="es-MX" sz="1100" dirty="0"/>
              <a:t>de las ideas, Algunos motivos para explicar pueden </a:t>
            </a:r>
            <a:r>
              <a:rPr lang="es-MX" sz="1100" dirty="0" smtClean="0"/>
              <a:t>ser: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cxnSp>
        <p:nvCxnSpPr>
          <p:cNvPr id="120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6100445" y="1945711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1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6104459" y="1124490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6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4974935" y="3184529"/>
            <a:ext cx="85240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¿Cómo es?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47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6374427" y="3162384"/>
            <a:ext cx="85240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¿Cómo ocurrió?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48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4974935" y="5446195"/>
            <a:ext cx="852405" cy="35524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 ¿Cómo funciona?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49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6366624" y="5432695"/>
            <a:ext cx="852405" cy="35524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 ¿Cómo se usa?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152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  <a:stCxn id="119" idx="2"/>
          </p:cNvCxnSpPr>
          <p:nvPr/>
        </p:nvCxnSpPr>
        <p:spPr>
          <a:xfrm flipH="1">
            <a:off x="5540991" y="3037050"/>
            <a:ext cx="591921" cy="12533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1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  <a:stCxn id="119" idx="2"/>
            <a:endCxn id="147" idx="0"/>
          </p:cNvCxnSpPr>
          <p:nvPr/>
        </p:nvCxnSpPr>
        <p:spPr>
          <a:xfrm>
            <a:off x="6132912" y="3037050"/>
            <a:ext cx="667718" cy="12533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2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5401137" y="3560692"/>
            <a:ext cx="1" cy="192442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8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5401138" y="5801446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9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6797396" y="3534249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0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4833669" y="6044065"/>
            <a:ext cx="993671" cy="6001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Un juguete, el exprimidor de prensa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83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4858196" y="3766781"/>
            <a:ext cx="1134938" cy="161582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En relación con el lugar donde duermen o donde juegan, su familia, la calle donde viven, su mamá, un juego, un objeto, un lugar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86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6229512" y="3694288"/>
            <a:ext cx="1126631" cy="161582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La germinación de semillas; el </a:t>
            </a:r>
            <a:r>
              <a:rPr lang="es-MX" sz="1100" dirty="0" smtClean="0"/>
              <a:t>crecimiento </a:t>
            </a:r>
            <a:r>
              <a:rPr lang="es-MX" sz="1100" dirty="0"/>
              <a:t>de </a:t>
            </a:r>
            <a:r>
              <a:rPr lang="es-MX" sz="1100" dirty="0" smtClean="0"/>
              <a:t>algunas; la masilla, mezclaron </a:t>
            </a:r>
            <a:r>
              <a:rPr lang="es-MX" sz="1100" dirty="0"/>
              <a:t>pintura de dos colores y </a:t>
            </a:r>
            <a:r>
              <a:rPr lang="es-MX" sz="1100" dirty="0" smtClean="0"/>
              <a:t>obtuvieron </a:t>
            </a:r>
            <a:r>
              <a:rPr lang="es-MX" sz="1100" dirty="0"/>
              <a:t>otro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87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6295990" y="6044065"/>
            <a:ext cx="993671" cy="6001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El reproductor de discos </a:t>
            </a:r>
            <a:endParaRPr lang="es-MX" sz="1100" dirty="0"/>
          </a:p>
        </p:txBody>
      </p:sp>
      <p:cxnSp>
        <p:nvCxnSpPr>
          <p:cNvPr id="188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8136367" y="5625590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2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10191806" y="1274619"/>
            <a:ext cx="1607243" cy="583876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3" name="CuadroTexto 9">
            <a:extLst>
              <a:ext uri="{FF2B5EF4-FFF2-40B4-BE49-F238E27FC236}">
                <a16:creationId xmlns="" xmlns:a16="http://schemas.microsoft.com/office/drawing/2014/main" id="{0F04F510-ABD4-4A83-BB7E-A33F78904E98}"/>
              </a:ext>
            </a:extLst>
          </p:cNvPr>
          <p:cNvSpPr txBox="1"/>
          <p:nvPr/>
        </p:nvSpPr>
        <p:spPr>
          <a:xfrm>
            <a:off x="10191806" y="1249727"/>
            <a:ext cx="16072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Con </a:t>
            </a:r>
            <a:r>
              <a:rPr lang="es-MX" sz="1100" dirty="0"/>
              <a:t>el lenguaje fundamental en la evolución de los niños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94" name="CuadroTexto 13">
            <a:extLst>
              <a:ext uri="{FF2B5EF4-FFF2-40B4-BE49-F238E27FC236}">
                <a16:creationId xmlns="" xmlns:a16="http://schemas.microsoft.com/office/drawing/2014/main" id="{B985CB55-C3EE-40F4-90C8-38BB70117709}"/>
              </a:ext>
            </a:extLst>
          </p:cNvPr>
          <p:cNvSpPr txBox="1"/>
          <p:nvPr/>
        </p:nvSpPr>
        <p:spPr>
          <a:xfrm>
            <a:off x="10032839" y="2005482"/>
            <a:ext cx="2021696" cy="212365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Los alumnos </a:t>
            </a:r>
            <a:r>
              <a:rPr lang="es-MX" sz="1100" dirty="0"/>
              <a:t>pueden predecir sonidos o palabras (al escuchar una parte pueden predecir o proponer lo que </a:t>
            </a:r>
            <a:r>
              <a:rPr lang="es-MX" sz="1100" dirty="0" smtClean="0"/>
              <a:t>puede </a:t>
            </a:r>
            <a:r>
              <a:rPr lang="es-MX" sz="1100" dirty="0"/>
              <a:t>continuar), no solo en relación con pautas sonoras, sino también con el </a:t>
            </a:r>
            <a:r>
              <a:rPr lang="es-MX" sz="1100" dirty="0" smtClean="0"/>
              <a:t>significado </a:t>
            </a:r>
            <a:r>
              <a:rPr lang="es-MX" sz="1100" dirty="0"/>
              <a:t>que brinda el contexto en que se </a:t>
            </a:r>
            <a:r>
              <a:rPr lang="es-MX" sz="1100" dirty="0" smtClean="0"/>
              <a:t>usan y </a:t>
            </a:r>
            <a:r>
              <a:rPr lang="es-MX" sz="1100" dirty="0"/>
              <a:t>comprendan cómo </a:t>
            </a:r>
            <a:r>
              <a:rPr lang="es-MX" sz="1100" dirty="0" smtClean="0"/>
              <a:t>cambia </a:t>
            </a:r>
            <a:r>
              <a:rPr lang="es-MX" sz="1100" dirty="0"/>
              <a:t>el significado de lo que ahí decía, como en los siguientes ejemplos: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195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11256040" y="5608423"/>
            <a:ext cx="85240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Escribir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96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10032837" y="5613364"/>
            <a:ext cx="85240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Adivinanza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97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11202130" y="4330108"/>
            <a:ext cx="85240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Cantar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98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10068113" y="4340689"/>
            <a:ext cx="85240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Cambiar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99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11185406" y="6160677"/>
            <a:ext cx="993671" cy="6001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Un texto con palabras propuestas</a:t>
            </a:r>
            <a:endParaRPr lang="es-MX" sz="1100" dirty="0"/>
          </a:p>
        </p:txBody>
      </p:sp>
      <p:sp>
        <p:nvSpPr>
          <p:cNvPr id="200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9962205" y="6170158"/>
            <a:ext cx="993671" cy="6001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Completar con palabras que rimen</a:t>
            </a:r>
            <a:endParaRPr lang="es-MX" sz="1100" dirty="0"/>
          </a:p>
        </p:txBody>
      </p:sp>
      <p:sp>
        <p:nvSpPr>
          <p:cNvPr id="201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11114774" y="4846031"/>
            <a:ext cx="993671" cy="6001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Canciones conocidas o con una letra</a:t>
            </a:r>
            <a:endParaRPr lang="es-MX" sz="1100" dirty="0"/>
          </a:p>
        </p:txBody>
      </p:sp>
      <p:sp>
        <p:nvSpPr>
          <p:cNvPr id="202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9993632" y="4855768"/>
            <a:ext cx="993671" cy="6001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Una palabra en el lugar de otra</a:t>
            </a:r>
            <a:endParaRPr lang="es-MX" sz="1100" dirty="0"/>
          </a:p>
        </p:txBody>
      </p:sp>
      <p:cxnSp>
        <p:nvCxnSpPr>
          <p:cNvPr id="203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675154" y="4723086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4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0487234" y="4753182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5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  <a:endCxn id="198" idx="0"/>
          </p:cNvCxnSpPr>
          <p:nvPr/>
        </p:nvCxnSpPr>
        <p:spPr>
          <a:xfrm flipH="1">
            <a:off x="10494316" y="4129140"/>
            <a:ext cx="557813" cy="211549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6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687698" y="6010955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7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0494315" y="6008893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0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>
            <a:off x="11087370" y="4127920"/>
            <a:ext cx="513559" cy="173747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2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7799773" y="1286004"/>
            <a:ext cx="1607243" cy="583876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3" name="CuadroTexto 9">
            <a:extLst>
              <a:ext uri="{FF2B5EF4-FFF2-40B4-BE49-F238E27FC236}">
                <a16:creationId xmlns="" xmlns:a16="http://schemas.microsoft.com/office/drawing/2014/main" id="{0F04F510-ABD4-4A83-BB7E-A33F78904E98}"/>
              </a:ext>
            </a:extLst>
          </p:cNvPr>
          <p:cNvSpPr txBox="1"/>
          <p:nvPr/>
        </p:nvSpPr>
        <p:spPr>
          <a:xfrm>
            <a:off x="7796863" y="1266475"/>
            <a:ext cx="16072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Información </a:t>
            </a:r>
            <a:r>
              <a:rPr lang="es-MX" sz="1100" dirty="0"/>
              <a:t>de diversas fuentes. Compartir lo que conocen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cxnSp>
        <p:nvCxnSpPr>
          <p:cNvPr id="214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8603395" y="1100306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5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11100793" y="1072092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6" name="CuadroTexto 13">
            <a:extLst>
              <a:ext uri="{FF2B5EF4-FFF2-40B4-BE49-F238E27FC236}">
                <a16:creationId xmlns="" xmlns:a16="http://schemas.microsoft.com/office/drawing/2014/main" id="{B985CB55-C3EE-40F4-90C8-38BB70117709}"/>
              </a:ext>
            </a:extLst>
          </p:cNvPr>
          <p:cNvSpPr txBox="1"/>
          <p:nvPr/>
        </p:nvSpPr>
        <p:spPr>
          <a:xfrm>
            <a:off x="7657351" y="2066037"/>
            <a:ext cx="2021696" cy="229293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Cuando se consulta información, es necesario hacer registros </a:t>
            </a:r>
            <a:r>
              <a:rPr lang="es-MX" sz="1100" dirty="0" smtClean="0"/>
              <a:t>relacionados </a:t>
            </a:r>
            <a:r>
              <a:rPr lang="es-MX" sz="1100" dirty="0"/>
              <a:t>con lo que motivó la consulta y dejar de lado la información no relacionada con ello. Esto favorece, además del acercamiento a un tema desconocido o poco conocido, el conocimiento de vocabulario específico o especializado y de </a:t>
            </a:r>
            <a:r>
              <a:rPr lang="es-MX" sz="1100" dirty="0" smtClean="0"/>
              <a:t>variadas </a:t>
            </a:r>
            <a:r>
              <a:rPr lang="es-MX" sz="1100" dirty="0"/>
              <a:t>formas de expresión según el texto consultado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cxnSp>
        <p:nvCxnSpPr>
          <p:cNvPr id="217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8661733" y="1880339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8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8664966" y="4366290"/>
            <a:ext cx="9699" cy="2084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0" name="CuadroTexto 12">
            <a:extLst>
              <a:ext uri="{FF2B5EF4-FFF2-40B4-BE49-F238E27FC236}">
                <a16:creationId xmlns="" xmlns:a16="http://schemas.microsoft.com/office/drawing/2014/main" id="{E802AB8C-B376-4074-BD17-E7198D7CFC55}"/>
              </a:ext>
            </a:extLst>
          </p:cNvPr>
          <p:cNvSpPr txBox="1"/>
          <p:nvPr/>
        </p:nvSpPr>
        <p:spPr>
          <a:xfrm>
            <a:off x="8177829" y="4602232"/>
            <a:ext cx="993671" cy="43088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Apoye a los alumnos para:</a:t>
            </a:r>
            <a:endParaRPr lang="es-MX" sz="1100" dirty="0"/>
          </a:p>
        </p:txBody>
      </p:sp>
      <p:sp>
        <p:nvSpPr>
          <p:cNvPr id="221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7657352" y="5194526"/>
            <a:ext cx="930736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Usar textos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2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7657351" y="5801446"/>
            <a:ext cx="93073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Organizar información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3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8810207" y="5194526"/>
            <a:ext cx="904110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Identificar información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4" name="Rectángulo: esquinas redondeadas 31">
            <a:extLst>
              <a:ext uri="{FF2B5EF4-FFF2-40B4-BE49-F238E27FC236}">
                <a16:creationId xmlns="" xmlns:a16="http://schemas.microsoft.com/office/drawing/2014/main" id="{E68983EA-A3CD-4106-BC7C-07CC3C81756E}"/>
              </a:ext>
            </a:extLst>
          </p:cNvPr>
          <p:cNvSpPr/>
          <p:nvPr/>
        </p:nvSpPr>
        <p:spPr>
          <a:xfrm>
            <a:off x="8834618" y="5811288"/>
            <a:ext cx="852405" cy="37616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Tomar decisiones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25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8084784" y="5023739"/>
            <a:ext cx="503302" cy="205843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8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>
            <a:off x="8600484" y="5037810"/>
            <a:ext cx="581131" cy="131525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1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6786359" y="5803829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2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9228596" y="5636564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3" name="CuadroTexto 13">
            <a:extLst>
              <a:ext uri="{FF2B5EF4-FFF2-40B4-BE49-F238E27FC236}">
                <a16:creationId xmlns="" xmlns:a16="http://schemas.microsoft.com/office/drawing/2014/main" id="{B985CB55-C3EE-40F4-90C8-38BB70117709}"/>
              </a:ext>
            </a:extLst>
          </p:cNvPr>
          <p:cNvSpPr txBox="1"/>
          <p:nvPr/>
        </p:nvSpPr>
        <p:spPr>
          <a:xfrm>
            <a:off x="2469584" y="2097982"/>
            <a:ext cx="2225294" cy="144655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100" dirty="0"/>
              <a:t>Las actividades para favorecer el lenguaje requieren tiempo y </a:t>
            </a:r>
            <a:r>
              <a:rPr lang="es-MX" sz="1100" dirty="0" smtClean="0"/>
              <a:t>atención</a:t>
            </a:r>
            <a:r>
              <a:rPr lang="es-MX" sz="1100" dirty="0"/>
              <a:t>. Es recomendable organizar situaciones en las que los niños se puedan </a:t>
            </a:r>
          </a:p>
          <a:p>
            <a:pPr algn="just"/>
            <a:r>
              <a:rPr lang="es-MX" sz="1100" dirty="0"/>
              <a:t>escuchar unos a otros, mantenerse en el tema de conversación y dar </a:t>
            </a:r>
            <a:r>
              <a:rPr lang="es-MX" sz="1100" dirty="0" smtClean="0"/>
              <a:t>retroalimentación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sp>
        <p:nvSpPr>
          <p:cNvPr id="234" name="CuadroTexto 13">
            <a:extLst>
              <a:ext uri="{FF2B5EF4-FFF2-40B4-BE49-F238E27FC236}">
                <a16:creationId xmlns="" xmlns:a16="http://schemas.microsoft.com/office/drawing/2014/main" id="{B985CB55-C3EE-40F4-90C8-38BB70117709}"/>
              </a:ext>
            </a:extLst>
          </p:cNvPr>
          <p:cNvSpPr txBox="1"/>
          <p:nvPr/>
        </p:nvSpPr>
        <p:spPr>
          <a:xfrm>
            <a:off x="2486209" y="3805496"/>
            <a:ext cx="2225294" cy="246221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/>
              <a:t>Además </a:t>
            </a:r>
            <a:r>
              <a:rPr lang="es-MX" sz="1100" dirty="0"/>
              <a:t>de proponer a los alumnos de qué </a:t>
            </a:r>
            <a:r>
              <a:rPr lang="es-MX" sz="1100" dirty="0" smtClean="0"/>
              <a:t>hablar</a:t>
            </a:r>
            <a:r>
              <a:rPr lang="es-MX" sz="1100" dirty="0"/>
              <a:t>, acerca de qué intercambiar y dialogar, otro criterio para la organización de equipos y la cantidad de integrantes es el tipo de interacción que se pretende: en los casos en los que se les propone construir una idea, una explicación, una </a:t>
            </a:r>
            <a:r>
              <a:rPr lang="es-MX" sz="1100" dirty="0" smtClean="0"/>
              <a:t>escritura </a:t>
            </a:r>
            <a:r>
              <a:rPr lang="es-MX" sz="1100" dirty="0"/>
              <a:t>de manera colectiva, </a:t>
            </a:r>
            <a:r>
              <a:rPr lang="es-MX" sz="1100" dirty="0" smtClean="0"/>
              <a:t>procure </a:t>
            </a:r>
            <a:r>
              <a:rPr lang="es-MX" sz="1100" dirty="0"/>
              <a:t>rotar a los miembros de los equipos en cada situación, pues esto brinda oportunidad para ampliar las interacciones con otros</a:t>
            </a:r>
            <a:endParaRPr lang="es-MX" sz="1100" dirty="0">
              <a:latin typeface="Book Antiqua" panose="02040602050305030304" pitchFamily="18" charset="0"/>
            </a:endParaRPr>
          </a:p>
        </p:txBody>
      </p:sp>
      <p:cxnSp>
        <p:nvCxnSpPr>
          <p:cNvPr id="235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 flipH="1">
            <a:off x="3484079" y="1921700"/>
            <a:ext cx="6466" cy="18569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6" name="Conector recto 46">
            <a:extLst>
              <a:ext uri="{FF2B5EF4-FFF2-40B4-BE49-F238E27FC236}">
                <a16:creationId xmlns="" xmlns:a16="http://schemas.microsoft.com/office/drawing/2014/main" id="{A351761A-E44F-49FF-8084-7C7E086089E8}"/>
              </a:ext>
            </a:extLst>
          </p:cNvPr>
          <p:cNvCxnSpPr>
            <a:cxnSpLocks/>
          </p:cNvCxnSpPr>
          <p:nvPr/>
        </p:nvCxnSpPr>
        <p:spPr>
          <a:xfrm>
            <a:off x="3495663" y="3570055"/>
            <a:ext cx="0" cy="224411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940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617</TotalTime>
  <Words>574</Words>
  <Application>Microsoft Office PowerPoint</Application>
  <PresentationFormat>Personalizado</PresentationFormat>
  <Paragraphs>61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VICTORIA SANGUINO ROCAMONTES</dc:creator>
  <cp:lastModifiedBy>SORIA</cp:lastModifiedBy>
  <cp:revision>55</cp:revision>
  <dcterms:created xsi:type="dcterms:W3CDTF">2021-04-30T05:31:18Z</dcterms:created>
  <dcterms:modified xsi:type="dcterms:W3CDTF">2021-05-18T00:58:58Z</dcterms:modified>
</cp:coreProperties>
</file>