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216" y="13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806D15-B342-471E-9FBC-514C9D37D495}" type="datetimeFigureOut">
              <a:rPr lang="es-ES" smtClean="0"/>
              <a:t>14/05/2021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96092F-A8C5-4145-AC71-7F0A05FE49C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66150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96092F-A8C5-4145-AC71-7F0A05FE49C0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2148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848DF-F8E1-48FE-9D18-E2F761024C4D}" type="datetimeFigureOut">
              <a:rPr lang="es-ES" smtClean="0"/>
              <a:t>14/05/2021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64EA-BA71-463C-B6D7-95EA4ED3A5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5149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848DF-F8E1-48FE-9D18-E2F761024C4D}" type="datetimeFigureOut">
              <a:rPr lang="es-ES" smtClean="0"/>
              <a:t>14/05/2021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64EA-BA71-463C-B6D7-95EA4ED3A5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43888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848DF-F8E1-48FE-9D18-E2F761024C4D}" type="datetimeFigureOut">
              <a:rPr lang="es-ES" smtClean="0"/>
              <a:t>14/05/2021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64EA-BA71-463C-B6D7-95EA4ED3A5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2613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848DF-F8E1-48FE-9D18-E2F761024C4D}" type="datetimeFigureOut">
              <a:rPr lang="es-ES" smtClean="0"/>
              <a:t>14/05/2021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64EA-BA71-463C-B6D7-95EA4ED3A5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6636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848DF-F8E1-48FE-9D18-E2F761024C4D}" type="datetimeFigureOut">
              <a:rPr lang="es-ES" smtClean="0"/>
              <a:t>14/05/2021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64EA-BA71-463C-B6D7-95EA4ED3A5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08741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848DF-F8E1-48FE-9D18-E2F761024C4D}" type="datetimeFigureOut">
              <a:rPr lang="es-ES" smtClean="0"/>
              <a:t>14/05/2021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64EA-BA71-463C-B6D7-95EA4ED3A5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8217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848DF-F8E1-48FE-9D18-E2F761024C4D}" type="datetimeFigureOut">
              <a:rPr lang="es-ES" smtClean="0"/>
              <a:t>14/05/2021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64EA-BA71-463C-B6D7-95EA4ED3A5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6296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848DF-F8E1-48FE-9D18-E2F761024C4D}" type="datetimeFigureOut">
              <a:rPr lang="es-ES" smtClean="0"/>
              <a:t>14/05/2021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64EA-BA71-463C-B6D7-95EA4ED3A5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7423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848DF-F8E1-48FE-9D18-E2F761024C4D}" type="datetimeFigureOut">
              <a:rPr lang="es-ES" smtClean="0"/>
              <a:t>14/05/2021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64EA-BA71-463C-B6D7-95EA4ED3A5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6542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848DF-F8E1-48FE-9D18-E2F761024C4D}" type="datetimeFigureOut">
              <a:rPr lang="es-ES" smtClean="0"/>
              <a:t>14/05/2021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64EA-BA71-463C-B6D7-95EA4ED3A5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13919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848DF-F8E1-48FE-9D18-E2F761024C4D}" type="datetimeFigureOut">
              <a:rPr lang="es-ES" smtClean="0"/>
              <a:t>14/05/2021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64EA-BA71-463C-B6D7-95EA4ED3A5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9396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848DF-F8E1-48FE-9D18-E2F761024C4D}" type="datetimeFigureOut">
              <a:rPr lang="es-ES" smtClean="0"/>
              <a:t>14/05/2021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D64EA-BA71-463C-B6D7-95EA4ED3A5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89923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qzbu3EgmEvM" TargetMode="External"/><Relationship Id="rId2" Type="http://schemas.openxmlformats.org/officeDocument/2006/relationships/hyperlink" Target="https://www.youtube.com/watch?v=qtZ5X8kcqr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09192" y="404664"/>
            <a:ext cx="8352928" cy="5976664"/>
          </a:xfrm>
        </p:spPr>
        <p:txBody>
          <a:bodyPr>
            <a:normAutofit/>
          </a:bodyPr>
          <a:lstStyle/>
          <a:p>
            <a:r>
              <a:rPr lang="es-ES_tradnl" sz="1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ESCUELA NORMAL DE EDUCACION PREESCOLAR</a:t>
            </a:r>
          </a:p>
          <a:p>
            <a:r>
              <a:rPr lang="es-ES_tradnl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LICENCIATURA EN EDUCACION PREESCOLAR</a:t>
            </a:r>
          </a:p>
          <a:p>
            <a:r>
              <a:rPr lang="es-ES_tradnl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CICLO ESCOLAR 2020-2021</a:t>
            </a:r>
          </a:p>
          <a:p>
            <a:endParaRPr lang="es-ES_tradnl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s-ES_tradnl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s-ES_tradnl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s-ES_tradnl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s-ES_tradnl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s-ES_tradnl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s-ES_tradnl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s-ES_tradnl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Alumna: </a:t>
            </a:r>
            <a:r>
              <a:rPr lang="es-ES_tradnl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Sofía Vanessa Gaona Montoya</a:t>
            </a:r>
          </a:p>
          <a:p>
            <a:r>
              <a:rPr lang="es-ES_tradnl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N.L: </a:t>
            </a:r>
            <a:r>
              <a:rPr lang="es-ES_tradnl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#5     </a:t>
            </a:r>
            <a:r>
              <a:rPr lang="es-ES_tradnl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Grupo: </a:t>
            </a:r>
            <a:r>
              <a:rPr lang="es-ES_tradnl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2ºA</a:t>
            </a:r>
          </a:p>
          <a:p>
            <a:endParaRPr lang="es-ES_tradnl" sz="1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s-ES_tradnl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ESTRAREGIAS DE MUSICA Y CANTO EN EDUCACION PREESCOLAR</a:t>
            </a:r>
          </a:p>
          <a:p>
            <a:r>
              <a:rPr lang="es-ES_tradnl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Actividad: </a:t>
            </a:r>
            <a:r>
              <a:rPr lang="es-ES_tradnl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Rimas y arrullos</a:t>
            </a:r>
          </a:p>
          <a:p>
            <a:r>
              <a:rPr lang="es-ES_tradnl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Docente: </a:t>
            </a:r>
            <a:r>
              <a:rPr lang="es-ES_tradnl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Jesús Armando Posada Hernández</a:t>
            </a:r>
          </a:p>
          <a:p>
            <a:endParaRPr lang="es-ES_tradnl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s-ES_tradnl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s-ES_tradnl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Saltillo, Coahuila                                                                                           </a:t>
            </a:r>
            <a:r>
              <a:rPr lang="es-ES_tradnl" sz="1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s-ES_tradnl" sz="1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13</a:t>
            </a:r>
            <a:r>
              <a:rPr lang="es-ES_tradnl" sz="1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 Mayo del 2021</a:t>
            </a:r>
          </a:p>
          <a:p>
            <a:endParaRPr lang="es-ES" sz="1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Imagen 5" descr="Imagen que contiene señal&#10;&#10;Descripción generada automáticamente">
            <a:extLst>
              <a:ext uri="{FF2B5EF4-FFF2-40B4-BE49-F238E27FC236}">
                <a16:creationId xmlns="" xmlns:a16="http://schemas.microsoft.com/office/drawing/2014/main" id="{445198F1-BB26-4000-8FCE-C416C1BC96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828" b="95862" l="9744" r="89744">
                        <a14:foregroundMark x1="25641" y1="12414" x2="51795" y2="3448"/>
                        <a14:foregroundMark x1="51795" y1="3448" x2="78462" y2="4828"/>
                        <a14:foregroundMark x1="78462" y1="4828" x2="78462" y2="9655"/>
                        <a14:foregroundMark x1="71795" y1="84138" x2="47692" y2="95862"/>
                        <a14:foregroundMark x1="47692" y1="95862" x2="32308" y2="8758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5177" y="1412776"/>
            <a:ext cx="2420959" cy="18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463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alpha val="4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9427783"/>
              </p:ext>
            </p:extLst>
          </p:nvPr>
        </p:nvGraphicFramePr>
        <p:xfrm>
          <a:off x="72008" y="116632"/>
          <a:ext cx="9036496" cy="6597352"/>
        </p:xfrm>
        <a:graphic>
          <a:graphicData uri="http://schemas.openxmlformats.org/drawingml/2006/table">
            <a:tbl>
              <a:tblPr firstRow="1" firstCol="1" bandRow="1"/>
              <a:tblGrid>
                <a:gridCol w="2130557"/>
                <a:gridCol w="3149101"/>
                <a:gridCol w="2284921"/>
                <a:gridCol w="1471917"/>
              </a:tblGrid>
              <a:tr h="4963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b="1" dirty="0">
                          <a:effectLst/>
                          <a:latin typeface="Arial"/>
                          <a:ea typeface="Times New Roman"/>
                        </a:rPr>
                        <a:t>Sesión de Música en Preescolar</a:t>
                      </a:r>
                      <a:endParaRPr lang="es-E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933" marR="63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900" b="1" dirty="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s-ES" sz="9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b="1" dirty="0">
                          <a:effectLst/>
                          <a:latin typeface="Arial"/>
                          <a:ea typeface="Times New Roman"/>
                        </a:rPr>
                        <a:t>Secuencia </a:t>
                      </a:r>
                      <a:r>
                        <a:rPr lang="es-ES" sz="1100" b="1" dirty="0" smtClean="0">
                          <a:effectLst/>
                          <a:latin typeface="Arial"/>
                          <a:ea typeface="Times New Roman"/>
                        </a:rPr>
                        <a:t>didáctica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b="1" dirty="0" smtClean="0">
                          <a:effectLst/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es-ES" sz="1100" b="1" dirty="0">
                          <a:effectLst/>
                          <a:latin typeface="Arial"/>
                          <a:ea typeface="Times New Roman"/>
                        </a:rPr>
                        <a:t>(actividades de aprendizaje</a:t>
                      </a:r>
                      <a:r>
                        <a:rPr lang="es-ES" sz="900" b="1" dirty="0">
                          <a:effectLst/>
                          <a:latin typeface="Arial"/>
                          <a:ea typeface="Times New Roman"/>
                        </a:rPr>
                        <a:t>)</a:t>
                      </a:r>
                      <a:endParaRPr lang="es-E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933" marR="63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900" b="1" dirty="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s-ES" sz="9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b="1" dirty="0">
                          <a:effectLst/>
                          <a:latin typeface="Arial"/>
                          <a:ea typeface="Times New Roman"/>
                        </a:rPr>
                        <a:t>Recursos materiales, bibliográficos y digitales</a:t>
                      </a:r>
                      <a:endParaRPr lang="es-E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933" marR="63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900" b="1" dirty="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s-ES" sz="9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b="1" dirty="0">
                          <a:effectLst/>
                          <a:latin typeface="Arial"/>
                          <a:ea typeface="Times New Roman"/>
                        </a:rPr>
                        <a:t>Elementos de Evaluación</a:t>
                      </a:r>
                      <a:endParaRPr lang="es-E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933" marR="63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4279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b="1" dirty="0">
                          <a:effectLst/>
                          <a:latin typeface="Arial"/>
                          <a:ea typeface="Times New Roman"/>
                        </a:rPr>
                        <a:t>Fecha: </a:t>
                      </a:r>
                      <a:r>
                        <a:rPr lang="es-ES" sz="1100" b="1" dirty="0" smtClean="0">
                          <a:effectLst/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es-ES" sz="1100" b="0" dirty="0" smtClean="0">
                          <a:effectLst/>
                          <a:latin typeface="Arial"/>
                          <a:ea typeface="Times New Roman"/>
                        </a:rPr>
                        <a:t>14</a:t>
                      </a:r>
                      <a:r>
                        <a:rPr lang="es-ES" sz="1100" b="0" baseline="0" dirty="0" smtClean="0">
                          <a:effectLst/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es-ES" sz="1100" b="0" baseline="0" dirty="0" smtClean="0">
                          <a:effectLst/>
                          <a:latin typeface="Arial"/>
                          <a:ea typeface="Times New Roman"/>
                        </a:rPr>
                        <a:t>de Mayo del 2021</a:t>
                      </a:r>
                      <a:endParaRPr lang="es-E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933" marR="639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4996875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b="1" u="sng" dirty="0">
                          <a:effectLst/>
                          <a:latin typeface="Arial Narrow"/>
                          <a:ea typeface="Times New Roman"/>
                        </a:rPr>
                        <a:t>ACTIVIDADES DE INICIO: </a:t>
                      </a:r>
                      <a:endParaRPr lang="es-ES" sz="1100" b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900" dirty="0">
                          <a:effectLst/>
                          <a:latin typeface="Arial Narrow"/>
                          <a:ea typeface="Times New Roman"/>
                        </a:rPr>
                        <a:t> </a:t>
                      </a:r>
                      <a:r>
                        <a:rPr lang="es-ES" sz="900" dirty="0" smtClean="0">
                          <a:effectLst/>
                          <a:latin typeface="Arial Narrow"/>
                          <a:ea typeface="Times New Roman"/>
                        </a:rPr>
                        <a:t>Para</a:t>
                      </a:r>
                      <a:r>
                        <a:rPr lang="es-ES" sz="900" baseline="0" dirty="0" smtClean="0">
                          <a:effectLst/>
                          <a:latin typeface="Arial Narrow"/>
                          <a:ea typeface="Times New Roman"/>
                        </a:rPr>
                        <a:t> comenzar, al recibir a los alumnos la educadora los reunirá a todos en su salón y les pedirá mantenerse de pie.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_tradnl" sz="900" baseline="0" dirty="0" smtClean="0">
                          <a:effectLst/>
                          <a:latin typeface="Arial Narrow"/>
                          <a:ea typeface="Times New Roman"/>
                        </a:rPr>
                        <a:t>Se comenzara con una rutina de estiramientos como el juego de enanos y gigantes, después se cantara una canción de saludo, por ejemplo la canción de ``Hola amiguitos como están´´</a:t>
                      </a:r>
                      <a:r>
                        <a:rPr lang="es-ES" sz="900" dirty="0">
                          <a:effectLst/>
                          <a:latin typeface="Arial Narrow"/>
                          <a:ea typeface="Times New Roman"/>
                        </a:rPr>
                        <a:t> </a:t>
                      </a:r>
                      <a:r>
                        <a:rPr lang="es-ES" sz="900" dirty="0" smtClean="0">
                          <a:effectLst/>
                          <a:latin typeface="Arial Narrow"/>
                          <a:ea typeface="Times New Roman"/>
                        </a:rPr>
                        <a:t> ( </a:t>
                      </a:r>
                      <a:r>
                        <a:rPr lang="es-ES" sz="900" dirty="0" smtClean="0">
                          <a:effectLst/>
                          <a:latin typeface="Arial Narrow"/>
                          <a:ea typeface="Times New Roman"/>
                          <a:hlinkClick r:id="rId2"/>
                        </a:rPr>
                        <a:t>https://www.youtube.com/watch?v=qtZ5X8kcqrM</a:t>
                      </a:r>
                      <a:r>
                        <a:rPr lang="es-ES" sz="900" dirty="0" smtClean="0">
                          <a:effectLst/>
                          <a:latin typeface="Arial Narrow"/>
                          <a:ea typeface="Times New Roman"/>
                        </a:rPr>
                        <a:t> ) con la</a:t>
                      </a:r>
                      <a:r>
                        <a:rPr lang="es-ES" sz="900" baseline="0" dirty="0" smtClean="0">
                          <a:effectLst/>
                          <a:latin typeface="Arial Narrow"/>
                          <a:ea typeface="Times New Roman"/>
                        </a:rPr>
                        <a:t> intención de activar a los niños y animarlos a participar el resto de la clase.</a:t>
                      </a:r>
                      <a:endParaRPr lang="es-ES" sz="900" dirty="0" smtClean="0">
                        <a:effectLst/>
                        <a:latin typeface="Arial Narrow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1100" b="1" u="sng" kern="1200" dirty="0" smtClean="0">
                        <a:solidFill>
                          <a:schemeClr val="tx1"/>
                        </a:solidFill>
                        <a:effectLst/>
                        <a:latin typeface="Arial Narrow"/>
                        <a:ea typeface="Times New Roman"/>
                        <a:cs typeface="+mn-cs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b="1" u="sng" kern="1200" dirty="0" smtClean="0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Times New Roman"/>
                          <a:cs typeface="+mn-cs"/>
                        </a:rPr>
                        <a:t>ACTIVIDADES </a:t>
                      </a:r>
                      <a:r>
                        <a:rPr lang="es-ES" sz="1100" b="1" u="sng" kern="1200" dirty="0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Times New Roman"/>
                          <a:cs typeface="+mn-cs"/>
                        </a:rPr>
                        <a:t>DE DESARROLLO: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_tradnl" sz="900" dirty="0" smtClean="0">
                          <a:effectLst/>
                          <a:latin typeface="Arial Narrow"/>
                          <a:ea typeface="Times New Roman"/>
                        </a:rPr>
                        <a:t>Después </a:t>
                      </a:r>
                      <a:r>
                        <a:rPr lang="es-ES_tradnl" sz="900" dirty="0" smtClean="0">
                          <a:effectLst/>
                          <a:latin typeface="Arial Narrow"/>
                          <a:ea typeface="Times New Roman"/>
                        </a:rPr>
                        <a:t>realizaremos un digital, en este caso será «En</a:t>
                      </a:r>
                      <a:r>
                        <a:rPr lang="es-ES_tradnl" sz="900" baseline="0" dirty="0" smtClean="0">
                          <a:effectLst/>
                          <a:latin typeface="Arial Narrow"/>
                          <a:ea typeface="Times New Roman"/>
                        </a:rPr>
                        <a:t> este </a:t>
                      </a:r>
                      <a:r>
                        <a:rPr lang="es-ES_tradnl" sz="900" baseline="0" dirty="0" err="1" smtClean="0">
                          <a:effectLst/>
                          <a:latin typeface="Arial Narrow"/>
                          <a:ea typeface="Times New Roman"/>
                        </a:rPr>
                        <a:t>huevtio</a:t>
                      </a:r>
                      <a:r>
                        <a:rPr lang="es-ES_tradnl" sz="900" baseline="0" dirty="0" smtClean="0">
                          <a:effectLst/>
                          <a:latin typeface="Arial Narrow"/>
                          <a:ea typeface="Times New Roman"/>
                        </a:rPr>
                        <a:t>»</a:t>
                      </a:r>
                      <a:r>
                        <a:rPr lang="es-ES" sz="900" baseline="0" dirty="0" smtClean="0">
                          <a:effectLst/>
                          <a:latin typeface="Arial Narrow"/>
                          <a:ea typeface="Times New Roman"/>
                        </a:rPr>
                        <a:t> que se muestra en el </a:t>
                      </a:r>
                      <a:r>
                        <a:rPr lang="es-ES" sz="900" baseline="0" dirty="0" smtClean="0">
                          <a:effectLst/>
                          <a:latin typeface="Arial Narrow"/>
                          <a:ea typeface="Times New Roman"/>
                        </a:rPr>
                        <a:t>siguiente link </a:t>
                      </a:r>
                      <a:r>
                        <a:rPr lang="es-ES" sz="900" baseline="0" dirty="0" smtClean="0">
                          <a:effectLst/>
                          <a:latin typeface="Arial Narrow"/>
                          <a:ea typeface="Times New Roman"/>
                        </a:rPr>
                        <a:t> </a:t>
                      </a:r>
                      <a:r>
                        <a:rPr lang="es-ES" sz="900" baseline="0" dirty="0" smtClean="0">
                          <a:effectLst/>
                          <a:latin typeface="Arial Narrow"/>
                          <a:ea typeface="Times New Roman"/>
                        </a:rPr>
                        <a:t>( </a:t>
                      </a:r>
                      <a:r>
                        <a:rPr lang="es-ES" sz="900" baseline="0" dirty="0" smtClean="0">
                          <a:effectLst/>
                          <a:latin typeface="Arial Narrow"/>
                          <a:ea typeface="Times New Roman"/>
                        </a:rPr>
                        <a:t>) </a:t>
                      </a:r>
                      <a:r>
                        <a:rPr lang="es-ES" sz="900" baseline="0" dirty="0" smtClean="0">
                          <a:effectLst/>
                          <a:latin typeface="Arial Narrow"/>
                          <a:ea typeface="Times New Roman"/>
                        </a:rPr>
                        <a:t>donde enseñaremos a los niños diferentes movimientos según </a:t>
                      </a:r>
                      <a:r>
                        <a:rPr lang="es-ES" sz="900" baseline="0" dirty="0" smtClean="0">
                          <a:effectLst/>
                          <a:latin typeface="Arial Narrow"/>
                          <a:ea typeface="Times New Roman"/>
                        </a:rPr>
                        <a:t>lo que dice la canción.</a:t>
                      </a:r>
                      <a:endParaRPr lang="es-ES" sz="9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1100" b="1" u="sng" kern="1200" dirty="0" smtClean="0">
                        <a:solidFill>
                          <a:schemeClr val="tx1"/>
                        </a:solidFill>
                        <a:effectLst/>
                        <a:latin typeface="Arial Narrow"/>
                        <a:ea typeface="Times New Roman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b="1" u="sng" kern="1200" dirty="0" smtClean="0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Times New Roman"/>
                          <a:cs typeface="+mn-cs"/>
                        </a:rPr>
                        <a:t>ACTIVIDADES </a:t>
                      </a:r>
                      <a:r>
                        <a:rPr lang="es-ES" sz="1100" b="1" u="sng" kern="1200" dirty="0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Times New Roman"/>
                          <a:cs typeface="+mn-cs"/>
                        </a:rPr>
                        <a:t>DE CIERRE: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900" u="none" strike="noStrike" dirty="0">
                          <a:effectLst/>
                          <a:latin typeface="Arial Narrow"/>
                          <a:ea typeface="Times New Roman"/>
                        </a:rPr>
                        <a:t> </a:t>
                      </a:r>
                      <a:r>
                        <a:rPr lang="es-ES" sz="900" u="none" strike="noStrike" dirty="0" smtClean="0">
                          <a:effectLst/>
                          <a:latin typeface="Arial Narrow"/>
                          <a:ea typeface="Times New Roman"/>
                        </a:rPr>
                        <a:t>Para</a:t>
                      </a:r>
                      <a:r>
                        <a:rPr lang="es-ES" sz="900" u="none" strike="noStrike" baseline="0" dirty="0" smtClean="0">
                          <a:effectLst/>
                          <a:latin typeface="Arial Narrow"/>
                          <a:ea typeface="Times New Roman"/>
                        </a:rPr>
                        <a:t> concluir, cantaremos una canción de despedida (</a:t>
                      </a:r>
                      <a:r>
                        <a:rPr lang="es-ES" sz="900" u="none" strike="noStrike" baseline="0" dirty="0" smtClean="0">
                          <a:effectLst/>
                          <a:latin typeface="Arial Narrow"/>
                          <a:ea typeface="Times New Roman"/>
                          <a:hlinkClick r:id="rId3"/>
                        </a:rPr>
                        <a:t>https://www.youtube.com/watch?v=qzbu3EgmEvM</a:t>
                      </a:r>
                      <a:r>
                        <a:rPr lang="es-ES" sz="900" u="none" strike="noStrike" baseline="0" dirty="0" smtClean="0">
                          <a:effectLst/>
                          <a:latin typeface="Arial Narrow"/>
                          <a:ea typeface="Times New Roman"/>
                        </a:rPr>
                        <a:t> ) y la acompañaremos con movimientos de manos, pies y cabeza, reforzando la motricidad y coordinación de los niños.</a:t>
                      </a:r>
                      <a:endParaRPr lang="es-ES" sz="9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900" b="1" dirty="0">
                          <a:effectLst/>
                          <a:latin typeface="Arial Narrow"/>
                          <a:ea typeface="Times New Roman"/>
                        </a:rPr>
                        <a:t> </a:t>
                      </a:r>
                      <a:endParaRPr lang="es-ES" sz="9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900" b="1" dirty="0">
                          <a:effectLst/>
                          <a:latin typeface="Arial Narrow"/>
                          <a:ea typeface="Times New Roman"/>
                        </a:rPr>
                        <a:t> </a:t>
                      </a:r>
                      <a:endParaRPr lang="es-E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933" marR="63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900" dirty="0">
                          <a:effectLst/>
                          <a:latin typeface="Arial Narrow"/>
                          <a:ea typeface="Times New Roman"/>
                        </a:rPr>
                        <a:t> </a:t>
                      </a:r>
                      <a:endParaRPr lang="es-ES" sz="900" dirty="0" smtClean="0">
                        <a:effectLst/>
                        <a:latin typeface="Arial Narrow"/>
                        <a:ea typeface="Times New Roman"/>
                      </a:endParaRPr>
                    </a:p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s-ES_tradnl" sz="900" dirty="0" smtClean="0">
                          <a:effectLst/>
                          <a:latin typeface="Arial Narrow"/>
                          <a:ea typeface="Times New Roman"/>
                        </a:rPr>
                        <a:t>Bocina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s-ES_tradnl" sz="900" dirty="0" smtClean="0">
                          <a:effectLst/>
                          <a:latin typeface="Arial Narrow"/>
                          <a:ea typeface="Times New Roman"/>
                        </a:rPr>
                        <a:t>Computadora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s-ES_tradnl" sz="900" dirty="0" smtClean="0">
                          <a:effectLst/>
                          <a:latin typeface="Arial Narrow"/>
                          <a:ea typeface="Times New Roman"/>
                        </a:rPr>
                        <a:t>Internet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s-ES_tradnl" sz="900" dirty="0" smtClean="0">
                          <a:effectLst/>
                          <a:latin typeface="Arial Narrow"/>
                          <a:ea typeface="Times New Roman"/>
                        </a:rPr>
                        <a:t>Canción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endParaRPr lang="es-ES_tradnl" sz="900" dirty="0" smtClean="0">
                        <a:effectLst/>
                        <a:latin typeface="Arial Narrow"/>
                        <a:ea typeface="Times New Roman"/>
                      </a:endParaRPr>
                    </a:p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endParaRPr lang="es-ES_tradnl" sz="900" dirty="0" smtClean="0">
                        <a:effectLst/>
                        <a:latin typeface="Arial Narrow"/>
                        <a:ea typeface="Times New Roman"/>
                      </a:endParaRPr>
                    </a:p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endParaRPr lang="es-ES_tradnl" sz="900" dirty="0" smtClean="0">
                        <a:effectLst/>
                        <a:latin typeface="Arial Narrow"/>
                        <a:ea typeface="Times New Roman"/>
                      </a:endParaRPr>
                    </a:p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endParaRPr lang="es-ES_tradnl" sz="900" dirty="0" smtClean="0">
                        <a:effectLst/>
                        <a:latin typeface="Arial Narrow"/>
                        <a:ea typeface="Times New Roman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endParaRPr lang="es-ES_tradnl" sz="900" dirty="0" smtClean="0">
                        <a:effectLst/>
                        <a:latin typeface="Arial Narrow"/>
                        <a:ea typeface="Times New Roman"/>
                      </a:endParaRPr>
                    </a:p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endParaRPr lang="es-ES_tradnl" sz="900" dirty="0" smtClean="0">
                        <a:effectLst/>
                        <a:latin typeface="Arial Narrow"/>
                        <a:ea typeface="Times New Roman"/>
                      </a:endParaRPr>
                    </a:p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endParaRPr lang="es-ES_tradnl" sz="900" dirty="0" smtClean="0">
                        <a:effectLst/>
                        <a:latin typeface="Arial Narrow"/>
                        <a:ea typeface="Times New Roman"/>
                      </a:endParaRPr>
                    </a:p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s-ES_tradnl" sz="900" dirty="0" smtClean="0">
                          <a:effectLst/>
                          <a:latin typeface="Arial Narrow"/>
                          <a:ea typeface="Times New Roman"/>
                        </a:rPr>
                        <a:t>Un</a:t>
                      </a:r>
                      <a:r>
                        <a:rPr lang="es-ES_tradnl" sz="900" baseline="0" dirty="0" smtClean="0">
                          <a:effectLst/>
                          <a:latin typeface="Arial Narrow"/>
                          <a:ea typeface="Times New Roman"/>
                        </a:rPr>
                        <a:t> huevito de plástico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s-ES_tradnl" sz="900" baseline="0" dirty="0" smtClean="0">
                          <a:effectLst/>
                          <a:latin typeface="Arial Narrow"/>
                          <a:ea typeface="Times New Roman"/>
                        </a:rPr>
                        <a:t>Un pollito de juguete</a:t>
                      </a:r>
                      <a:endParaRPr lang="es-ES_tradnl" sz="900" dirty="0" smtClean="0">
                        <a:effectLst/>
                        <a:latin typeface="Arial Narrow"/>
                        <a:ea typeface="Times New Roman"/>
                      </a:endParaRPr>
                    </a:p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endParaRPr lang="es-ES_tradnl" sz="900" dirty="0" smtClean="0">
                        <a:effectLst/>
                        <a:latin typeface="Arial Narrow"/>
                        <a:ea typeface="Times New Roman"/>
                      </a:endParaRPr>
                    </a:p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endParaRPr lang="es-ES_tradnl" sz="900" dirty="0" smtClean="0">
                        <a:effectLst/>
                        <a:latin typeface="Arial Narrow"/>
                        <a:ea typeface="Times New Roman"/>
                      </a:endParaRPr>
                    </a:p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endParaRPr lang="es-ES_tradnl" sz="900" dirty="0" smtClean="0">
                        <a:effectLst/>
                        <a:latin typeface="Arial Narrow"/>
                        <a:ea typeface="Times New Roman"/>
                      </a:endParaRPr>
                    </a:p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endParaRPr lang="es-ES_tradnl" sz="900" dirty="0" smtClean="0">
                        <a:effectLst/>
                        <a:latin typeface="Arial Narrow"/>
                        <a:ea typeface="Times New Roman"/>
                      </a:endParaRPr>
                    </a:p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endParaRPr lang="es-ES_tradnl" sz="900" dirty="0" smtClean="0">
                        <a:effectLst/>
                        <a:latin typeface="Arial Narrow"/>
                        <a:ea typeface="Times New Roman"/>
                      </a:endParaRPr>
                    </a:p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endParaRPr lang="es-ES_tradnl" sz="900" dirty="0" smtClean="0">
                        <a:effectLst/>
                        <a:latin typeface="Arial Narrow"/>
                        <a:ea typeface="Times New Roman"/>
                      </a:endParaRPr>
                    </a:p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endParaRPr lang="es-ES_tradnl" sz="900" dirty="0" smtClean="0">
                        <a:effectLst/>
                        <a:latin typeface="Arial Narrow"/>
                        <a:ea typeface="Times New Roman"/>
                      </a:endParaRPr>
                    </a:p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s-ES_tradnl" sz="900" dirty="0" smtClean="0">
                          <a:effectLst/>
                          <a:latin typeface="Arial Narrow"/>
                          <a:ea typeface="Times New Roman"/>
                        </a:rPr>
                        <a:t>Bocina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s-ES_tradnl" sz="900" dirty="0" smtClean="0">
                          <a:effectLst/>
                          <a:latin typeface="Arial Narrow"/>
                          <a:ea typeface="Times New Roman"/>
                        </a:rPr>
                        <a:t>Computadora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s-ES_tradnl" sz="900" dirty="0" smtClean="0">
                          <a:effectLst/>
                          <a:latin typeface="Arial Narrow"/>
                          <a:ea typeface="Times New Roman"/>
                        </a:rPr>
                        <a:t>Internet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s-ES_tradnl" sz="900" dirty="0" smtClean="0">
                          <a:effectLst/>
                          <a:latin typeface="Arial Narrow"/>
                          <a:ea typeface="Times New Roman"/>
                        </a:rPr>
                        <a:t>Canción</a:t>
                      </a:r>
                      <a:endParaRPr lang="es-ES" sz="9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endParaRPr lang="es-ES" sz="9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933" marR="63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900" dirty="0">
                          <a:effectLst/>
                          <a:latin typeface="Arial Narrow"/>
                          <a:ea typeface="Times New Roman"/>
                        </a:rPr>
                        <a:t> </a:t>
                      </a:r>
                      <a:endParaRPr lang="es-ES" sz="900" dirty="0" smtClean="0">
                        <a:effectLst/>
                        <a:latin typeface="Arial Narrow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_tradnl" sz="900" dirty="0" smtClean="0">
                          <a:effectLst/>
                          <a:latin typeface="Arial Narrow"/>
                          <a:ea typeface="Times New Roman"/>
                        </a:rPr>
                        <a:t>Instrumentos</a:t>
                      </a:r>
                      <a:r>
                        <a:rPr lang="es-ES_tradnl" sz="900" baseline="0" dirty="0" smtClean="0">
                          <a:effectLst/>
                          <a:latin typeface="Arial Narrow"/>
                          <a:ea typeface="Times New Roman"/>
                        </a:rPr>
                        <a:t> de observación (diario de la educadora)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_tradnl" sz="900" baseline="0" dirty="0" smtClean="0">
                          <a:effectLst/>
                          <a:latin typeface="Arial Narrow"/>
                          <a:ea typeface="Times New Roman"/>
                        </a:rPr>
                        <a:t>Participación de cada uno de los alumnos, seguimiento de las indicaciones.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_tradnl" sz="900" baseline="0" dirty="0" smtClean="0">
                        <a:effectLst/>
                        <a:latin typeface="Arial Narrow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_tradnl" sz="900" baseline="0" dirty="0" smtClean="0">
                          <a:effectLst/>
                          <a:latin typeface="Arial Narrow"/>
                          <a:ea typeface="Times New Roman"/>
                        </a:rPr>
                        <a:t>Participación en el baile y canto, atención a los movimientos y relación de nombres y sonidos.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_tradnl" sz="900" baseline="0" dirty="0" smtClean="0">
                        <a:effectLst/>
                        <a:latin typeface="Arial Narrow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_tradnl" sz="900" baseline="0" dirty="0" smtClean="0">
                        <a:effectLst/>
                        <a:latin typeface="Arial Narrow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_tradnl" sz="900" baseline="0" dirty="0" smtClean="0">
                        <a:effectLst/>
                        <a:latin typeface="Arial Narrow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_tradnl" sz="900" baseline="0" dirty="0" smtClean="0">
                          <a:effectLst/>
                          <a:latin typeface="Arial Narrow"/>
                          <a:ea typeface="Times New Roman"/>
                        </a:rPr>
                        <a:t>Participación en el canto, relación con sus compañeros.</a:t>
                      </a:r>
                    </a:p>
                  </a:txBody>
                  <a:tcPr marL="63933" marR="63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6157">
                <a:tc gridSpan="4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b="1" u="sng" kern="1200" dirty="0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Times New Roman"/>
                          <a:cs typeface="+mn-cs"/>
                        </a:rPr>
                        <a:t>OBSERVACIONES: </a:t>
                      </a:r>
                      <a:r>
                        <a:rPr lang="es-ES" sz="1100" b="1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Times New Roman"/>
                          <a:cs typeface="+mn-cs"/>
                        </a:rPr>
                        <a:t> El grupo participa de manera dinámica y anímica en cada actividad. Logran relacionar </a:t>
                      </a:r>
                      <a:r>
                        <a:rPr lang="es-ES" sz="1100" b="1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Times New Roman"/>
                          <a:cs typeface="+mn-cs"/>
                        </a:rPr>
                        <a:t>las indicaciones con los diferentes movimientos, </a:t>
                      </a:r>
                      <a:r>
                        <a:rPr lang="es-ES" sz="1100" b="1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Times New Roman"/>
                          <a:cs typeface="+mn-cs"/>
                        </a:rPr>
                        <a:t>así como también logran la memorización de saludos y despedidas.</a:t>
                      </a:r>
                      <a:endParaRPr lang="es-ES" sz="1100" b="1" u="sng" kern="1200" dirty="0">
                        <a:solidFill>
                          <a:schemeClr val="tx1"/>
                        </a:solidFill>
                        <a:effectLst/>
                        <a:latin typeface="Arial Narrow"/>
                        <a:ea typeface="Times New Roman"/>
                        <a:cs typeface="+mn-cs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900" b="1" dirty="0">
                          <a:effectLst/>
                          <a:latin typeface="Arial Narrow"/>
                          <a:ea typeface="Times New Roman"/>
                        </a:rPr>
                        <a:t> </a:t>
                      </a:r>
                      <a:endParaRPr lang="es-E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933" marR="63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344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accent4"/>
          </a:solidFill>
        </p:spPr>
        <p:txBody>
          <a:bodyPr>
            <a:normAutofit/>
          </a:bodyPr>
          <a:lstStyle/>
          <a:p>
            <a:r>
              <a:rPr lang="es-ES_tradnl" dirty="0" smtClean="0">
                <a:latin typeface="MV Boli" pitchFamily="2" charset="0"/>
                <a:cs typeface="MV Boli" pitchFamily="2" charset="0"/>
              </a:rPr>
              <a:t>Link al video </a:t>
            </a:r>
            <a:r>
              <a:rPr lang="es-ES_tradnl" dirty="0" smtClean="0">
                <a:latin typeface="MV Boli" pitchFamily="2" charset="0"/>
                <a:cs typeface="MV Boli" pitchFamily="2" charset="0"/>
              </a:rPr>
              <a:t>«En este huevito»</a:t>
            </a:r>
            <a:endParaRPr lang="es-ES" dirty="0">
              <a:latin typeface="MV Boli" pitchFamily="2" charset="0"/>
              <a:cs typeface="MV Boli" pitchFamily="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s-ES" dirty="0" smtClean="0"/>
          </a:p>
          <a:p>
            <a:pPr marL="0" indent="0" algn="ctr">
              <a:buNone/>
            </a:pPr>
            <a:r>
              <a:rPr lang="es-ES" dirty="0"/>
              <a:t>https://www.youtube.com/watch?v=G8CQtothtG0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36375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Chincheta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115</Words>
  <Application>Microsoft Office PowerPoint</Application>
  <PresentationFormat>Presentación en pantalla (4:3)</PresentationFormat>
  <Paragraphs>79</Paragraphs>
  <Slides>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Link al video «En este huevito»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MQ</dc:creator>
  <cp:lastModifiedBy>MQ</cp:lastModifiedBy>
  <cp:revision>9</cp:revision>
  <dcterms:created xsi:type="dcterms:W3CDTF">2021-05-07T01:17:30Z</dcterms:created>
  <dcterms:modified xsi:type="dcterms:W3CDTF">2021-05-15T00:47:30Z</dcterms:modified>
</cp:coreProperties>
</file>