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48C0B-5B3D-4F7B-8B4D-184EF986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94FE8-6634-4DFF-A21C-3750406E4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52735-85D4-462A-BAE7-2AAB1426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287F2-F1E7-4664-852C-8FE63F0B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34EA9-3471-4BD6-98B9-5A691197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8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391E1-CD11-462E-BFA2-653C988F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5B65FE-72F5-4187-9FA2-659CDE3D3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2CE60-6DCB-403D-8849-634AB992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DC0A0-0344-46BC-A3FE-F687A002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200FE-FF6C-44F5-A1FD-EF179CB5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9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2679E1-9F1F-4688-8646-E5A38393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0F97A7-EA68-4D34-B06D-391EC9C8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03AAF-92EA-473E-9CE2-A6A18C15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10F7B-8E17-42EE-A19F-E8BE0EB2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CB358-9F1F-4E76-81F8-019D66B5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8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9F44C-7657-4B28-A11F-78EA6349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9AC74D-1B5D-46F0-97F0-0E5722F5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55C18-95AC-48A3-91DC-95A15EE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0BAC5-767C-42D5-BDD9-9A01FD80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E22F8-0614-46A8-8632-C5E03DA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4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7D95E-7E46-4E2E-902E-823975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76161-5660-4330-B476-E52E0D8A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77399-3562-40A0-8E9D-2E484494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57AE23-5C36-4F72-9567-E82FE6B1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7E437-400B-4E3B-9CAF-67FDFD7A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22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C7950-F955-44A2-B28E-D8E81D7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C0FC9-723C-457A-BD93-B6ED38592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4CE42B-340D-4A31-8BCF-1B1FE022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6E1D2-FE7B-4725-9984-BE414A0C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76F107-F13D-4791-8650-E66366A3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F181A-E054-4F0E-8956-9B115EE1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2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5A43-0C81-47AC-BE3D-D08872A1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A685B-7BC8-4D9B-BDFF-5E008304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3F20C6-A63D-4844-83C7-E591FE376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1E669-9C59-4E5E-8330-E9382364D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718CF0-7AC7-40C3-B1D7-C564DFC53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0CA500-8BB0-446A-99FD-5DA38D62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92F1D8-1127-4DD9-AC77-527DC130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1E1ED-1C14-4D80-BA4E-5DD2205B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6CD2-C52A-4C00-A352-DCECC22C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C3E6B7-487C-4240-B773-344F098B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51DE18-F39B-48CA-ADDC-76FDEE4C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D8B82D-757B-4771-AE85-E5349BC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59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DF0AC-58F4-422D-8F95-F25E0039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3D55BA-E4FD-4DD9-8B07-3EEEAF53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5719DF-CEBD-4A82-B8A0-89165FE2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1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5C93-D76D-473C-8B22-8809098B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132C7A-39CE-4FB6-B63D-08CFDC94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751A-3C1F-4553-A7E1-3E5A8B938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CDD66-771A-4A58-ACF5-22DC2D1D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926E11-D5E9-419F-9EEB-A43DBE90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68CE8-14D0-4001-93E7-3C98D6F5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40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0CF8A-78D9-490B-BE15-9111E5D0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60FC18-7FC9-413D-8EFC-073A4E29C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3FB65-24FA-4210-8A7C-E9C87027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295FA-55CF-4F1E-B42E-87FBB1AF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CB2899-47C9-42E9-B9C9-44CFA954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67FA4-E867-48A8-8CCD-5FFA7133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8000">
              <a:srgbClr val="81BF4C"/>
            </a:gs>
            <a:gs pos="59000">
              <a:srgbClr val="FFFF00"/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09B2BF-5EFE-4E1D-9AA2-7F1CAC49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E8B6B4-BCEC-49D8-9BA4-EFACED65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48862-C1CB-4207-97AF-DB115CC6F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EA2F-994B-4D7F-9612-EFA6961C4F5D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FDD92-2199-4708-B33B-8F6A79EB9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EF146-02C9-446F-98A7-6D23D1F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1B86-1722-447A-8576-0DAA8B0C26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5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9DD44E3A-E3FE-4FB5-838C-C96019608385}"/>
              </a:ext>
            </a:extLst>
          </p:cNvPr>
          <p:cNvGrpSpPr/>
          <p:nvPr/>
        </p:nvGrpSpPr>
        <p:grpSpPr>
          <a:xfrm>
            <a:off x="1089765" y="2176304"/>
            <a:ext cx="5563644" cy="1862048"/>
            <a:chOff x="1240077" y="2151252"/>
            <a:chExt cx="5563644" cy="186204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F45E5CD-9C7F-4355-B9DE-41DACF592967}"/>
                </a:ext>
              </a:extLst>
            </p:cNvPr>
            <p:cNvSpPr txBox="1"/>
            <p:nvPr/>
          </p:nvSpPr>
          <p:spPr>
            <a:xfrm>
              <a:off x="1240077" y="2151252"/>
              <a:ext cx="544882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5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latin typeface="Cartoo Nature" pitchFamily="2" charset="0"/>
                </a:rPr>
                <a:t>El Maíz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14DD5EF-006F-4079-AD24-7730E459CDA1}"/>
                </a:ext>
              </a:extLst>
            </p:cNvPr>
            <p:cNvSpPr txBox="1"/>
            <p:nvPr/>
          </p:nvSpPr>
          <p:spPr>
            <a:xfrm>
              <a:off x="1354899" y="2151252"/>
              <a:ext cx="544882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5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Cartoo Nature" pitchFamily="2" charset="0"/>
                </a:rPr>
                <a:t>El Maíz</a:t>
              </a:r>
            </a:p>
          </p:txBody>
        </p:sp>
      </p:grpSp>
      <p:pic>
        <p:nvPicPr>
          <p:cNvPr id="13" name="Imagen 12" descr="Un par de maíz&#10;&#10;Descripción generada automáticamente">
            <a:extLst>
              <a:ext uri="{FF2B5EF4-FFF2-40B4-BE49-F238E27FC236}">
                <a16:creationId xmlns:a16="http://schemas.microsoft.com/office/drawing/2014/main" id="{A21B1C08-537C-4392-A3BE-9596B087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7" y="1456063"/>
            <a:ext cx="5204239" cy="39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8C027EEB-77BC-4615-93F8-4DDC1F2FA700}"/>
              </a:ext>
            </a:extLst>
          </p:cNvPr>
          <p:cNvGrpSpPr/>
          <p:nvPr/>
        </p:nvGrpSpPr>
        <p:grpSpPr>
          <a:xfrm>
            <a:off x="464061" y="539746"/>
            <a:ext cx="6187856" cy="5016758"/>
            <a:chOff x="864297" y="1413063"/>
            <a:chExt cx="6601217" cy="5016758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BC9C846-D3ED-4863-8A94-20014B3B22DD}"/>
                </a:ext>
              </a:extLst>
            </p:cNvPr>
            <p:cNvSpPr txBox="1"/>
            <p:nvPr/>
          </p:nvSpPr>
          <p:spPr>
            <a:xfrm>
              <a:off x="864297" y="1413063"/>
              <a:ext cx="6601217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El maíz es un cereal, al igual que el trigo, que destaca por su riqueza en almidón y, en menor medida, en grasas y proteínas. Además, no contiene gluten y puede ser consumido por personas que padecen intolerancia al mismo </a:t>
              </a:r>
            </a:p>
            <a:p>
              <a:pPr algn="ctr"/>
              <a:endParaRPr lang="es-MX" sz="3200" b="1" dirty="0">
                <a:ln w="762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rtoo Nature" pitchFamily="2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496B0FE-74FE-413D-91C9-E12B31B089BF}"/>
                </a:ext>
              </a:extLst>
            </p:cNvPr>
            <p:cNvSpPr txBox="1"/>
            <p:nvPr/>
          </p:nvSpPr>
          <p:spPr>
            <a:xfrm>
              <a:off x="864297" y="1413063"/>
              <a:ext cx="660121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El maíz es un cereal, al igual que el trigo, que destaca por su riqueza en almidón y, en menor medida, en grasas y proteínas. Además, no contiene gluten y puede ser consumido por personas que padecen intolerancia al mismo</a:t>
              </a:r>
            </a:p>
          </p:txBody>
        </p:sp>
      </p:grpSp>
      <p:pic>
        <p:nvPicPr>
          <p:cNvPr id="7" name="Imagen 6" descr="Imagen que contiene comida, tabla, puesto, pila&#10;&#10;Descripción generada automáticamente">
            <a:extLst>
              <a:ext uri="{FF2B5EF4-FFF2-40B4-BE49-F238E27FC236}">
                <a16:creationId xmlns:a16="http://schemas.microsoft.com/office/drawing/2014/main" id="{FE7D16A9-8137-4B8A-B88D-E2AD0DA1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12" y="3429000"/>
            <a:ext cx="4685727" cy="26357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8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4BF6B8F-9B12-472A-A9F4-57B7D11AA1C3}"/>
              </a:ext>
            </a:extLst>
          </p:cNvPr>
          <p:cNvGrpSpPr/>
          <p:nvPr/>
        </p:nvGrpSpPr>
        <p:grpSpPr>
          <a:xfrm>
            <a:off x="1064712" y="751344"/>
            <a:ext cx="4809995" cy="2954655"/>
            <a:chOff x="1064712" y="751344"/>
            <a:chExt cx="4809995" cy="2954655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26AA348-FF00-4019-981A-8BB034C107C2}"/>
                </a:ext>
              </a:extLst>
            </p:cNvPr>
            <p:cNvSpPr txBox="1"/>
            <p:nvPr/>
          </p:nvSpPr>
          <p:spPr>
            <a:xfrm>
              <a:off x="1064712" y="751344"/>
              <a:ext cx="4809995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México es el centro de origen del maíz. Aquí se concentra, muy probablemente, la mayor diversidad de maíz del mundo y aquí han evolucionado y viven sus parientes silvestres, los teocintles</a:t>
              </a:r>
            </a:p>
            <a:p>
              <a:pPr algn="ctr"/>
              <a:endParaRPr lang="es-MX" dirty="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C353B0-B957-40A7-83E0-7707AC4D8441}"/>
                </a:ext>
              </a:extLst>
            </p:cNvPr>
            <p:cNvSpPr txBox="1"/>
            <p:nvPr/>
          </p:nvSpPr>
          <p:spPr>
            <a:xfrm>
              <a:off x="1064712" y="751344"/>
              <a:ext cx="480999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México es el centro de origen del maíz. Aquí se concentra, muy probablemente, la mayor diversidad de maíz del mundo y aquí han evolucionado y viven sus parientes silvestres, los teocintles</a:t>
              </a:r>
              <a:endParaRPr lang="es-MX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813C4D0-F271-40F0-9474-4449D72A1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5" t="16057" r="1164" b="6645"/>
          <a:stretch/>
        </p:blipFill>
        <p:spPr>
          <a:xfrm>
            <a:off x="5060515" y="3144510"/>
            <a:ext cx="6501009" cy="33617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02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FB5EEC4-4810-46EE-9A55-8753FCCAAB5A}"/>
              </a:ext>
            </a:extLst>
          </p:cNvPr>
          <p:cNvGrpSpPr/>
          <p:nvPr/>
        </p:nvGrpSpPr>
        <p:grpSpPr>
          <a:xfrm>
            <a:off x="591205" y="345830"/>
            <a:ext cx="11153140" cy="830997"/>
            <a:chOff x="541739" y="365760"/>
            <a:chExt cx="10359222" cy="527526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5CC74DF-367D-4B79-8136-06AFE7B2CA00}"/>
                </a:ext>
              </a:extLst>
            </p:cNvPr>
            <p:cNvSpPr txBox="1"/>
            <p:nvPr/>
          </p:nvSpPr>
          <p:spPr>
            <a:xfrm>
              <a:off x="571500" y="365760"/>
              <a:ext cx="10299700" cy="52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Existen muchas variedades de maíz, que se diferencian en función de su color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A72DCC8-BE52-4944-AAEF-56239A632D15}"/>
                </a:ext>
              </a:extLst>
            </p:cNvPr>
            <p:cNvSpPr txBox="1"/>
            <p:nvPr/>
          </p:nvSpPr>
          <p:spPr>
            <a:xfrm>
              <a:off x="541739" y="365760"/>
              <a:ext cx="10359222" cy="52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Existen muchas variedades de maíz, que se diferencian en función de su color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BB3702D6-8E4E-4D4C-962E-F01D1D5E893E}"/>
              </a:ext>
            </a:extLst>
          </p:cNvPr>
          <p:cNvGrpSpPr/>
          <p:nvPr/>
        </p:nvGrpSpPr>
        <p:grpSpPr>
          <a:xfrm>
            <a:off x="623247" y="1558510"/>
            <a:ext cx="4251960" cy="1477328"/>
            <a:chOff x="7681685" y="1373778"/>
            <a:chExt cx="4251960" cy="147732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E359BB-07C8-43E1-9C75-68674F0658F9}"/>
                </a:ext>
              </a:extLst>
            </p:cNvPr>
            <p:cNvSpPr txBox="1"/>
            <p:nvPr/>
          </p:nvSpPr>
          <p:spPr>
            <a:xfrm>
              <a:off x="7681685" y="1373778"/>
              <a:ext cx="42519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reventón:</a:t>
              </a:r>
              <a:r>
                <a:rPr lang="es-MX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 De color anaranjado, grano pequeño y duro, es utilizado para elaborar las populares "palomitas".</a:t>
              </a:r>
            </a:p>
            <a:p>
              <a:pPr algn="ctr"/>
              <a:endParaRPr lang="es-MX" dirty="0">
                <a:ln w="762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3C26088-6309-46F9-8442-582834263298}"/>
                </a:ext>
              </a:extLst>
            </p:cNvPr>
            <p:cNvSpPr txBox="1"/>
            <p:nvPr/>
          </p:nvSpPr>
          <p:spPr>
            <a:xfrm>
              <a:off x="7681685" y="1373778"/>
              <a:ext cx="4251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reventón:</a:t>
              </a:r>
              <a:r>
                <a:rPr lang="es-MX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 De color anaranjado, grano pequeño y duro, es utilizado para elaborar las populares "palomitas".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6D09E59-60F0-4F9B-B69D-52F3533DB66C}"/>
              </a:ext>
            </a:extLst>
          </p:cNvPr>
          <p:cNvGrpSpPr/>
          <p:nvPr/>
        </p:nvGrpSpPr>
        <p:grpSpPr>
          <a:xfrm>
            <a:off x="7579471" y="1642116"/>
            <a:ext cx="4251960" cy="1754326"/>
            <a:chOff x="931454" y="3062514"/>
            <a:chExt cx="4251960" cy="175432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30D44AD-2CF5-4ADF-96C7-A0DCF84D811C}"/>
                </a:ext>
              </a:extLst>
            </p:cNvPr>
            <p:cNvSpPr txBox="1"/>
            <p:nvPr/>
          </p:nvSpPr>
          <p:spPr>
            <a:xfrm>
              <a:off x="931454" y="3062514"/>
              <a:ext cx="42519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dulce</a:t>
              </a:r>
              <a:r>
                <a:rPr lang="es-MX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: Su grano es duro y puede ser de color blanco, amarillo o bicolor. Se consume crudo, como hortaliza fresca, enlatado o congelado.</a:t>
              </a:r>
            </a:p>
            <a:p>
              <a:endParaRPr lang="es-MX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CE72D3D-CDEE-4A23-845F-79786788ADD4}"/>
                </a:ext>
              </a:extLst>
            </p:cNvPr>
            <p:cNvSpPr txBox="1"/>
            <p:nvPr/>
          </p:nvSpPr>
          <p:spPr>
            <a:xfrm>
              <a:off x="931454" y="3062514"/>
              <a:ext cx="42519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dulce</a:t>
              </a:r>
              <a:r>
                <a:rPr lang="es-MX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 Su grano es duro y puede ser de color blanco, amarillo o bicolor. Se consume crudo, como hortaliza fresca, enlatado o congelado.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4DCB549-C126-49D4-83BA-C2B7D2AD57D3}"/>
              </a:ext>
            </a:extLst>
          </p:cNvPr>
          <p:cNvGrpSpPr/>
          <p:nvPr/>
        </p:nvGrpSpPr>
        <p:grpSpPr>
          <a:xfrm>
            <a:off x="5129840" y="3988029"/>
            <a:ext cx="2857500" cy="923330"/>
            <a:chOff x="7402286" y="5568910"/>
            <a:chExt cx="4251960" cy="92333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25614E6-6E4E-48E4-8FDD-C1552EC634E3}"/>
                </a:ext>
              </a:extLst>
            </p:cNvPr>
            <p:cNvSpPr txBox="1"/>
            <p:nvPr/>
          </p:nvSpPr>
          <p:spPr>
            <a:xfrm>
              <a:off x="7402286" y="5568910"/>
              <a:ext cx="4251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Maíz cristalino o vítreo</a:t>
              </a:r>
              <a:r>
                <a:rPr lang="es-MX" dirty="0"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: De grano liso y duro.</a:t>
              </a:r>
            </a:p>
            <a:p>
              <a:endParaRPr lang="es-MX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C40B018-351F-48CF-AE1D-B32B4C40E671}"/>
                </a:ext>
              </a:extLst>
            </p:cNvPr>
            <p:cNvSpPr txBox="1"/>
            <p:nvPr/>
          </p:nvSpPr>
          <p:spPr>
            <a:xfrm>
              <a:off x="7402286" y="5568910"/>
              <a:ext cx="4251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Maíz cristalino o vítreo</a:t>
              </a:r>
              <a:r>
                <a:rPr lang="es-MX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 De grano liso y duro.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B0FA85E-0617-4C51-822F-C74002F3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40" y="4854675"/>
            <a:ext cx="2466975" cy="18478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A43757-1C98-4B17-B164-DDABE488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51" y="2971413"/>
            <a:ext cx="2857500" cy="16002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AAF6C6E-8BA4-4BF6-B430-D29FD188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9" y="3267297"/>
            <a:ext cx="2116506" cy="15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3604F-6495-43F3-ACA4-9E7AD9077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38312"/>
            <a:ext cx="4876800" cy="338137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9BD70C9-97B3-4DFD-B014-8ADBC32F1692}"/>
              </a:ext>
            </a:extLst>
          </p:cNvPr>
          <p:cNvGrpSpPr/>
          <p:nvPr/>
        </p:nvGrpSpPr>
        <p:grpSpPr>
          <a:xfrm>
            <a:off x="6582227" y="1121098"/>
            <a:ext cx="4978401" cy="4708981"/>
            <a:chOff x="6582227" y="1121098"/>
            <a:chExt cx="4978401" cy="470898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0C4AFA4-823D-400F-BB25-CC7D47C29A9D}"/>
                </a:ext>
              </a:extLst>
            </p:cNvPr>
            <p:cNvSpPr txBox="1"/>
            <p:nvPr/>
          </p:nvSpPr>
          <p:spPr>
            <a:xfrm>
              <a:off x="6633028" y="1121098"/>
              <a:ext cx="48768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El maíz es usado en mas formas distintas que cualquier otro cereal; las formas principales en que se utiliza es como alimento humano, ya sea doméstico o industrial; alimento para animales y fermentado para varios productos industriales.</a:t>
              </a:r>
            </a:p>
            <a:p>
              <a:pPr algn="ctr"/>
              <a:endParaRPr lang="es-MX" sz="2000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DA0CBE1-39E8-41C9-A95E-21D273DFA028}"/>
                </a:ext>
              </a:extLst>
            </p:cNvPr>
            <p:cNvSpPr txBox="1"/>
            <p:nvPr/>
          </p:nvSpPr>
          <p:spPr>
            <a:xfrm>
              <a:off x="6582227" y="1121098"/>
              <a:ext cx="497840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El maíz es usado en mas formas distintas que cualquier otro cereal; las formas principales en que se utiliza es como alimento humano, ya sea doméstico o industrial; alimento para animales y fermentado  para varios productos industriales.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5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676019-C8B1-4A40-9273-36F2C1DB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00" y="2129425"/>
            <a:ext cx="3710862" cy="331503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5C4D47D-6D74-4CD2-9458-62493258A979}"/>
              </a:ext>
            </a:extLst>
          </p:cNvPr>
          <p:cNvGrpSpPr/>
          <p:nvPr/>
        </p:nvGrpSpPr>
        <p:grpSpPr>
          <a:xfrm>
            <a:off x="989556" y="900097"/>
            <a:ext cx="6400800" cy="4093428"/>
            <a:chOff x="989556" y="900097"/>
            <a:chExt cx="6400800" cy="4093428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5E944CD-EEC9-4C99-A9CD-AD82AA6912A3}"/>
                </a:ext>
              </a:extLst>
            </p:cNvPr>
            <p:cNvSpPr txBox="1"/>
            <p:nvPr/>
          </p:nvSpPr>
          <p:spPr>
            <a:xfrm>
              <a:off x="989556" y="900097"/>
              <a:ext cx="6400800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Los usos mas comunes del maíz en México, en el día a día son: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Tortillas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Tamales</a:t>
              </a:r>
            </a:p>
            <a:p>
              <a:pPr algn="ctr"/>
              <a:endParaRPr lang="es-MX" sz="2800" b="1" dirty="0">
                <a:ln w="76200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b="1" dirty="0">
                  <a:ln w="7620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latin typeface="Arial Rounded MT Bold" panose="020F0704030504030204" pitchFamily="34" charset="0"/>
                </a:rPr>
                <a:t>Totopos</a:t>
              </a:r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8C04AF3-F049-4E2A-88F8-844F13A4BDCF}"/>
                </a:ext>
              </a:extLst>
            </p:cNvPr>
            <p:cNvSpPr txBox="1"/>
            <p:nvPr/>
          </p:nvSpPr>
          <p:spPr>
            <a:xfrm>
              <a:off x="989556" y="900097"/>
              <a:ext cx="6400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Los usos mas comunes del maíz en México, en el día a día son: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Tortillas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Tamales</a:t>
              </a:r>
            </a:p>
            <a:p>
              <a:pPr algn="ctr"/>
              <a:endParaRPr lang="es-MX" sz="2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MX" sz="2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Totopos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4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438</Words>
  <Application>Microsoft Office PowerPoint</Application>
  <PresentationFormat>Panorámica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Cartoo Nature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SARAHI GAYTAN ESPINOZA</dc:creator>
  <cp:lastModifiedBy>JIMENA SARAHI GAYTAN ESPINOZA</cp:lastModifiedBy>
  <cp:revision>8</cp:revision>
  <dcterms:created xsi:type="dcterms:W3CDTF">2021-05-15T20:33:12Z</dcterms:created>
  <dcterms:modified xsi:type="dcterms:W3CDTF">2021-05-17T17:12:24Z</dcterms:modified>
</cp:coreProperties>
</file>