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56" r:id="rId2"/>
    <p:sldId id="257" r:id="rId3"/>
    <p:sldId id="258" r:id="rId4"/>
    <p:sldId id="259" r:id="rId5"/>
    <p:sldId id="260" r:id="rId6"/>
    <p:sldId id="261" r:id="rId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6"/>
  </p:normalViewPr>
  <p:slideViewPr>
    <p:cSldViewPr snapToGrid="0" snapToObjects="1">
      <p:cViewPr varScale="1">
        <p:scale>
          <a:sx n="90" d="100"/>
          <a:sy n="90" d="100"/>
        </p:scale>
        <p:origin x="232" y="5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5/17/21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‹Nº›</a:t>
            </a:fld>
            <a:endParaRPr lang="en-US" dirty="0"/>
          </a:p>
        </p:txBody>
      </p:sp>
    </p:spTree>
    <p:extLst>
      <p:ext uri="{BB962C8B-B14F-4D97-AF65-F5344CB8AC3E}">
        <p14:creationId xmlns:p14="http://schemas.microsoft.com/office/powerpoint/2010/main" val="1383923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5/17/21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‹Nº›</a:t>
            </a:fld>
            <a:endParaRPr lang="en-US"/>
          </a:p>
        </p:txBody>
      </p:sp>
    </p:spTree>
    <p:extLst>
      <p:ext uri="{BB962C8B-B14F-4D97-AF65-F5344CB8AC3E}">
        <p14:creationId xmlns:p14="http://schemas.microsoft.com/office/powerpoint/2010/main" val="1263598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5/17/21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‹Nº›</a:t>
            </a:fld>
            <a:endParaRPr lang="en-US"/>
          </a:p>
        </p:txBody>
      </p:sp>
    </p:spTree>
    <p:extLst>
      <p:ext uri="{BB962C8B-B14F-4D97-AF65-F5344CB8AC3E}">
        <p14:creationId xmlns:p14="http://schemas.microsoft.com/office/powerpoint/2010/main" val="2030265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5/17/21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‹Nº›</a:t>
            </a:fld>
            <a:endParaRPr lang="en-US"/>
          </a:p>
        </p:txBody>
      </p:sp>
    </p:spTree>
    <p:extLst>
      <p:ext uri="{BB962C8B-B14F-4D97-AF65-F5344CB8AC3E}">
        <p14:creationId xmlns:p14="http://schemas.microsoft.com/office/powerpoint/2010/main" val="2006524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5/17/21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‹Nº›</a:t>
            </a:fld>
            <a:endParaRPr lang="en-US" dirty="0"/>
          </a:p>
        </p:txBody>
      </p:sp>
    </p:spTree>
    <p:extLst>
      <p:ext uri="{BB962C8B-B14F-4D97-AF65-F5344CB8AC3E}">
        <p14:creationId xmlns:p14="http://schemas.microsoft.com/office/powerpoint/2010/main" val="3637366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5/17/21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‹Nº›</a:t>
            </a:fld>
            <a:endParaRPr lang="en-US"/>
          </a:p>
        </p:txBody>
      </p:sp>
    </p:spTree>
    <p:extLst>
      <p:ext uri="{BB962C8B-B14F-4D97-AF65-F5344CB8AC3E}">
        <p14:creationId xmlns:p14="http://schemas.microsoft.com/office/powerpoint/2010/main" val="277094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5/17/21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‹Nº›</a:t>
            </a:fld>
            <a:endParaRPr lang="en-US"/>
          </a:p>
        </p:txBody>
      </p:sp>
    </p:spTree>
    <p:extLst>
      <p:ext uri="{BB962C8B-B14F-4D97-AF65-F5344CB8AC3E}">
        <p14:creationId xmlns:p14="http://schemas.microsoft.com/office/powerpoint/2010/main" val="1521582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5/17/21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‹Nº›</a:t>
            </a:fld>
            <a:endParaRPr lang="en-US"/>
          </a:p>
        </p:txBody>
      </p:sp>
    </p:spTree>
    <p:extLst>
      <p:ext uri="{BB962C8B-B14F-4D97-AF65-F5344CB8AC3E}">
        <p14:creationId xmlns:p14="http://schemas.microsoft.com/office/powerpoint/2010/main" val="1303841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5/17/21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‹Nº›</a:t>
            </a:fld>
            <a:endParaRPr lang="en-US"/>
          </a:p>
        </p:txBody>
      </p:sp>
    </p:spTree>
    <p:extLst>
      <p:ext uri="{BB962C8B-B14F-4D97-AF65-F5344CB8AC3E}">
        <p14:creationId xmlns:p14="http://schemas.microsoft.com/office/powerpoint/2010/main" val="3150363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5/17/21</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‹Nº›</a:t>
            </a:fld>
            <a:endParaRPr lang="en-US"/>
          </a:p>
        </p:txBody>
      </p:sp>
    </p:spTree>
    <p:extLst>
      <p:ext uri="{BB962C8B-B14F-4D97-AF65-F5344CB8AC3E}">
        <p14:creationId xmlns:p14="http://schemas.microsoft.com/office/powerpoint/2010/main" val="3141995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5/17/21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‹Nº›</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21913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5/17/21</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‹Nº›</a:t>
            </a:fld>
            <a:endParaRPr lang="en-US"/>
          </a:p>
        </p:txBody>
      </p:sp>
    </p:spTree>
    <p:extLst>
      <p:ext uri="{BB962C8B-B14F-4D97-AF65-F5344CB8AC3E}">
        <p14:creationId xmlns:p14="http://schemas.microsoft.com/office/powerpoint/2010/main" val="2922463274"/>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2" r:id="rId4"/>
    <p:sldLayoutId id="2147483663" r:id="rId5"/>
    <p:sldLayoutId id="2147483669" r:id="rId6"/>
    <p:sldLayoutId id="2147483664" r:id="rId7"/>
    <p:sldLayoutId id="2147483665" r:id="rId8"/>
    <p:sldLayoutId id="2147483666" r:id="rId9"/>
    <p:sldLayoutId id="2147483667" r:id="rId10"/>
    <p:sldLayoutId id="2147483668" r:id="rId11"/>
  </p:sldLayoutIdLst>
  <p:hf sldNum="0" hdr="0" ftr="0" dt="0"/>
  <p:txStyles>
    <p:titleStyle>
      <a:lvl1pPr algn="l" defTabSz="914400" rtl="0" eaLnBrk="1" latinLnBrk="0" hangingPunct="1">
        <a:lnSpc>
          <a:spcPct val="90000"/>
        </a:lnSpc>
        <a:spcBef>
          <a:spcPct val="0"/>
        </a:spcBef>
        <a:buNone/>
        <a:defRPr lang="en-US" sz="48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Caballos en establos">
            <a:extLst>
              <a:ext uri="{FF2B5EF4-FFF2-40B4-BE49-F238E27FC236}">
                <a16:creationId xmlns:a16="http://schemas.microsoft.com/office/drawing/2014/main" id="{9318D766-1007-48B8-8B1C-1AB2FEAAEC2D}"/>
              </a:ext>
            </a:extLst>
          </p:cNvPr>
          <p:cNvPicPr>
            <a:picLocks noChangeAspect="1"/>
          </p:cNvPicPr>
          <p:nvPr/>
        </p:nvPicPr>
        <p:blipFill rotWithShape="1">
          <a:blip r:embed="rId2"/>
          <a:srcRect t="12441" b="3289"/>
          <a:stretch/>
        </p:blipFill>
        <p:spPr>
          <a:xfrm>
            <a:off x="20" y="10"/>
            <a:ext cx="12191979" cy="6857990"/>
          </a:xfrm>
          <a:prstGeom prst="rect">
            <a:avLst/>
          </a:prstGeom>
        </p:spPr>
      </p:pic>
      <p:sp>
        <p:nvSpPr>
          <p:cNvPr id="9" name="Rectangle 8">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11" name="Rectangle 10">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ítulo 1">
            <a:extLst>
              <a:ext uri="{FF2B5EF4-FFF2-40B4-BE49-F238E27FC236}">
                <a16:creationId xmlns:a16="http://schemas.microsoft.com/office/drawing/2014/main" id="{3EE28BBB-C1E7-9E43-8808-05C34B9B17A8}"/>
              </a:ext>
            </a:extLst>
          </p:cNvPr>
          <p:cNvSpPr>
            <a:spLocks noGrp="1"/>
          </p:cNvSpPr>
          <p:nvPr>
            <p:ph type="ctrTitle"/>
          </p:nvPr>
        </p:nvSpPr>
        <p:spPr>
          <a:xfrm>
            <a:off x="1276055" y="2350017"/>
            <a:ext cx="4775075" cy="1630906"/>
          </a:xfrm>
        </p:spPr>
        <p:txBody>
          <a:bodyPr>
            <a:normAutofit/>
          </a:bodyPr>
          <a:lstStyle/>
          <a:p>
            <a:br>
              <a:rPr lang="es-MX" sz="3700" dirty="0">
                <a:solidFill>
                  <a:schemeClr val="tx1"/>
                </a:solidFill>
              </a:rPr>
            </a:br>
            <a:r>
              <a:rPr lang="es-MX" sz="3700" dirty="0">
                <a:solidFill>
                  <a:schemeClr val="tx1"/>
                </a:solidFill>
                <a:latin typeface="Modern Love Grunge" pitchFamily="82" charset="0"/>
              </a:rPr>
              <a:t>Los Caballos</a:t>
            </a:r>
            <a:br>
              <a:rPr lang="es-MX" sz="3700" dirty="0">
                <a:solidFill>
                  <a:schemeClr val="tx1"/>
                </a:solidFill>
              </a:rPr>
            </a:br>
            <a:endParaRPr lang="es-MX" sz="3700" dirty="0">
              <a:solidFill>
                <a:schemeClr val="tx1"/>
              </a:solidFill>
            </a:endParaRPr>
          </a:p>
        </p:txBody>
      </p:sp>
      <p:sp>
        <p:nvSpPr>
          <p:cNvPr id="3" name="Subtítulo 2">
            <a:extLst>
              <a:ext uri="{FF2B5EF4-FFF2-40B4-BE49-F238E27FC236}">
                <a16:creationId xmlns:a16="http://schemas.microsoft.com/office/drawing/2014/main" id="{257DF613-D0BC-E948-ABDB-60582F36BDFF}"/>
              </a:ext>
            </a:extLst>
          </p:cNvPr>
          <p:cNvSpPr>
            <a:spLocks noGrp="1"/>
          </p:cNvSpPr>
          <p:nvPr>
            <p:ph type="subTitle" idx="1"/>
          </p:nvPr>
        </p:nvSpPr>
        <p:spPr>
          <a:xfrm>
            <a:off x="1276055" y="3990546"/>
            <a:ext cx="4775075" cy="559656"/>
          </a:xfrm>
        </p:spPr>
        <p:txBody>
          <a:bodyPr>
            <a:normAutofit/>
          </a:bodyPr>
          <a:lstStyle/>
          <a:p>
            <a:pPr algn="r">
              <a:spcAft>
                <a:spcPts val="600"/>
              </a:spcAft>
            </a:pPr>
            <a:r>
              <a:rPr lang="es-MX" dirty="0">
                <a:solidFill>
                  <a:schemeClr val="tx1"/>
                </a:solidFill>
                <a:latin typeface="Modern Love Grunge" pitchFamily="82" charset="0"/>
              </a:rPr>
              <a:t>Alondra Huerta Palacios </a:t>
            </a:r>
          </a:p>
          <a:p>
            <a:pPr>
              <a:spcAft>
                <a:spcPts val="600"/>
              </a:spcAft>
            </a:pPr>
            <a:endParaRPr lang="es-MX" dirty="0">
              <a:solidFill>
                <a:schemeClr val="tx1"/>
              </a:solidFill>
            </a:endParaRPr>
          </a:p>
        </p:txBody>
      </p:sp>
    </p:spTree>
    <p:extLst>
      <p:ext uri="{BB962C8B-B14F-4D97-AF65-F5344CB8AC3E}">
        <p14:creationId xmlns:p14="http://schemas.microsoft.com/office/powerpoint/2010/main" val="164099090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214199-8F0E-CD45-9E00-A514FB2FAEC7}"/>
              </a:ext>
            </a:extLst>
          </p:cNvPr>
          <p:cNvSpPr>
            <a:spLocks noGrp="1"/>
          </p:cNvSpPr>
          <p:nvPr>
            <p:ph type="title"/>
          </p:nvPr>
        </p:nvSpPr>
        <p:spPr>
          <a:xfrm>
            <a:off x="6579450" y="727627"/>
            <a:ext cx="4957553" cy="1645920"/>
          </a:xfrm>
        </p:spPr>
        <p:txBody>
          <a:bodyPr>
            <a:normAutofit/>
          </a:bodyPr>
          <a:lstStyle/>
          <a:p>
            <a:r>
              <a:rPr lang="es-MX" dirty="0"/>
              <a:t>¿Qué son los caballos?</a:t>
            </a:r>
          </a:p>
        </p:txBody>
      </p:sp>
      <p:sp>
        <p:nvSpPr>
          <p:cNvPr id="71" name="Rectangle 70">
            <a:extLst>
              <a:ext uri="{FF2B5EF4-FFF2-40B4-BE49-F238E27FC236}">
                <a16:creationId xmlns:a16="http://schemas.microsoft.com/office/drawing/2014/main" id="{0BBB6B01-5B73-410C-B70E-8CF2FA470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8836" y="721224"/>
            <a:ext cx="5367164" cy="5415552"/>
          </a:xfrm>
          <a:prstGeom prst="rect">
            <a:avLst/>
          </a:prstGeom>
          <a:solidFill>
            <a:srgbClr val="FFFFFF"/>
          </a:solidFill>
          <a:ln w="6350" cap="flat" cmpd="sng" algn="ctr">
            <a:noFill/>
            <a:prstDash val="solid"/>
          </a:ln>
          <a:effectLst>
            <a:softEdge rad="0"/>
          </a:effectLst>
        </p:spPr>
      </p:sp>
      <p:sp>
        <p:nvSpPr>
          <p:cNvPr id="73" name="Rectangle 72">
            <a:extLst>
              <a:ext uri="{FF2B5EF4-FFF2-40B4-BE49-F238E27FC236}">
                <a16:creationId xmlns:a16="http://schemas.microsoft.com/office/drawing/2014/main" id="{8712F587-12D0-435C-8E3F-F44C36EE71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5217" y="892220"/>
            <a:ext cx="5054517" cy="5097085"/>
          </a:xfrm>
          <a:prstGeom prst="rect">
            <a:avLst/>
          </a:prstGeom>
          <a:noFill/>
          <a:ln w="6350" cap="sq" cmpd="sng" algn="ctr">
            <a:solidFill>
              <a:srgbClr val="404040"/>
            </a:solidFill>
            <a:prstDash val="solid"/>
            <a:miter lim="800000"/>
          </a:ln>
          <a:effectLst/>
        </p:spPr>
      </p:sp>
      <p:pic>
        <p:nvPicPr>
          <p:cNvPr id="1026" name="Picture 2" descr="Masacre de miles de caballos de carreras sanos para el consumo de carne -  Diario Eco">
            <a:extLst>
              <a:ext uri="{FF2B5EF4-FFF2-40B4-BE49-F238E27FC236}">
                <a16:creationId xmlns:a16="http://schemas.microsoft.com/office/drawing/2014/main" id="{BB7C8A70-61D5-CE4B-B9A8-A79546DB4D5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205256" y="2257425"/>
            <a:ext cx="4414438" cy="2420834"/>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DB471475-D5F8-004D-AF37-9DA6310FFD0A}"/>
              </a:ext>
            </a:extLst>
          </p:cNvPr>
          <p:cNvSpPr>
            <a:spLocks noGrp="1"/>
          </p:cNvSpPr>
          <p:nvPr>
            <p:ph idx="1"/>
          </p:nvPr>
        </p:nvSpPr>
        <p:spPr>
          <a:xfrm>
            <a:off x="6579450" y="2538919"/>
            <a:ext cx="4957554" cy="3496120"/>
          </a:xfrm>
        </p:spPr>
        <p:txBody>
          <a:bodyPr>
            <a:normAutofit/>
          </a:bodyPr>
          <a:lstStyle/>
          <a:p>
            <a:r>
              <a:rPr lang="es-MX" b="1">
                <a:latin typeface="Times" pitchFamily="2" charset="0"/>
              </a:rPr>
              <a:t>Los caballos </a:t>
            </a:r>
            <a:r>
              <a:rPr lang="es-MX">
                <a:latin typeface="Times" pitchFamily="2" charset="0"/>
              </a:rPr>
              <a:t>son animales mamiferos perisodáctilos –en cuyas extremidades poseen dedos terminados en pezuñas– que pertenecen a la familia de los équidos. </a:t>
            </a:r>
          </a:p>
          <a:p>
            <a:r>
              <a:rPr lang="es-MX">
                <a:latin typeface="Times" pitchFamily="2" charset="0"/>
              </a:rPr>
              <a:t>Son herbívoros y el periodo de gestación de las hembras es de unos 11 meses, después del cual nace tan solo una cría. </a:t>
            </a:r>
          </a:p>
        </p:txBody>
      </p:sp>
    </p:spTree>
    <p:extLst>
      <p:ext uri="{BB962C8B-B14F-4D97-AF65-F5344CB8AC3E}">
        <p14:creationId xmlns:p14="http://schemas.microsoft.com/office/powerpoint/2010/main" val="3668177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EA5A27-E712-214B-AE37-90A4273D48E2}"/>
              </a:ext>
            </a:extLst>
          </p:cNvPr>
          <p:cNvSpPr>
            <a:spLocks noGrp="1"/>
          </p:cNvSpPr>
          <p:nvPr>
            <p:ph type="title"/>
          </p:nvPr>
        </p:nvSpPr>
        <p:spPr>
          <a:xfrm>
            <a:off x="6579450" y="727627"/>
            <a:ext cx="4957553" cy="1645920"/>
          </a:xfrm>
        </p:spPr>
        <p:txBody>
          <a:bodyPr>
            <a:normAutofit/>
          </a:bodyPr>
          <a:lstStyle/>
          <a:p>
            <a:r>
              <a:rPr lang="es-MX" dirty="0"/>
              <a:t>¿Cómo es su manada?</a:t>
            </a:r>
            <a:endParaRPr lang="es-MX"/>
          </a:p>
        </p:txBody>
      </p:sp>
      <p:sp>
        <p:nvSpPr>
          <p:cNvPr id="2054" name="Rectangle 191">
            <a:extLst>
              <a:ext uri="{FF2B5EF4-FFF2-40B4-BE49-F238E27FC236}">
                <a16:creationId xmlns:a16="http://schemas.microsoft.com/office/drawing/2014/main" id="{0BBB6B01-5B73-410C-B70E-8CF2FA470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8836" y="721224"/>
            <a:ext cx="5367164" cy="5415552"/>
          </a:xfrm>
          <a:prstGeom prst="rect">
            <a:avLst/>
          </a:prstGeom>
          <a:solidFill>
            <a:srgbClr val="FFFFFF"/>
          </a:solidFill>
          <a:ln w="6350" cap="flat" cmpd="sng" algn="ctr">
            <a:noFill/>
            <a:prstDash val="solid"/>
          </a:ln>
          <a:effectLst>
            <a:softEdge rad="0"/>
          </a:effectLst>
        </p:spPr>
      </p:sp>
      <p:sp>
        <p:nvSpPr>
          <p:cNvPr id="2055" name="Rectangle 192">
            <a:extLst>
              <a:ext uri="{FF2B5EF4-FFF2-40B4-BE49-F238E27FC236}">
                <a16:creationId xmlns:a16="http://schemas.microsoft.com/office/drawing/2014/main" id="{8712F587-12D0-435C-8E3F-F44C36EE71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5217" y="892220"/>
            <a:ext cx="5054517" cy="5097085"/>
          </a:xfrm>
          <a:prstGeom prst="rect">
            <a:avLst/>
          </a:prstGeom>
          <a:noFill/>
          <a:ln w="6350" cap="sq" cmpd="sng" algn="ctr">
            <a:solidFill>
              <a:srgbClr val="404040"/>
            </a:solidFill>
            <a:prstDash val="solid"/>
            <a:miter lim="800000"/>
          </a:ln>
          <a:effectLst/>
        </p:spPr>
      </p:sp>
      <p:pic>
        <p:nvPicPr>
          <p:cNvPr id="2052" name="Picture 4" descr="Resultado de imagen para CABALLOS EN MANADA | Horses, Horse pictures, Horse  photography">
            <a:extLst>
              <a:ext uri="{FF2B5EF4-FFF2-40B4-BE49-F238E27FC236}">
                <a16:creationId xmlns:a16="http://schemas.microsoft.com/office/drawing/2014/main" id="{0482BCDD-4798-9A46-9A21-AC4ECF24D56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205256" y="2344852"/>
            <a:ext cx="4414438" cy="2186461"/>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3E9C8648-4327-E240-BFCC-07F3DAE364E3}"/>
              </a:ext>
            </a:extLst>
          </p:cNvPr>
          <p:cNvSpPr>
            <a:spLocks noGrp="1"/>
          </p:cNvSpPr>
          <p:nvPr>
            <p:ph idx="1"/>
          </p:nvPr>
        </p:nvSpPr>
        <p:spPr>
          <a:xfrm>
            <a:off x="6579450" y="2538919"/>
            <a:ext cx="4957554" cy="3496120"/>
          </a:xfrm>
        </p:spPr>
        <p:txBody>
          <a:bodyPr>
            <a:normAutofit/>
          </a:bodyPr>
          <a:lstStyle/>
          <a:p>
            <a:r>
              <a:rPr lang="es-MX">
                <a:latin typeface="Times" pitchFamily="2" charset="0"/>
              </a:rPr>
              <a:t>Los caballos salvajes por lo general se reúnen en grupos de 3 a 20 animales. Un semental lidera el grupo, conformado por varias yeguas y ejemplares jóvenes. Cuando los machos jóvenes se convierten en potros, alrededor de los dos años de edad, el semental los expulsa. Desde entonces estos vagan con otros machos jóvenes hasta que pueden hacerse con su propio harén</a:t>
            </a:r>
          </a:p>
        </p:txBody>
      </p:sp>
    </p:spTree>
    <p:extLst>
      <p:ext uri="{BB962C8B-B14F-4D97-AF65-F5344CB8AC3E}">
        <p14:creationId xmlns:p14="http://schemas.microsoft.com/office/powerpoint/2010/main" val="1213964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E9EDDFA-8F05-462B-8D3E-5B9C4FBC73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Cómo duermen los caballos - Avesdehenarejos.es tu blog de noticias de la  naturaleza">
            <a:extLst>
              <a:ext uri="{FF2B5EF4-FFF2-40B4-BE49-F238E27FC236}">
                <a16:creationId xmlns:a16="http://schemas.microsoft.com/office/drawing/2014/main" id="{84862EC8-AC4E-A94D-93D5-1DCE7D587B9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27654" y="1422717"/>
            <a:ext cx="5367165" cy="4025373"/>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143F9A23-3237-4ED6-A1E9-C0E6530E05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1267" y="255102"/>
            <a:ext cx="5342133" cy="6361598"/>
          </a:xfrm>
          <a:prstGeom prst="rect">
            <a:avLst/>
          </a:prstGeom>
          <a:solidFill>
            <a:schemeClr val="bg1">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C63CD46D-4335-4BA4-842A-BF835A99CB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69100" y="393365"/>
            <a:ext cx="5018211" cy="6035547"/>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057BAE1-08A0-2F45-A585-82308E49BDB5}"/>
              </a:ext>
            </a:extLst>
          </p:cNvPr>
          <p:cNvSpPr>
            <a:spLocks noGrp="1"/>
          </p:cNvSpPr>
          <p:nvPr>
            <p:ph type="title"/>
          </p:nvPr>
        </p:nvSpPr>
        <p:spPr>
          <a:xfrm>
            <a:off x="7064082" y="642594"/>
            <a:ext cx="4472921" cy="1371600"/>
          </a:xfrm>
        </p:spPr>
        <p:txBody>
          <a:bodyPr>
            <a:normAutofit/>
          </a:bodyPr>
          <a:lstStyle/>
          <a:p>
            <a:r>
              <a:rPr lang="es-MX" sz="4400"/>
              <a:t>¿Cuánto tiempo y cómo viven?</a:t>
            </a:r>
          </a:p>
        </p:txBody>
      </p:sp>
      <p:sp>
        <p:nvSpPr>
          <p:cNvPr id="3" name="Marcador de contenido 2">
            <a:extLst>
              <a:ext uri="{FF2B5EF4-FFF2-40B4-BE49-F238E27FC236}">
                <a16:creationId xmlns:a16="http://schemas.microsoft.com/office/drawing/2014/main" id="{6C62F036-0922-7D47-8123-179F8694C7BA}"/>
              </a:ext>
            </a:extLst>
          </p:cNvPr>
          <p:cNvSpPr>
            <a:spLocks noGrp="1"/>
          </p:cNvSpPr>
          <p:nvPr>
            <p:ph idx="1"/>
          </p:nvPr>
        </p:nvSpPr>
        <p:spPr>
          <a:xfrm>
            <a:off x="7064082" y="2103120"/>
            <a:ext cx="4472922" cy="3931920"/>
          </a:xfrm>
        </p:spPr>
        <p:txBody>
          <a:bodyPr>
            <a:normAutofit/>
          </a:bodyPr>
          <a:lstStyle/>
          <a:p>
            <a:r>
              <a:rPr lang="es-MX">
                <a:latin typeface="Times" pitchFamily="2" charset="0"/>
              </a:rPr>
              <a:t>Los caballos</a:t>
            </a:r>
            <a:r>
              <a:rPr lang="es-MX" b="1">
                <a:latin typeface="Times" pitchFamily="2" charset="0"/>
              </a:rPr>
              <a:t> viven alrededor de 25 años </a:t>
            </a:r>
            <a:r>
              <a:rPr lang="es-MX">
                <a:latin typeface="Times" pitchFamily="2" charset="0"/>
              </a:rPr>
              <a:t>y el color de su pelaje o capa puede ser muy variable. Se desplazan de tres formas diferentes: al paso, al trote y al galope. Los caballos duermen de forma fraccionada y son capaces de hacerlo de pie, aunque para descansar profundamente siempre lo harán sentados en el suelo</a:t>
            </a:r>
          </a:p>
        </p:txBody>
      </p:sp>
    </p:spTree>
    <p:extLst>
      <p:ext uri="{BB962C8B-B14F-4D97-AF65-F5344CB8AC3E}">
        <p14:creationId xmlns:p14="http://schemas.microsoft.com/office/powerpoint/2010/main" val="2534739973"/>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11657BF2-BFFB-4FF0-9FE2-4D7F7A7C9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id="{25397171-E233-4F26-9A8C-29C436537D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4393" y="237744"/>
            <a:ext cx="7652977" cy="6382512"/>
          </a:xfrm>
          <a:prstGeom prst="rect">
            <a:avLst/>
          </a:prstGeom>
          <a:solidFill>
            <a:schemeClr val="bg1">
              <a:lumMod val="7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1" name="Rectangle 140">
            <a:extLst>
              <a:ext uri="{FF2B5EF4-FFF2-40B4-BE49-F238E27FC236}">
                <a16:creationId xmlns:a16="http://schemas.microsoft.com/office/drawing/2014/main" id="{EA830B9C-C9EB-4D80-9552-AE9DE30758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553" y="374904"/>
            <a:ext cx="734015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a:extLst>
              <a:ext uri="{FF2B5EF4-FFF2-40B4-BE49-F238E27FC236}">
                <a16:creationId xmlns:a16="http://schemas.microsoft.com/office/drawing/2014/main" id="{30061AF6-23C2-8743-A678-EF33D751A1EB}"/>
              </a:ext>
            </a:extLst>
          </p:cNvPr>
          <p:cNvSpPr>
            <a:spLocks noGrp="1"/>
          </p:cNvSpPr>
          <p:nvPr>
            <p:ph type="title"/>
          </p:nvPr>
        </p:nvSpPr>
        <p:spPr>
          <a:xfrm>
            <a:off x="868680" y="642593"/>
            <a:ext cx="6281928" cy="1744183"/>
          </a:xfrm>
        </p:spPr>
        <p:txBody>
          <a:bodyPr>
            <a:normAutofit/>
          </a:bodyPr>
          <a:lstStyle/>
          <a:p>
            <a:pPr algn="ctr"/>
            <a:r>
              <a:rPr lang="es-MX" dirty="0"/>
              <a:t>Uso deportivo de los caballos</a:t>
            </a:r>
          </a:p>
        </p:txBody>
      </p:sp>
      <p:sp>
        <p:nvSpPr>
          <p:cNvPr id="3" name="Marcador de contenido 2">
            <a:extLst>
              <a:ext uri="{FF2B5EF4-FFF2-40B4-BE49-F238E27FC236}">
                <a16:creationId xmlns:a16="http://schemas.microsoft.com/office/drawing/2014/main" id="{213012FC-9B68-BC46-B444-721B1DDDF984}"/>
              </a:ext>
            </a:extLst>
          </p:cNvPr>
          <p:cNvSpPr>
            <a:spLocks noGrp="1"/>
          </p:cNvSpPr>
          <p:nvPr>
            <p:ph idx="1"/>
          </p:nvPr>
        </p:nvSpPr>
        <p:spPr>
          <a:xfrm>
            <a:off x="868680" y="2386584"/>
            <a:ext cx="6281928" cy="3648456"/>
          </a:xfrm>
        </p:spPr>
        <p:txBody>
          <a:bodyPr>
            <a:normAutofit/>
          </a:bodyPr>
          <a:lstStyle/>
          <a:p>
            <a:r>
              <a:rPr lang="es-MX" dirty="0">
                <a:latin typeface="Times" pitchFamily="2" charset="0"/>
              </a:rPr>
              <a:t>En la actualidad los caballos se utilizan para diferentes actividades deportivas gracias a sus especiales condiciones, incluyendo el salto, la hípica, el polo, la doma clásica, la charrería, el pato, la doma vaquera y otras variedades.</a:t>
            </a:r>
          </a:p>
          <a:p>
            <a:pPr marL="0" indent="0">
              <a:buNone/>
            </a:pPr>
            <a:endParaRPr lang="es-MX" dirty="0"/>
          </a:p>
        </p:txBody>
      </p:sp>
      <p:pic>
        <p:nvPicPr>
          <p:cNvPr id="4100" name="Picture 4" descr="10 Temas sobre el Salto Hípico – Parte II | Ampascachi">
            <a:extLst>
              <a:ext uri="{FF2B5EF4-FFF2-40B4-BE49-F238E27FC236}">
                <a16:creationId xmlns:a16="http://schemas.microsoft.com/office/drawing/2014/main" id="{30BF09AA-2BD9-2D40-9435-EBFECEBE17F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640" r="-2" b="-2"/>
          <a:stretch/>
        </p:blipFill>
        <p:spPr bwMode="auto">
          <a:xfrm>
            <a:off x="7837371" y="237744"/>
            <a:ext cx="4124416" cy="3191256"/>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La Charrería">
            <a:extLst>
              <a:ext uri="{FF2B5EF4-FFF2-40B4-BE49-F238E27FC236}">
                <a16:creationId xmlns:a16="http://schemas.microsoft.com/office/drawing/2014/main" id="{DBF79E13-EFB1-814A-A66A-85E33A38550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857" r="10400" b="3"/>
          <a:stretch/>
        </p:blipFill>
        <p:spPr bwMode="auto">
          <a:xfrm>
            <a:off x="7837370" y="3429000"/>
            <a:ext cx="4124416" cy="3191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99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4" name="Rectangle 70">
            <a:extLst>
              <a:ext uri="{FF2B5EF4-FFF2-40B4-BE49-F238E27FC236}">
                <a16:creationId xmlns:a16="http://schemas.microsoft.com/office/drawing/2014/main" id="{78632963-757B-40C2-BB84-FC6107A54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12193866"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El estrés en el caballo - Mis Animales">
            <a:extLst>
              <a:ext uri="{FF2B5EF4-FFF2-40B4-BE49-F238E27FC236}">
                <a16:creationId xmlns:a16="http://schemas.microsoft.com/office/drawing/2014/main" id="{1E7FDF9F-2274-5B45-B335-F9378E1934B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1658" b="4072"/>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5125" name="Rectangle 72">
            <a:extLst>
              <a:ext uri="{FF2B5EF4-FFF2-40B4-BE49-F238E27FC236}">
                <a16:creationId xmlns:a16="http://schemas.microsoft.com/office/drawing/2014/main" id="{2853AE55-7E35-44B0-89F1-3F52B262AF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7615" y="253548"/>
            <a:ext cx="5612193" cy="6361598"/>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DBC4BE4D-4B50-4F51-9F85-4B5D60B02D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5448" y="407588"/>
            <a:ext cx="5299768" cy="6022878"/>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A6F9D928-FDBF-3E45-96B2-891A47DA0BDB}"/>
              </a:ext>
            </a:extLst>
          </p:cNvPr>
          <p:cNvSpPr>
            <a:spLocks noGrp="1"/>
          </p:cNvSpPr>
          <p:nvPr>
            <p:ph type="title"/>
          </p:nvPr>
        </p:nvSpPr>
        <p:spPr>
          <a:xfrm>
            <a:off x="774043" y="727626"/>
            <a:ext cx="4602152" cy="1718225"/>
          </a:xfrm>
        </p:spPr>
        <p:txBody>
          <a:bodyPr>
            <a:normAutofit/>
          </a:bodyPr>
          <a:lstStyle/>
          <a:p>
            <a:r>
              <a:rPr lang="es-MX" sz="4400" b="1"/>
              <a:t>Carácter de un caballo</a:t>
            </a:r>
          </a:p>
        </p:txBody>
      </p:sp>
      <p:sp>
        <p:nvSpPr>
          <p:cNvPr id="3" name="Marcador de contenido 2">
            <a:extLst>
              <a:ext uri="{FF2B5EF4-FFF2-40B4-BE49-F238E27FC236}">
                <a16:creationId xmlns:a16="http://schemas.microsoft.com/office/drawing/2014/main" id="{F2A02C47-625C-7644-AF4A-C852AA6312CB}"/>
              </a:ext>
            </a:extLst>
          </p:cNvPr>
          <p:cNvSpPr>
            <a:spLocks noGrp="1"/>
          </p:cNvSpPr>
          <p:nvPr>
            <p:ph idx="1"/>
          </p:nvPr>
        </p:nvSpPr>
        <p:spPr>
          <a:xfrm>
            <a:off x="774043" y="2538920"/>
            <a:ext cx="4602152" cy="3480066"/>
          </a:xfrm>
        </p:spPr>
        <p:txBody>
          <a:bodyPr>
            <a:normAutofit/>
          </a:bodyPr>
          <a:lstStyle/>
          <a:p>
            <a:r>
              <a:rPr lang="es-MX">
                <a:latin typeface="Times" pitchFamily="2" charset="0"/>
              </a:rPr>
              <a:t>El caballo se comunica con los otros miembros de la manada, transmitiendo sus emociones. También establecen una jerarquía de dominio sin violencia. No son agresivos y optan por huir antes de combatir.</a:t>
            </a:r>
          </a:p>
          <a:p>
            <a:pPr marL="0" indent="0">
              <a:buNone/>
            </a:pPr>
            <a:endParaRPr lang="es-MX" dirty="0"/>
          </a:p>
        </p:txBody>
      </p:sp>
    </p:spTree>
    <p:extLst>
      <p:ext uri="{BB962C8B-B14F-4D97-AF65-F5344CB8AC3E}">
        <p14:creationId xmlns:p14="http://schemas.microsoft.com/office/powerpoint/2010/main" val="15055949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DarkSeedLeftStep">
      <a:dk1>
        <a:srgbClr val="000000"/>
      </a:dk1>
      <a:lt1>
        <a:srgbClr val="FFFFFF"/>
      </a:lt1>
      <a:dk2>
        <a:srgbClr val="2F1B30"/>
      </a:dk2>
      <a:lt2>
        <a:srgbClr val="F1F0F3"/>
      </a:lt2>
      <a:accent1>
        <a:srgbClr val="89AD44"/>
      </a:accent1>
      <a:accent2>
        <a:srgbClr val="ACA339"/>
      </a:accent2>
      <a:accent3>
        <a:srgbClr val="C3894D"/>
      </a:accent3>
      <a:accent4>
        <a:srgbClr val="B1463B"/>
      </a:accent4>
      <a:accent5>
        <a:srgbClr val="C34D73"/>
      </a:accent5>
      <a:accent6>
        <a:srgbClr val="B13B93"/>
      </a:accent6>
      <a:hlink>
        <a:srgbClr val="C04256"/>
      </a:hlink>
      <a:folHlink>
        <a:srgbClr val="7F7F7F"/>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18</TotalTime>
  <Words>294</Words>
  <Application>Microsoft Macintosh PowerPoint</Application>
  <PresentationFormat>Panorámica</PresentationFormat>
  <Paragraphs>13</Paragraphs>
  <Slides>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Arial</vt:lpstr>
      <vt:lpstr>Garamond</vt:lpstr>
      <vt:lpstr>Modern Love Grunge</vt:lpstr>
      <vt:lpstr>Times</vt:lpstr>
      <vt:lpstr>SavonVTI</vt:lpstr>
      <vt:lpstr> Los Caballos </vt:lpstr>
      <vt:lpstr>¿Qué son los caballos?</vt:lpstr>
      <vt:lpstr>¿Cómo es su manada?</vt:lpstr>
      <vt:lpstr>¿Cuánto tiempo y cómo viven?</vt:lpstr>
      <vt:lpstr>Uso deportivo de los caballos</vt:lpstr>
      <vt:lpstr>Carácter de un caballo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Los Caballos </dc:title>
  <dc:creator>Alondra240103@gmail.com</dc:creator>
  <cp:lastModifiedBy>Alondra240103@gmail.com</cp:lastModifiedBy>
  <cp:revision>2</cp:revision>
  <dcterms:created xsi:type="dcterms:W3CDTF">2021-05-18T03:46:34Z</dcterms:created>
  <dcterms:modified xsi:type="dcterms:W3CDTF">2021-05-18T04:05:06Z</dcterms:modified>
</cp:coreProperties>
</file>