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</p:sldIdLst>
  <p:sldSz cx="18288000" cy="10287000"/>
  <p:notesSz cx="6858000" cy="9144000"/>
  <p:embeddedFontLst>
    <p:embeddedFont>
      <p:font typeface="Anonymous Pro Bold" panose="020B0604020202020204" charset="0"/>
      <p:regular r:id="rId12"/>
    </p:embeddedFont>
    <p:embeddedFont>
      <p:font typeface="Bell MT" panose="02020503060305020303" pitchFamily="18" charset="0"/>
      <p:regular r:id="rId13"/>
      <p:bold r:id="rId14"/>
      <p:italic r:id="rId15"/>
    </p:embeddedFont>
    <p:embeddedFont>
      <p:font typeface="Berlin Sans FB" panose="020E0602020502020306" pitchFamily="3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ucida Console" panose="020B0609040504020204" pitchFamily="49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5" d="100"/>
          <a:sy n="35" d="100"/>
        </p:scale>
        <p:origin x="858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EBD4F-90F4-4064-8EB0-C0F36B5E8E09}" type="datetimeFigureOut">
              <a:rPr lang="es-MX" smtClean="0"/>
              <a:t>13/05/2021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9DC0B-2DD5-4311-A00F-B67701028D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91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9DC0B-2DD5-4311-A00F-B67701028D30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129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0">
        <p:checker/>
        <p:sndAc>
          <p:stSnd>
            <p:snd r:embed="rId1" name="applause.wav"/>
          </p:stSnd>
        </p:sndAc>
      </p:transition>
    </mc:Choice>
    <mc:Fallback>
      <p:transition spd="slow" advClick="0" advTm="60000">
        <p:checker/>
        <p:sndAc>
          <p:stSnd>
            <p:snd r:embed="rId1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0">
        <p:checker/>
        <p:sndAc>
          <p:stSnd>
            <p:snd r:embed="rId1" name="applause.wav"/>
          </p:stSnd>
        </p:sndAc>
      </p:transition>
    </mc:Choice>
    <mc:Fallback>
      <p:transition spd="slow" advClick="0" advTm="60000">
        <p:checker/>
        <p:sndAc>
          <p:stSnd>
            <p:snd r:embed="rId1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0">
        <p:checker/>
        <p:sndAc>
          <p:stSnd>
            <p:snd r:embed="rId1" name="applause.wav"/>
          </p:stSnd>
        </p:sndAc>
      </p:transition>
    </mc:Choice>
    <mc:Fallback>
      <p:transition spd="slow" advClick="0" advTm="60000">
        <p:checker/>
        <p:sndAc>
          <p:stSnd>
            <p:snd r:embed="rId1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0">
        <p:checker/>
        <p:sndAc>
          <p:stSnd>
            <p:snd r:embed="rId1" name="applause.wav"/>
          </p:stSnd>
        </p:sndAc>
      </p:transition>
    </mc:Choice>
    <mc:Fallback>
      <p:transition spd="slow" advClick="0" advTm="60000">
        <p:checker/>
        <p:sndAc>
          <p:stSnd>
            <p:snd r:embed="rId1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0">
        <p:checker/>
        <p:sndAc>
          <p:stSnd>
            <p:snd r:embed="rId1" name="applause.wav"/>
          </p:stSnd>
        </p:sndAc>
      </p:transition>
    </mc:Choice>
    <mc:Fallback>
      <p:transition spd="slow" advClick="0" advTm="60000">
        <p:checker/>
        <p:sndAc>
          <p:stSnd>
            <p:snd r:embed="rId1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0">
        <p:checker/>
        <p:sndAc>
          <p:stSnd>
            <p:snd r:embed="rId1" name="applause.wav"/>
          </p:stSnd>
        </p:sndAc>
      </p:transition>
    </mc:Choice>
    <mc:Fallback>
      <p:transition spd="slow" advClick="0" advTm="60000">
        <p:checker/>
        <p:sndAc>
          <p:stSnd>
            <p:snd r:embed="rId1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0">
        <p:checker/>
        <p:sndAc>
          <p:stSnd>
            <p:snd r:embed="rId1" name="applause.wav"/>
          </p:stSnd>
        </p:sndAc>
      </p:transition>
    </mc:Choice>
    <mc:Fallback>
      <p:transition spd="slow" advClick="0" advTm="60000">
        <p:checker/>
        <p:sndAc>
          <p:stSnd>
            <p:snd r:embed="rId1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0">
        <p:checker/>
        <p:sndAc>
          <p:stSnd>
            <p:snd r:embed="rId1" name="applause.wav"/>
          </p:stSnd>
        </p:sndAc>
      </p:transition>
    </mc:Choice>
    <mc:Fallback>
      <p:transition spd="slow" advClick="0" advTm="60000">
        <p:checker/>
        <p:sndAc>
          <p:stSnd>
            <p:snd r:embed="rId1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0">
        <p:checker/>
        <p:sndAc>
          <p:stSnd>
            <p:snd r:embed="rId1" name="applause.wav"/>
          </p:stSnd>
        </p:sndAc>
      </p:transition>
    </mc:Choice>
    <mc:Fallback>
      <p:transition spd="slow" advClick="0" advTm="60000">
        <p:checker/>
        <p:sndAc>
          <p:stSnd>
            <p:snd r:embed="rId1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0">
        <p:checker/>
        <p:sndAc>
          <p:stSnd>
            <p:snd r:embed="rId1" name="applause.wav"/>
          </p:stSnd>
        </p:sndAc>
      </p:transition>
    </mc:Choice>
    <mc:Fallback>
      <p:transition spd="slow" advClick="0" advTm="60000">
        <p:checker/>
        <p:sndAc>
          <p:stSnd>
            <p:snd r:embed="rId1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0">
        <p:checker/>
        <p:sndAc>
          <p:stSnd>
            <p:snd r:embed="rId1" name="applause.wav"/>
          </p:stSnd>
        </p:sndAc>
      </p:transition>
    </mc:Choice>
    <mc:Fallback>
      <p:transition spd="slow" advClick="0" advTm="60000">
        <p:checker/>
        <p:sndAc>
          <p:stSnd>
            <p:snd r:embed="rId1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 advClick="0" advTm="60000">
        <p:checker/>
        <p:sndAc>
          <p:stSnd>
            <p:snd r:embed="rId13" name="applause.wav"/>
          </p:stSnd>
        </p:sndAc>
      </p:transition>
    </mc:Choice>
    <mc:Fallback>
      <p:transition spd="slow" advClick="0" advTm="60000">
        <p:checker/>
        <p:sndAc>
          <p:stSnd>
            <p:snd r:embed="rId13" name="applause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14600" y="815121"/>
            <a:ext cx="13531467" cy="8617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600" spc="420" dirty="0">
                <a:solidFill>
                  <a:srgbClr val="000000"/>
                </a:solidFill>
                <a:latin typeface="Bell MT" panose="02020503060305020303" pitchFamily="18" charset="0"/>
              </a:rPr>
              <a:t>ESCUELA NORMAL DE EDUCACIÓN PREESCOLAR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600" spc="420" dirty="0">
                <a:solidFill>
                  <a:srgbClr val="000000"/>
                </a:solidFill>
                <a:latin typeface="Bell MT" panose="02020503060305020303" pitchFamily="18" charset="0"/>
              </a:rPr>
              <a:t>LICENCIATURA EN EDUCACIÓN PREESCOLAR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600" spc="420" dirty="0">
                <a:solidFill>
                  <a:srgbClr val="000000"/>
                </a:solidFill>
                <a:latin typeface="Bell MT" panose="02020503060305020303" pitchFamily="18" charset="0"/>
              </a:rPr>
              <a:t>CICLO ESCOLAR 2020 – 2021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600" spc="420" dirty="0">
              <a:solidFill>
                <a:srgbClr val="000000"/>
              </a:solidFill>
              <a:latin typeface="Bell MT" panose="02020503060305020303" pitchFamily="18" charset="0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600" spc="420" dirty="0">
              <a:solidFill>
                <a:srgbClr val="000000"/>
              </a:solidFill>
              <a:latin typeface="Bell MT" panose="02020503060305020303" pitchFamily="18" charset="0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600" spc="420" dirty="0">
                <a:solidFill>
                  <a:srgbClr val="000000"/>
                </a:solidFill>
                <a:latin typeface="Bell MT" panose="02020503060305020303" pitchFamily="18" charset="0"/>
              </a:rPr>
              <a:t>Computaciòn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600" spc="420" dirty="0">
              <a:solidFill>
                <a:srgbClr val="000000"/>
              </a:solidFill>
              <a:latin typeface="Bell MT" panose="02020503060305020303" pitchFamily="18" charset="0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600" spc="420" dirty="0">
              <a:solidFill>
                <a:srgbClr val="000000"/>
              </a:solidFill>
              <a:latin typeface="Bell MT" panose="02020503060305020303" pitchFamily="18" charset="0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600" spc="420" dirty="0">
              <a:solidFill>
                <a:srgbClr val="000000"/>
              </a:solidFill>
              <a:latin typeface="Bell MT" panose="02020503060305020303" pitchFamily="18" charset="0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600" spc="420" dirty="0">
              <a:solidFill>
                <a:srgbClr val="000000"/>
              </a:solidFill>
              <a:latin typeface="Bell MT" panose="02020503060305020303" pitchFamily="18" charset="0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600" spc="420" dirty="0">
                <a:solidFill>
                  <a:srgbClr val="000000"/>
                </a:solidFill>
                <a:latin typeface="Bell MT" panose="02020503060305020303" pitchFamily="18" charset="0"/>
              </a:rPr>
              <a:t>NOMBRE DE LA ALUMNA: MAYRA ALEJANDRA GAONA NAVEJAR    N° 6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600" spc="420" dirty="0">
                <a:solidFill>
                  <a:srgbClr val="000000"/>
                </a:solidFill>
                <a:latin typeface="Bell MT" panose="02020503060305020303" pitchFamily="18" charset="0"/>
              </a:rPr>
              <a:t>GRUPO:  2 A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4200" spc="420" dirty="0">
              <a:solidFill>
                <a:srgbClr val="000000"/>
              </a:solidFill>
              <a:latin typeface="Anonymous Pro Bold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200" spc="420" dirty="0">
                <a:solidFill>
                  <a:srgbClr val="000000"/>
                </a:solidFill>
                <a:latin typeface="Bell MT" panose="02020503060305020303" pitchFamily="18" charset="0"/>
              </a:rPr>
              <a:t>DOCENTE:  MARIO ALEJANDRO GUTIÉRREZ HERNÁNDEZ</a:t>
            </a:r>
            <a:r>
              <a:rPr lang="en-US" sz="4200" spc="420" dirty="0">
                <a:solidFill>
                  <a:srgbClr val="000000"/>
                </a:solidFill>
                <a:latin typeface="Anonymous Pro Bold"/>
              </a:rPr>
              <a:t>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24400" y="2808830"/>
            <a:ext cx="3282192" cy="2837729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028700" y="570603"/>
            <a:ext cx="16230600" cy="0"/>
          </a:xfrm>
          <a:prstGeom prst="line">
            <a:avLst/>
          </a:prstGeom>
          <a:ln w="133350" cap="rnd">
            <a:solidFill>
              <a:srgbClr val="EF27BD"/>
            </a:solidFill>
            <a:prstDash val="sysDot"/>
            <a:headEnd type="oval" w="lg" len="lg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>
            <a:off x="1028700" y="9714255"/>
            <a:ext cx="16230600" cy="0"/>
          </a:xfrm>
          <a:prstGeom prst="line">
            <a:avLst/>
          </a:prstGeom>
          <a:ln w="133350" cap="rnd">
            <a:solidFill>
              <a:srgbClr val="EF27BD"/>
            </a:solidFill>
            <a:prstDash val="sysDot"/>
            <a:headEnd type="oval" w="lg" len="lg"/>
            <a:tailEnd type="oval" w="lg" len="lg"/>
          </a:ln>
        </p:spPr>
      </p:sp>
      <p:sp>
        <p:nvSpPr>
          <p:cNvPr id="7" name="AutoShape 7"/>
          <p:cNvSpPr/>
          <p:nvPr/>
        </p:nvSpPr>
        <p:spPr>
          <a:xfrm rot="5400000">
            <a:off x="-2484132" y="5015865"/>
            <a:ext cx="6892314" cy="0"/>
          </a:xfrm>
          <a:prstGeom prst="line">
            <a:avLst/>
          </a:prstGeom>
          <a:ln w="133350" cap="rnd">
            <a:solidFill>
              <a:srgbClr val="EF27BD"/>
            </a:solidFill>
            <a:prstDash val="sysDot"/>
            <a:headEnd type="oval" w="lg" len="lg"/>
            <a:tailEnd type="oval" w="lg" len="lg"/>
          </a:ln>
        </p:spPr>
      </p:sp>
      <p:sp>
        <p:nvSpPr>
          <p:cNvPr id="8" name="AutoShape 8"/>
          <p:cNvSpPr/>
          <p:nvPr/>
        </p:nvSpPr>
        <p:spPr>
          <a:xfrm rot="5400000">
            <a:off x="13746468" y="5034915"/>
            <a:ext cx="6892314" cy="0"/>
          </a:xfrm>
          <a:prstGeom prst="line">
            <a:avLst/>
          </a:prstGeom>
          <a:ln w="133350" cap="rnd">
            <a:solidFill>
              <a:srgbClr val="EF27BD"/>
            </a:solidFill>
            <a:prstDash val="sysDot"/>
            <a:headEnd type="oval" w="lg" len="lg"/>
            <a:tailEnd type="oval" w="lg" len="lg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0">
        <p:checker/>
      </p:transition>
    </mc:Choice>
    <mc:Fallback>
      <p:transition spd="slow" advClick="0" advTm="60000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24067" y="7382924"/>
            <a:ext cx="7752189" cy="25652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203989" y="4726186"/>
            <a:ext cx="8279324" cy="867357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057275" y="6292238"/>
            <a:ext cx="4178952" cy="55167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5" name="Group 5"/>
          <p:cNvGrpSpPr/>
          <p:nvPr/>
        </p:nvGrpSpPr>
        <p:grpSpPr>
          <a:xfrm>
            <a:off x="994707" y="2355776"/>
            <a:ext cx="6701525" cy="3270126"/>
            <a:chOff x="0" y="0"/>
            <a:chExt cx="8060426" cy="3968409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7052222" cy="3968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492"/>
                </a:lnSpc>
              </a:pPr>
              <a:r>
                <a:rPr lang="en-US" sz="9436" dirty="0">
                  <a:solidFill>
                    <a:srgbClr val="000000"/>
                  </a:solidFill>
                  <a:latin typeface="Berlin Sans FB" panose="020E0602020502020306" pitchFamily="34" charset="0"/>
                </a:rPr>
                <a:t>EL CUIDADO DEL AGUA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6793215" y="679583"/>
              <a:ext cx="1267211" cy="343935"/>
            </a:xfrm>
            <a:prstGeom prst="rect">
              <a:avLst/>
            </a:pr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204632" y="-1971624"/>
            <a:ext cx="3943248" cy="39432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899452" y="665477"/>
            <a:ext cx="9060407" cy="812142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94708" y="6139838"/>
            <a:ext cx="4592241" cy="1200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3"/>
              </a:lnSpc>
            </a:pPr>
            <a:r>
              <a:rPr lang="en-US" sz="7359" dirty="0" err="1">
                <a:solidFill>
                  <a:srgbClr val="000000"/>
                </a:solidFill>
                <a:latin typeface="Berlin Sans FB" panose="020E0602020502020306" pitchFamily="34" charset="0"/>
              </a:rPr>
              <a:t>Consejos</a:t>
            </a:r>
            <a:r>
              <a:rPr lang="en-US" sz="7359" dirty="0">
                <a:solidFill>
                  <a:srgbClr val="000000"/>
                </a:solidFill>
                <a:latin typeface="Berlin Sans FB" panose="020E0602020502020306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60000">
        <p:checker/>
      </p:transition>
    </mc:Choice>
    <mc:Fallback>
      <p:transition spd="slow" advClick="0" advTm="6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34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614213" cy="10497897"/>
            <a:chOff x="0" y="0"/>
            <a:chExt cx="1574279" cy="2498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4279" cy="2498652"/>
            </a:xfrm>
            <a:custGeom>
              <a:avLst/>
              <a:gdLst/>
              <a:ahLst/>
              <a:cxnLst/>
              <a:rect l="l" t="t" r="r" b="b"/>
              <a:pathLst>
                <a:path w="1574279" h="2498652">
                  <a:moveTo>
                    <a:pt x="0" y="0"/>
                  </a:moveTo>
                  <a:lnTo>
                    <a:pt x="1574279" y="0"/>
                  </a:lnTo>
                  <a:lnTo>
                    <a:pt x="1574279" y="2498652"/>
                  </a:lnTo>
                  <a:lnTo>
                    <a:pt x="0" y="2498652"/>
                  </a:lnTo>
                  <a:close/>
                </a:path>
              </a:pathLst>
            </a:custGeom>
            <a:solidFill>
              <a:srgbClr val="F8D9F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284" y="1770157"/>
            <a:ext cx="6442930" cy="644293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471681" y="1114425"/>
            <a:ext cx="7199170" cy="5225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0"/>
              </a:lnSpc>
              <a:spcBef>
                <a:spcPct val="0"/>
              </a:spcBef>
            </a:pPr>
            <a:r>
              <a:rPr lang="en-US" sz="5100" spc="510" dirty="0">
                <a:solidFill>
                  <a:srgbClr val="000000"/>
                </a:solidFill>
                <a:latin typeface="Lucida Console" panose="020B0609040504020204" pitchFamily="49" charset="0"/>
              </a:rPr>
              <a:t>¡CIERRA EL GRIFO MIENTRAS ENJABONAS LOS PLATOS! NO DEJES AGUA CORRIENDO QUE NO ESTÉS UTILIZANDO.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295706" y="3864102"/>
            <a:ext cx="7992294" cy="6422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0">
        <p:checker/>
      </p:transition>
    </mc:Choice>
    <mc:Fallback>
      <p:transition spd="slow" advClick="0" advTm="6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9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9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97" tmFilter="0, 0; 0.125,0.2665; 0.25,0.4; 0.375,0.465; 0.5,0.5;  0.625,0.535; 0.75,0.6; 0.875,0.7335; 1,1">
                                          <p:stCondLst>
                                            <p:cond delay="6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49" tmFilter="0, 0; 0.125,0.2665; 0.25,0.4; 0.375,0.465; 0.5,0.5;  0.625,0.535; 0.75,0.6; 0.875,0.7335; 1,1">
                                          <p:stCondLst>
                                            <p:cond delay="1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2" tmFilter="0, 0; 0.125,0.2665; 0.25,0.4; 0.375,0.465; 0.5,0.5;  0.625,0.535; 0.75,0.6; 0.875,0.7335; 1,1">
                                          <p:stCondLst>
                                            <p:cond delay="173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7">
                                          <p:stCondLst>
                                            <p:cond delay="6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74" decel="50000">
                                          <p:stCondLst>
                                            <p:cond delay="7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7">
                                          <p:stCondLst>
                                            <p:cond delay="13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74" decel="50000">
                                          <p:stCondLst>
                                            <p:cond delay="1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7">
                                          <p:stCondLst>
                                            <p:cond delay="17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74" decel="50000">
                                          <p:stCondLst>
                                            <p:cond delay="1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7">
                                          <p:stCondLst>
                                            <p:cond delay="18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74" decel="50000">
                                          <p:stCondLst>
                                            <p:cond delay="19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216330" cy="10497897"/>
            <a:chOff x="0" y="0"/>
            <a:chExt cx="2669649" cy="2498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69649" cy="2498652"/>
            </a:xfrm>
            <a:custGeom>
              <a:avLst/>
              <a:gdLst/>
              <a:ahLst/>
              <a:cxnLst/>
              <a:rect l="l" t="t" r="r" b="b"/>
              <a:pathLst>
                <a:path w="2669649" h="2498652">
                  <a:moveTo>
                    <a:pt x="0" y="0"/>
                  </a:moveTo>
                  <a:lnTo>
                    <a:pt x="2669649" y="0"/>
                  </a:lnTo>
                  <a:lnTo>
                    <a:pt x="2669649" y="2498652"/>
                  </a:lnTo>
                  <a:lnTo>
                    <a:pt x="0" y="2498652"/>
                  </a:lnTo>
                  <a:close/>
                </a:path>
              </a:pathLst>
            </a:custGeom>
            <a:solidFill>
              <a:srgbClr val="F8D9F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43719" y="448011"/>
            <a:ext cx="10372611" cy="4617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7"/>
              </a:lnSpc>
            </a:pPr>
            <a:r>
              <a:rPr lang="en-US" sz="5967" spc="596" dirty="0">
                <a:solidFill>
                  <a:srgbClr val="000000"/>
                </a:solidFill>
                <a:latin typeface="Lucida Console" panose="020B0609040504020204" pitchFamily="49" charset="0"/>
              </a:rPr>
              <a:t>REVISA LAS CAÑERÍAS DE TU HOGAR Y ASEGÚRATE DE QUE NO HAYA PÉRDIDAS DE AGUA.</a:t>
            </a:r>
          </a:p>
          <a:p>
            <a:pPr algn="ctr">
              <a:lnSpc>
                <a:spcPts val="5967"/>
              </a:lnSpc>
              <a:spcBef>
                <a:spcPct val="0"/>
              </a:spcBef>
            </a:pPr>
            <a:endParaRPr lang="en-US" sz="5967" spc="596" dirty="0">
              <a:solidFill>
                <a:srgbClr val="000000"/>
              </a:solidFill>
              <a:latin typeface="Lucida Console" panose="020B0609040504020204" pitchFamily="49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54455" y="2013957"/>
            <a:ext cx="6469984" cy="64699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5248949"/>
            <a:ext cx="5081546" cy="5403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0">
        <p:checker/>
      </p:transition>
    </mc:Choice>
    <mc:Fallback>
      <p:transition spd="slow" advClick="0" advTm="6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884926" cy="10497897"/>
            <a:chOff x="0" y="0"/>
            <a:chExt cx="1638712" cy="2498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38712" cy="2498652"/>
            </a:xfrm>
            <a:custGeom>
              <a:avLst/>
              <a:gdLst/>
              <a:ahLst/>
              <a:cxnLst/>
              <a:rect l="l" t="t" r="r" b="b"/>
              <a:pathLst>
                <a:path w="1638712" h="2498652">
                  <a:moveTo>
                    <a:pt x="0" y="0"/>
                  </a:moveTo>
                  <a:lnTo>
                    <a:pt x="1638712" y="0"/>
                  </a:lnTo>
                  <a:lnTo>
                    <a:pt x="1638712" y="2498652"/>
                  </a:lnTo>
                  <a:lnTo>
                    <a:pt x="0" y="2498652"/>
                  </a:lnTo>
                  <a:close/>
                </a:path>
              </a:pathLst>
            </a:custGeom>
            <a:solidFill>
              <a:srgbClr val="F8D9F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263924" y="896492"/>
            <a:ext cx="6351149" cy="7159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7"/>
              </a:lnSpc>
            </a:pPr>
            <a:r>
              <a:rPr lang="en-US" sz="4867" spc="486" dirty="0">
                <a:solidFill>
                  <a:srgbClr val="000000"/>
                </a:solidFill>
                <a:latin typeface="Lucida Console" panose="020B0609040504020204" pitchFamily="49" charset="0"/>
              </a:rPr>
              <a:t>CUIDA EL AGUA EN LA REGADERA. NO DEMORES MÁS DE LO NECESARIO; PROCURA CERRAR LA LLAVE MIENTRAS TE ENJABONAS.</a:t>
            </a:r>
          </a:p>
          <a:p>
            <a:pPr algn="ctr">
              <a:lnSpc>
                <a:spcPts val="5967"/>
              </a:lnSpc>
            </a:pPr>
            <a:endParaRPr lang="en-US" sz="4867" spc="486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algn="ctr">
              <a:lnSpc>
                <a:spcPts val="5967"/>
              </a:lnSpc>
              <a:spcBef>
                <a:spcPct val="0"/>
              </a:spcBef>
            </a:pPr>
            <a:endParaRPr lang="en-US" sz="4867" spc="486" dirty="0">
              <a:solidFill>
                <a:srgbClr val="000000"/>
              </a:solidFill>
              <a:latin typeface="Lucida Console" panose="020B0609040504020204" pitchFamily="49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3451" y="1974488"/>
            <a:ext cx="6089288" cy="60892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735">
            <a:off x="13017366" y="4540609"/>
            <a:ext cx="4755059" cy="5529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0">
        <p:checker/>
      </p:transition>
    </mc:Choice>
    <mc:Fallback>
      <p:transition spd="slow" advClick="0" advTm="6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541186" cy="10497897"/>
            <a:chOff x="0" y="0"/>
            <a:chExt cx="2746970" cy="2498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6970" cy="2498652"/>
            </a:xfrm>
            <a:custGeom>
              <a:avLst/>
              <a:gdLst/>
              <a:ahLst/>
              <a:cxnLst/>
              <a:rect l="l" t="t" r="r" b="b"/>
              <a:pathLst>
                <a:path w="2746970" h="2498652">
                  <a:moveTo>
                    <a:pt x="0" y="0"/>
                  </a:moveTo>
                  <a:lnTo>
                    <a:pt x="2746970" y="0"/>
                  </a:lnTo>
                  <a:lnTo>
                    <a:pt x="2746970" y="2498652"/>
                  </a:lnTo>
                  <a:lnTo>
                    <a:pt x="0" y="2498652"/>
                  </a:lnTo>
                  <a:close/>
                </a:path>
              </a:pathLst>
            </a:custGeom>
            <a:solidFill>
              <a:srgbClr val="F8D9F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50014" y="1114425"/>
            <a:ext cx="10841157" cy="608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sz="4454" spc="445" dirty="0">
                <a:solidFill>
                  <a:srgbClr val="000000"/>
                </a:solidFill>
                <a:latin typeface="Lucida Console" panose="020B0609040504020204" pitchFamily="49" charset="0"/>
              </a:rPr>
              <a:t>CIERRA EL GRIFO MIENTRAS TE CEPILLAS LOS DIENTES. SI PUEDES UTILIZAR UN VASO PARA TU LIMPIEZA DENTAL, ES MEJOR. UNA LLAVE ABIERTA CONSUME HASTA 12 LITROS DE AGUA POR MINUTO.</a:t>
            </a:r>
          </a:p>
          <a:p>
            <a:pPr algn="ctr">
              <a:lnSpc>
                <a:spcPts val="3107"/>
              </a:lnSpc>
            </a:pPr>
            <a:endParaRPr lang="en-US" sz="4454" spc="445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algn="ctr">
              <a:lnSpc>
                <a:spcPts val="6700"/>
              </a:lnSpc>
            </a:pPr>
            <a:endParaRPr lang="en-US" sz="4454" spc="445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algn="ctr">
              <a:lnSpc>
                <a:spcPts val="6700"/>
              </a:lnSpc>
              <a:spcBef>
                <a:spcPct val="0"/>
              </a:spcBef>
            </a:pPr>
            <a:endParaRPr lang="en-US" sz="4454" spc="445" dirty="0">
              <a:solidFill>
                <a:srgbClr val="000000"/>
              </a:solidFill>
              <a:latin typeface="Lucida Console" panose="020B0609040504020204" pitchFamily="49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41186" y="1778338"/>
            <a:ext cx="6524144" cy="65241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51826" y="5248949"/>
            <a:ext cx="6037534" cy="617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0">
        <p:checker/>
      </p:transition>
    </mc:Choice>
    <mc:Fallback>
      <p:transition spd="slow" advClick="0" advTm="6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343501" cy="10497897"/>
            <a:chOff x="0" y="0"/>
            <a:chExt cx="1509845" cy="2498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9845" cy="2498652"/>
            </a:xfrm>
            <a:custGeom>
              <a:avLst/>
              <a:gdLst/>
              <a:ahLst/>
              <a:cxnLst/>
              <a:rect l="l" t="t" r="r" b="b"/>
              <a:pathLst>
                <a:path w="1509845" h="2498652">
                  <a:moveTo>
                    <a:pt x="0" y="0"/>
                  </a:moveTo>
                  <a:lnTo>
                    <a:pt x="1509845" y="0"/>
                  </a:lnTo>
                  <a:lnTo>
                    <a:pt x="1509845" y="2498652"/>
                  </a:lnTo>
                  <a:lnTo>
                    <a:pt x="0" y="2498652"/>
                  </a:lnTo>
                  <a:close/>
                </a:path>
              </a:pathLst>
            </a:custGeom>
            <a:solidFill>
              <a:srgbClr val="F8D9F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696354" y="1873614"/>
            <a:ext cx="10841157" cy="4931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sz="4454" spc="445" dirty="0">
                <a:solidFill>
                  <a:srgbClr val="000000"/>
                </a:solidFill>
                <a:latin typeface="Lucida Console" panose="020B0609040504020204" pitchFamily="49" charset="0"/>
              </a:rPr>
              <a:t>LAVA TU AUTO USANDO UNA CUBETA, YA QUE GASTAS MUCHO MENOS AGUA QUE CUANDO LO HACES CON LA MANGUERA.</a:t>
            </a:r>
          </a:p>
          <a:p>
            <a:pPr algn="ctr">
              <a:lnSpc>
                <a:spcPts val="4454"/>
              </a:lnSpc>
            </a:pPr>
            <a:endParaRPr lang="en-US" sz="4454" spc="445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algn="ctr">
              <a:lnSpc>
                <a:spcPts val="3107"/>
              </a:lnSpc>
            </a:pPr>
            <a:endParaRPr lang="en-US" sz="4454" spc="445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algn="ctr">
              <a:lnSpc>
                <a:spcPts val="6700"/>
              </a:lnSpc>
            </a:pPr>
            <a:endParaRPr lang="en-US" sz="4454" spc="445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algn="ctr">
              <a:lnSpc>
                <a:spcPts val="6700"/>
              </a:lnSpc>
              <a:spcBef>
                <a:spcPct val="0"/>
              </a:spcBef>
            </a:pPr>
            <a:endParaRPr lang="en-US" sz="4454" spc="445" dirty="0">
              <a:solidFill>
                <a:srgbClr val="000000"/>
              </a:solidFill>
              <a:latin typeface="Lucida Console" panose="020B0609040504020204" pitchFamily="49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75141" y="1982381"/>
            <a:ext cx="5793219" cy="57932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323057" y="4930216"/>
            <a:ext cx="10669543" cy="5248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0">
        <p:checker/>
        <p:sndAc>
          <p:stSnd>
            <p:snd r:embed="rId2" name="wind.wav"/>
          </p:stSnd>
        </p:sndAc>
      </p:transition>
    </mc:Choice>
    <mc:Fallback>
      <p:transition spd="slow" advClick="0" advTm="60000">
        <p:checker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05449"/>
            <a:ext cx="11920183" cy="10497897"/>
            <a:chOff x="0" y="0"/>
            <a:chExt cx="2837177" cy="2498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7177" cy="2498652"/>
            </a:xfrm>
            <a:custGeom>
              <a:avLst/>
              <a:gdLst/>
              <a:ahLst/>
              <a:cxnLst/>
              <a:rect l="l" t="t" r="r" b="b"/>
              <a:pathLst>
                <a:path w="2837177" h="2498652">
                  <a:moveTo>
                    <a:pt x="0" y="0"/>
                  </a:moveTo>
                  <a:lnTo>
                    <a:pt x="2837177" y="0"/>
                  </a:lnTo>
                  <a:lnTo>
                    <a:pt x="2837177" y="2498652"/>
                  </a:lnTo>
                  <a:lnTo>
                    <a:pt x="0" y="2498652"/>
                  </a:lnTo>
                  <a:close/>
                </a:path>
              </a:pathLst>
            </a:custGeom>
            <a:solidFill>
              <a:srgbClr val="F8D9F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197685" y="625699"/>
            <a:ext cx="6722498" cy="10124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sz="4454" spc="445" dirty="0">
                <a:solidFill>
                  <a:srgbClr val="000000"/>
                </a:solidFill>
                <a:latin typeface="Lucida Console" panose="020B0609040504020204" pitchFamily="49" charset="0"/>
              </a:rPr>
              <a:t>RIEGA LAS PLANTAS TEMPRANO EN LA MAÑANA O AL ANOCHECER, ASÍ EL AGUA SE EVAPORA MENOS; SI TIENES MACETAS, COLOCA UN PLATO POR DEBAJO PARA MANTENERLAS HIDRATADAS.</a:t>
            </a:r>
          </a:p>
          <a:p>
            <a:pPr algn="ctr">
              <a:lnSpc>
                <a:spcPts val="4454"/>
              </a:lnSpc>
            </a:pPr>
            <a:endParaRPr lang="en-US" sz="4454" spc="445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algn="ctr">
              <a:lnSpc>
                <a:spcPts val="4454"/>
              </a:lnSpc>
            </a:pPr>
            <a:endParaRPr lang="en-US" sz="4454" spc="445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algn="ctr">
              <a:lnSpc>
                <a:spcPts val="3107"/>
              </a:lnSpc>
            </a:pPr>
            <a:endParaRPr lang="en-US" sz="4454" spc="445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algn="ctr">
              <a:lnSpc>
                <a:spcPts val="6700"/>
              </a:lnSpc>
            </a:pPr>
            <a:endParaRPr lang="en-US" sz="4454" spc="445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algn="ctr">
              <a:lnSpc>
                <a:spcPts val="6700"/>
              </a:lnSpc>
              <a:spcBef>
                <a:spcPct val="0"/>
              </a:spcBef>
            </a:pPr>
            <a:endParaRPr lang="en-US" sz="4454" spc="445" dirty="0">
              <a:solidFill>
                <a:srgbClr val="000000"/>
              </a:solidFill>
              <a:latin typeface="Lucida Console" panose="020B0609040504020204" pitchFamily="49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299181" y="1840821"/>
            <a:ext cx="5739077" cy="57390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6764" y="2366648"/>
            <a:ext cx="6176856" cy="8409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hecker/>
      </p:transition>
    </mc:Choice>
    <mc:Fallback>
      <p:transition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0CA0B7-DF30-485D-8B53-2C12801E85C3}"/>
              </a:ext>
            </a:extLst>
          </p:cNvPr>
          <p:cNvSpPr txBox="1"/>
          <p:nvPr/>
        </p:nvSpPr>
        <p:spPr>
          <a:xfrm>
            <a:off x="2514600" y="2933700"/>
            <a:ext cx="14325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900" dirty="0">
                <a:latin typeface="Berlin Sans FB" panose="020E0602020502020306" pitchFamily="34" charset="0"/>
              </a:rPr>
              <a:t>GRACIAS</a:t>
            </a:r>
            <a:r>
              <a:rPr lang="es-MX" sz="2000" dirty="0">
                <a:latin typeface="Berlin Sans FB" panose="020E0602020502020306" pitchFamily="34" charset="0"/>
              </a:rPr>
              <a:t> POR SU ATENCIÒN!</a:t>
            </a:r>
            <a:endParaRPr lang="es-MX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12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60000">
        <p15:prstTrans prst="origami"/>
        <p:sndAc>
          <p:stSnd>
            <p:snd r:embed="rId2" name="applause.wav"/>
          </p:stSnd>
        </p:sndAc>
      </p:transition>
    </mc:Choice>
    <mc:Fallback>
      <p:transition spd="slow" advClick="0" advTm="60000">
        <p:fade/>
        <p:sndAc>
          <p:stSnd>
            <p:snd r:embed="rId2" name="applaus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190</Words>
  <Application>Microsoft Office PowerPoint</Application>
  <PresentationFormat>Personalizado</PresentationFormat>
  <Paragraphs>30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Anonymous Pro Bold</vt:lpstr>
      <vt:lpstr>Bell MT</vt:lpstr>
      <vt:lpstr>Arial</vt:lpstr>
      <vt:lpstr>Calibri</vt:lpstr>
      <vt:lpstr>Lucida Console</vt:lpstr>
      <vt:lpstr>Berlin Sans FB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Verde Menta Fluorescente Experimental Moda Directrices de Marca Presentación</dc:title>
  <cp:lastModifiedBy>Mayra Alejandra Gaona Navejar</cp:lastModifiedBy>
  <cp:revision>6</cp:revision>
  <dcterms:created xsi:type="dcterms:W3CDTF">2006-08-16T00:00:00Z</dcterms:created>
  <dcterms:modified xsi:type="dcterms:W3CDTF">2021-05-14T04:25:43Z</dcterms:modified>
  <dc:identifier>DAEeaQpJ2RM</dc:identifier>
</cp:coreProperties>
</file>