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0"/>
  </p:notesMasterIdLst>
  <p:sldIdLst>
    <p:sldId id="256" r:id="rId2"/>
    <p:sldId id="257" r:id="rId3"/>
    <p:sldId id="259" r:id="rId4"/>
    <p:sldId id="260" r:id="rId5"/>
    <p:sldId id="263" r:id="rId6"/>
    <p:sldId id="262" r:id="rId7"/>
    <p:sldId id="261" r:id="rId8"/>
    <p:sldId id="264"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F0699F0-82E5-4720-9100-1BCC29DBFF68}">
  <a:tblStyle styleId="{9F0699F0-82E5-4720-9100-1BCC29DBFF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107" d="100"/>
          <a:sy n="107" d="100"/>
        </p:scale>
        <p:origin x="-90"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6253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1"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830857" y="2099791"/>
            <a:ext cx="6079800" cy="2442602"/>
          </a:xfrm>
          <a:prstGeom prst="rect">
            <a:avLst/>
          </a:prstGeom>
        </p:spPr>
        <p:txBody>
          <a:bodyPr spcFirstLastPara="1" wrap="square" lIns="91425" tIns="91425" rIns="91425" bIns="91425" anchor="b" anchorCtr="0">
            <a:noAutofit/>
          </a:bodyPr>
          <a:lstStyle/>
          <a:p>
            <a:pPr lvl="0"/>
            <a:r>
              <a:rPr lang="es-MX" sz="1400" dirty="0" smtClean="0">
                <a:solidFill>
                  <a:schemeClr val="tx1">
                    <a:lumMod val="75000"/>
                  </a:schemeClr>
                </a:solidFill>
              </a:rPr>
              <a:t/>
            </a:r>
            <a:br>
              <a:rPr lang="es-MX" sz="1400" dirty="0" smtClean="0">
                <a:solidFill>
                  <a:schemeClr val="tx1">
                    <a:lumMod val="75000"/>
                  </a:schemeClr>
                </a:solidFill>
              </a:rPr>
            </a:br>
            <a:r>
              <a:rPr lang="es-MX" sz="1400" dirty="0">
                <a:solidFill>
                  <a:schemeClr val="tx1">
                    <a:lumMod val="75000"/>
                  </a:schemeClr>
                </a:solidFill>
              </a:rPr>
              <a:t/>
            </a:r>
            <a:br>
              <a:rPr lang="es-MX" sz="1400" dirty="0">
                <a:solidFill>
                  <a:schemeClr val="tx1">
                    <a:lumMod val="75000"/>
                  </a:schemeClr>
                </a:solidFill>
              </a:rPr>
            </a:br>
            <a:r>
              <a:rPr lang="es-MX" sz="1400" dirty="0" smtClean="0">
                <a:solidFill>
                  <a:schemeClr val="tx1">
                    <a:lumMod val="75000"/>
                  </a:schemeClr>
                </a:solidFill>
              </a:rPr>
              <a:t/>
            </a:r>
            <a:br>
              <a:rPr lang="es-MX" sz="1400" dirty="0" smtClean="0">
                <a:solidFill>
                  <a:schemeClr val="tx1">
                    <a:lumMod val="75000"/>
                  </a:schemeClr>
                </a:solidFill>
              </a:rPr>
            </a:br>
            <a:r>
              <a:rPr lang="es-MX" sz="1400" dirty="0">
                <a:solidFill>
                  <a:schemeClr val="tx1">
                    <a:lumMod val="75000"/>
                  </a:schemeClr>
                </a:solidFill>
              </a:rPr>
              <a:t/>
            </a:r>
            <a:br>
              <a:rPr lang="es-MX" sz="1400" dirty="0">
                <a:solidFill>
                  <a:schemeClr val="tx1">
                    <a:lumMod val="75000"/>
                  </a:schemeClr>
                </a:solidFill>
              </a:rPr>
            </a:br>
            <a:r>
              <a:rPr lang="es-MX" sz="1400" dirty="0" smtClean="0">
                <a:solidFill>
                  <a:schemeClr val="tx1">
                    <a:lumMod val="75000"/>
                  </a:schemeClr>
                </a:solidFill>
              </a:rPr>
              <a:t/>
            </a:r>
            <a:br>
              <a:rPr lang="es-MX" sz="1400" dirty="0" smtClean="0">
                <a:solidFill>
                  <a:schemeClr val="tx1">
                    <a:lumMod val="75000"/>
                  </a:schemeClr>
                </a:solidFill>
              </a:rPr>
            </a:br>
            <a:r>
              <a:rPr lang="es-MX" dirty="0" smtClean="0"/>
              <a:t>.</a:t>
            </a:r>
            <a:r>
              <a:rPr lang="es-MX" dirty="0"/>
              <a:t/>
            </a:r>
            <a:br>
              <a:rPr lang="es-MX" dirty="0"/>
            </a:br>
            <a:r>
              <a:rPr lang="es-MX" sz="1400" dirty="0">
                <a:solidFill>
                  <a:srgbClr val="595959">
                    <a:lumMod val="75000"/>
                  </a:srgbClr>
                </a:solidFill>
              </a:rPr>
              <a:t>ESCUELA NORMAL DE EDUCACION PREESCOLAR</a:t>
            </a:r>
            <a:br>
              <a:rPr lang="es-MX" sz="1400" dirty="0">
                <a:solidFill>
                  <a:srgbClr val="595959">
                    <a:lumMod val="75000"/>
                  </a:srgbClr>
                </a:solidFill>
              </a:rPr>
            </a:br>
            <a:r>
              <a:rPr lang="es-MX" sz="1400" dirty="0">
                <a:solidFill>
                  <a:srgbClr val="595959">
                    <a:lumMod val="75000"/>
                  </a:srgbClr>
                </a:solidFill>
              </a:rPr>
              <a:t>LICENCIATURA EN EDUCACION PREESCOLAR</a:t>
            </a:r>
            <a:br>
              <a:rPr lang="es-MX" sz="1400" dirty="0">
                <a:solidFill>
                  <a:srgbClr val="595959">
                    <a:lumMod val="75000"/>
                  </a:srgbClr>
                </a:solidFill>
              </a:rPr>
            </a:br>
            <a:r>
              <a:rPr lang="es-MX" sz="1400" dirty="0">
                <a:solidFill>
                  <a:srgbClr val="595959">
                    <a:lumMod val="75000"/>
                  </a:srgbClr>
                </a:solidFill>
              </a:rPr>
              <a:t/>
            </a:r>
            <a:br>
              <a:rPr lang="es-MX" sz="1400" dirty="0">
                <a:solidFill>
                  <a:srgbClr val="595959">
                    <a:lumMod val="75000"/>
                  </a:srgbClr>
                </a:solidFill>
              </a:rPr>
            </a:br>
            <a:r>
              <a:rPr lang="es-MX" sz="1400" dirty="0">
                <a:solidFill>
                  <a:srgbClr val="595959">
                    <a:lumMod val="75000"/>
                  </a:srgbClr>
                </a:solidFill>
              </a:rPr>
              <a:t> </a:t>
            </a:r>
            <a:br>
              <a:rPr lang="es-MX" sz="1400" dirty="0">
                <a:solidFill>
                  <a:srgbClr val="595959">
                    <a:lumMod val="75000"/>
                  </a:srgbClr>
                </a:solidFill>
              </a:rPr>
            </a:br>
            <a:r>
              <a:rPr lang="es-MX" sz="1400" dirty="0">
                <a:solidFill>
                  <a:srgbClr val="595959">
                    <a:lumMod val="75000"/>
                  </a:srgbClr>
                </a:solidFill>
              </a:rPr>
              <a:t>Maestra: Yara Alejandra Hernández Figueroa</a:t>
            </a:r>
            <a:br>
              <a:rPr lang="es-MX" sz="1400" dirty="0">
                <a:solidFill>
                  <a:srgbClr val="595959">
                    <a:lumMod val="75000"/>
                  </a:srgbClr>
                </a:solidFill>
              </a:rPr>
            </a:br>
            <a:r>
              <a:rPr lang="es-MX" sz="1400" dirty="0">
                <a:solidFill>
                  <a:srgbClr val="595959">
                    <a:lumMod val="75000"/>
                  </a:srgbClr>
                </a:solidFill>
              </a:rPr>
              <a:t>Gabriela Vargas Aldape # 21</a:t>
            </a:r>
            <a:br>
              <a:rPr lang="es-MX" sz="1400" dirty="0">
                <a:solidFill>
                  <a:srgbClr val="595959">
                    <a:lumMod val="75000"/>
                  </a:srgbClr>
                </a:solidFill>
              </a:rPr>
            </a:br>
            <a:r>
              <a:rPr lang="es-MX" sz="1400" dirty="0">
                <a:solidFill>
                  <a:srgbClr val="595959">
                    <a:lumMod val="75000"/>
                  </a:srgbClr>
                </a:solidFill>
              </a:rPr>
              <a:t/>
            </a:r>
            <a:br>
              <a:rPr lang="es-MX" sz="1400" dirty="0">
                <a:solidFill>
                  <a:srgbClr val="595959">
                    <a:lumMod val="75000"/>
                  </a:srgbClr>
                </a:solidFill>
              </a:rPr>
            </a:br>
            <a:r>
              <a:rPr lang="es-MX" sz="1400" dirty="0">
                <a:solidFill>
                  <a:srgbClr val="595959">
                    <a:lumMod val="75000"/>
                  </a:srgbClr>
                </a:solidFill>
              </a:rPr>
              <a:t>UNIDAD III</a:t>
            </a:r>
            <a:br>
              <a:rPr lang="es-MX" sz="1400" dirty="0">
                <a:solidFill>
                  <a:srgbClr val="595959">
                    <a:lumMod val="75000"/>
                  </a:srgbClr>
                </a:solidFill>
              </a:rPr>
            </a:br>
            <a:r>
              <a:rPr lang="es-MX" sz="1400" dirty="0" smtClean="0">
                <a:solidFill>
                  <a:srgbClr val="595959">
                    <a:lumMod val="75000"/>
                  </a:srgbClr>
                </a:solidFill>
              </a:rPr>
              <a:t>EVIDENCIA GLOGABL</a:t>
            </a:r>
            <a:r>
              <a:rPr lang="es-MX" sz="1400" dirty="0">
                <a:solidFill>
                  <a:srgbClr val="595959">
                    <a:lumMod val="75000"/>
                  </a:srgbClr>
                </a:solidFill>
              </a:rPr>
              <a:t/>
            </a:r>
            <a:br>
              <a:rPr lang="es-MX" sz="1400" dirty="0">
                <a:solidFill>
                  <a:srgbClr val="595959">
                    <a:lumMod val="75000"/>
                  </a:srgbClr>
                </a:solidFill>
              </a:rPr>
            </a:br>
            <a:r>
              <a:rPr lang="es-MX" sz="1400" dirty="0">
                <a:solidFill>
                  <a:srgbClr val="595959">
                    <a:lumMod val="75000"/>
                  </a:srgbClr>
                </a:solidFill>
              </a:rPr>
              <a:t/>
            </a:r>
            <a:br>
              <a:rPr lang="es-MX" sz="1400" dirty="0">
                <a:solidFill>
                  <a:srgbClr val="595959">
                    <a:lumMod val="75000"/>
                  </a:srgbClr>
                </a:solidFill>
              </a:rPr>
            </a:br>
            <a:r>
              <a:rPr lang="es-MX" sz="1400" dirty="0">
                <a:solidFill>
                  <a:srgbClr val="595959">
                    <a:lumMod val="75000"/>
                  </a:srgbClr>
                </a:solidFill>
              </a:rPr>
              <a:t>Competencias profesionales:</a:t>
            </a:r>
            <a:br>
              <a:rPr lang="es-MX" sz="1400" dirty="0">
                <a:solidFill>
                  <a:srgbClr val="595959">
                    <a:lumMod val="75000"/>
                  </a:srgbClr>
                </a:solidFill>
              </a:rPr>
            </a:br>
            <a:r>
              <a:rPr lang="es-MX" sz="1400" dirty="0">
                <a:solidFill>
                  <a:srgbClr val="595959">
                    <a:lumMod val="75000"/>
                  </a:srgbClr>
                </a:solidFill>
              </a:rPr>
              <a:t>	Detecta los procesos de aprendizaje de sus alumnos para favorecer su desarrollo cognitivo y socio-emocional.</a:t>
            </a:r>
            <a:br>
              <a:rPr lang="es-MX" sz="1400" dirty="0">
                <a:solidFill>
                  <a:srgbClr val="595959">
                    <a:lumMod val="75000"/>
                  </a:srgbClr>
                </a:solidFill>
              </a:rPr>
            </a:br>
            <a:r>
              <a:rPr lang="es-MX" sz="1400" dirty="0">
                <a:solidFill>
                  <a:srgbClr val="595959">
                    <a:lumMod val="75000"/>
                  </a:srgbClr>
                </a:solidFill>
              </a:rPr>
              <a:t>	Integra recursos de la investigación educativa para enriquecer su práctica profesional expresando su interés por el conocimiento, la ciencia y la mejora de la educación</a:t>
            </a:r>
            <a:r>
              <a:rPr lang="es-MX" dirty="0"/>
              <a:t/>
            </a:r>
            <a:br>
              <a:rPr lang="es-MX" dirty="0"/>
            </a:br>
            <a:endParaRPr lang="es-MX" dirty="0"/>
          </a:p>
        </p:txBody>
      </p:sp>
      <p:sp>
        <p:nvSpPr>
          <p:cNvPr id="178" name="Google Shape;178;p29"/>
          <p:cNvSpPr/>
          <p:nvPr/>
        </p:nvSpPr>
        <p:spPr>
          <a:xfrm>
            <a:off x="3131840" y="2403921"/>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925525" y="2427734"/>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4119372"/>
            <a:ext cx="2036850" cy="846042"/>
          </a:xfrm>
          <a:prstGeom prst="rect">
            <a:avLst/>
          </a:prstGeom>
          <a:noFill/>
          <a:ln>
            <a:noFill/>
          </a:ln>
        </p:spPr>
      </p:pic>
      <p:pic>
        <p:nvPicPr>
          <p:cNvPr id="6146" name="Picture 2" descr="Ver las imágenes de ori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584" y="915566"/>
            <a:ext cx="1667818" cy="1135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78"/>
                                        </p:tgtEl>
                                        <p:attrNameLst>
                                          <p:attrName>r</p:attrName>
                                        </p:attrNameLst>
                                      </p:cBhvr>
                                    </p:animRot>
                                    <p:animRot by="-240000">
                                      <p:cBhvr>
                                        <p:cTn id="14" dur="200" fill="hold">
                                          <p:stCondLst>
                                            <p:cond delay="200"/>
                                          </p:stCondLst>
                                        </p:cTn>
                                        <p:tgtEl>
                                          <p:spTgt spid="178"/>
                                        </p:tgtEl>
                                        <p:attrNameLst>
                                          <p:attrName>r</p:attrName>
                                        </p:attrNameLst>
                                      </p:cBhvr>
                                    </p:animRot>
                                    <p:animRot by="240000">
                                      <p:cBhvr>
                                        <p:cTn id="15" dur="200" fill="hold">
                                          <p:stCondLst>
                                            <p:cond delay="400"/>
                                          </p:stCondLst>
                                        </p:cTn>
                                        <p:tgtEl>
                                          <p:spTgt spid="178"/>
                                        </p:tgtEl>
                                        <p:attrNameLst>
                                          <p:attrName>r</p:attrName>
                                        </p:attrNameLst>
                                      </p:cBhvr>
                                    </p:animRot>
                                    <p:animRot by="-240000">
                                      <p:cBhvr>
                                        <p:cTn id="16" dur="200" fill="hold">
                                          <p:stCondLst>
                                            <p:cond delay="600"/>
                                          </p:stCondLst>
                                        </p:cTn>
                                        <p:tgtEl>
                                          <p:spTgt spid="178"/>
                                        </p:tgtEl>
                                        <p:attrNameLst>
                                          <p:attrName>r</p:attrName>
                                        </p:attrNameLst>
                                      </p:cBhvr>
                                    </p:animRot>
                                    <p:animRot by="120000">
                                      <p:cBhvr>
                                        <p:cTn id="17" dur="200" fill="hold">
                                          <p:stCondLst>
                                            <p:cond delay="800"/>
                                          </p:stCondLst>
                                        </p:cTn>
                                        <p:tgtEl>
                                          <p:spTgt spid="17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79"/>
                                        </p:tgtEl>
                                        <p:attrNameLst>
                                          <p:attrName>r</p:attrName>
                                        </p:attrNameLst>
                                      </p:cBhvr>
                                    </p:animRot>
                                    <p:animRot by="-240000">
                                      <p:cBhvr>
                                        <p:cTn id="22" dur="200" fill="hold">
                                          <p:stCondLst>
                                            <p:cond delay="200"/>
                                          </p:stCondLst>
                                        </p:cTn>
                                        <p:tgtEl>
                                          <p:spTgt spid="179"/>
                                        </p:tgtEl>
                                        <p:attrNameLst>
                                          <p:attrName>r</p:attrName>
                                        </p:attrNameLst>
                                      </p:cBhvr>
                                    </p:animRot>
                                    <p:animRot by="240000">
                                      <p:cBhvr>
                                        <p:cTn id="23" dur="200" fill="hold">
                                          <p:stCondLst>
                                            <p:cond delay="400"/>
                                          </p:stCondLst>
                                        </p:cTn>
                                        <p:tgtEl>
                                          <p:spTgt spid="179"/>
                                        </p:tgtEl>
                                        <p:attrNameLst>
                                          <p:attrName>r</p:attrName>
                                        </p:attrNameLst>
                                      </p:cBhvr>
                                    </p:animRot>
                                    <p:animRot by="-240000">
                                      <p:cBhvr>
                                        <p:cTn id="24" dur="200" fill="hold">
                                          <p:stCondLst>
                                            <p:cond delay="600"/>
                                          </p:stCondLst>
                                        </p:cTn>
                                        <p:tgtEl>
                                          <p:spTgt spid="179"/>
                                        </p:tgtEl>
                                        <p:attrNameLst>
                                          <p:attrName>r</p:attrName>
                                        </p:attrNameLst>
                                      </p:cBhvr>
                                    </p:animRot>
                                    <p:animRot by="120000">
                                      <p:cBhvr>
                                        <p:cTn id="25" dur="200" fill="hold">
                                          <p:stCondLst>
                                            <p:cond delay="800"/>
                                          </p:stCondLst>
                                        </p:cTn>
                                        <p:tgtEl>
                                          <p:spTgt spid="1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5696" y="339502"/>
            <a:ext cx="5470200" cy="572700"/>
          </a:xfrm>
          <a:prstGeom prst="rect">
            <a:avLst/>
          </a:prstGeom>
        </p:spPr>
        <p:txBody>
          <a:bodyPr spcFirstLastPara="1" wrap="square" lIns="91425" tIns="91425" rIns="91425" bIns="91425" anchor="t" anchorCtr="0">
            <a:noAutofit/>
          </a:bodyPr>
          <a:lstStyle/>
          <a:p>
            <a:pPr lvl="0"/>
            <a:r>
              <a:rPr lang="es-MX" sz="3200" dirty="0">
                <a:latin typeface="Forte" pitchFamily="66" charset="0"/>
              </a:rPr>
              <a:t>Descripción </a:t>
            </a:r>
            <a:r>
              <a:rPr lang="es-MX" sz="3200" dirty="0" smtClean="0">
                <a:latin typeface="Forte" pitchFamily="66" charset="0"/>
              </a:rPr>
              <a:t>del curso </a:t>
            </a:r>
            <a:r>
              <a:rPr lang="es-MX" sz="3200" dirty="0">
                <a:latin typeface="Forte" pitchFamily="66" charset="0"/>
              </a:rPr>
              <a:t>de Lenguaje y comunicación</a:t>
            </a:r>
            <a:endParaRPr sz="3200" dirty="0">
              <a:latin typeface="Forte" pitchFamily="66" charset="0"/>
            </a:endParaRPr>
          </a:p>
        </p:txBody>
      </p:sp>
      <p:sp>
        <p:nvSpPr>
          <p:cNvPr id="188" name="Google Shape;188;p30"/>
          <p:cNvSpPr txBox="1">
            <a:spLocks noGrp="1"/>
          </p:cNvSpPr>
          <p:nvPr>
            <p:ph type="body" idx="1"/>
          </p:nvPr>
        </p:nvSpPr>
        <p:spPr>
          <a:xfrm>
            <a:off x="1331640" y="1239602"/>
            <a:ext cx="6963300" cy="3384376"/>
          </a:xfrm>
          <a:prstGeom prst="rect">
            <a:avLst/>
          </a:prstGeom>
        </p:spPr>
        <p:txBody>
          <a:bodyPr spcFirstLastPara="1" wrap="square" lIns="91425" tIns="91425" rIns="91425" bIns="91425" anchor="t" anchorCtr="0">
            <a:noAutofit/>
          </a:bodyPr>
          <a:lstStyle/>
          <a:p>
            <a:pPr marL="171450" indent="-171450">
              <a:lnSpc>
                <a:spcPct val="150000"/>
              </a:lnSpc>
              <a:buClr>
                <a:srgbClr val="4D719D"/>
              </a:buClr>
              <a:buSzPts val="1100"/>
            </a:pPr>
            <a:r>
              <a:rPr lang="es-MX" sz="1200" dirty="0" smtClean="0"/>
              <a:t>El lenguaje está ligado al pensamiento y a la inteligencia </a:t>
            </a:r>
            <a:r>
              <a:rPr lang="es-MX" sz="1200" dirty="0"/>
              <a:t>ya que a través de el se accede a la </a:t>
            </a:r>
            <a:r>
              <a:rPr lang="es-MX" sz="1200" dirty="0" smtClean="0"/>
              <a:t>información</a:t>
            </a:r>
            <a:r>
              <a:rPr lang="es-MX" sz="1200" dirty="0"/>
              <a:t> y </a:t>
            </a:r>
            <a:r>
              <a:rPr lang="es-MX" sz="1200" dirty="0" smtClean="0"/>
              <a:t>es </a:t>
            </a:r>
            <a:r>
              <a:rPr lang="es-MX" sz="1200" dirty="0"/>
              <a:t>la herramienta para construir significados y </a:t>
            </a:r>
            <a:r>
              <a:rPr lang="es-MX" sz="1200" dirty="0" smtClean="0"/>
              <a:t>conocimientos. </a:t>
            </a:r>
          </a:p>
          <a:p>
            <a:pPr marL="171450" indent="-171450">
              <a:lnSpc>
                <a:spcPct val="150000"/>
              </a:lnSpc>
              <a:buClr>
                <a:srgbClr val="4D719D"/>
              </a:buClr>
              <a:buSzPts val="1100"/>
            </a:pPr>
            <a:r>
              <a:rPr lang="es-MX" sz="1200" dirty="0" smtClean="0"/>
              <a:t>Se </a:t>
            </a:r>
            <a:r>
              <a:rPr lang="es-MX" sz="1200" dirty="0"/>
              <a:t>relaciona con el desarrollo emocional y </a:t>
            </a:r>
            <a:r>
              <a:rPr lang="es-MX" sz="1200" dirty="0" smtClean="0"/>
              <a:t>cognitivo debido </a:t>
            </a:r>
            <a:r>
              <a:rPr lang="es-MX" sz="1200" dirty="0"/>
              <a:t>a que permite adquirir mayor confianza y </a:t>
            </a:r>
            <a:r>
              <a:rPr lang="es-MX" sz="1200" dirty="0" smtClean="0"/>
              <a:t>seguridad, </a:t>
            </a:r>
            <a:r>
              <a:rPr lang="es-MX" sz="1200" dirty="0"/>
              <a:t>relacionarse e integrarse a distintos grupos </a:t>
            </a:r>
            <a:r>
              <a:rPr lang="es-MX" sz="1200" dirty="0" smtClean="0"/>
              <a:t>sociales.</a:t>
            </a:r>
          </a:p>
          <a:p>
            <a:pPr marL="171450" indent="-171450">
              <a:lnSpc>
                <a:spcPct val="150000"/>
              </a:lnSpc>
              <a:buClr>
                <a:srgbClr val="4D719D"/>
              </a:buClr>
              <a:buSzPts val="1100"/>
            </a:pPr>
            <a:r>
              <a:rPr lang="es-MX" sz="1200" dirty="0" smtClean="0"/>
              <a:t>También tiene relación con la representación mental del mundo y la reflexión de este.</a:t>
            </a:r>
          </a:p>
          <a:p>
            <a:pPr marL="171450" indent="-171450">
              <a:lnSpc>
                <a:spcPct val="150000"/>
              </a:lnSpc>
              <a:buClr>
                <a:srgbClr val="4D719D"/>
              </a:buClr>
              <a:buSzPts val="1100"/>
            </a:pPr>
            <a:r>
              <a:rPr lang="es-MX" sz="1200" dirty="0"/>
              <a:t>I</a:t>
            </a:r>
            <a:r>
              <a:rPr lang="es-MX" sz="1200" dirty="0" smtClean="0"/>
              <a:t>mplica </a:t>
            </a:r>
            <a:r>
              <a:rPr lang="es-MX" sz="1200" dirty="0"/>
              <a:t>que los niños logren estructurar enunciados más largos y mejor articulados, así como poner en juego su comprensión y reflexión sobre lo que dicen, a quién, cómo y para </a:t>
            </a:r>
            <a:r>
              <a:rPr lang="es-MX" sz="1200" dirty="0" smtClean="0"/>
              <a:t>qué, por eso el lenguaje se denomina como un instrumento que </a:t>
            </a:r>
            <a:endParaRPr lang="es-MX" sz="1200" dirty="0"/>
          </a:p>
          <a:p>
            <a:pPr marL="0" indent="0">
              <a:lnSpc>
                <a:spcPct val="150000"/>
              </a:lnSpc>
              <a:buClr>
                <a:srgbClr val="4D719D"/>
              </a:buClr>
              <a:buSzPts val="1100"/>
              <a:buNone/>
            </a:pPr>
            <a:r>
              <a:rPr lang="es-MX" sz="1200" dirty="0"/>
              <a:t>  </a:t>
            </a:r>
            <a:r>
              <a:rPr lang="es-MX" sz="1200" dirty="0" smtClean="0"/>
              <a:t>  permite establecer relaciones interpersonales.</a:t>
            </a:r>
          </a:p>
          <a:p>
            <a:pPr marL="0" indent="0">
              <a:lnSpc>
                <a:spcPct val="150000"/>
              </a:lnSpc>
              <a:buClr>
                <a:srgbClr val="4D719D"/>
              </a:buClr>
              <a:buSzPts val="1100"/>
              <a:buNone/>
            </a:pPr>
            <a:r>
              <a:rPr lang="es-MX" sz="1200" dirty="0"/>
              <a:t> </a:t>
            </a:r>
            <a:r>
              <a:rPr lang="es-MX" sz="1200" dirty="0" smtClean="0"/>
              <a:t>    </a:t>
            </a:r>
            <a:endParaRPr lang="es-MX" sz="1200" dirty="0"/>
          </a:p>
        </p:txBody>
      </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01" b="89801" l="8526" r="93783">
                        <a14:foregroundMark x1="38011" y1="63682" x2="71403" y2="64925"/>
                        <a14:foregroundMark x1="50977" y1="50000" x2="58970" y2="50249"/>
                        <a14:foregroundMark x1="51332" y1="49254" x2="61279" y2="50746"/>
                        <a14:foregroundMark x1="58792" y1="49254" x2="49911" y2="49254"/>
                        <a14:backgroundMark x1="30195" y1="34577" x2="32149" y2="30348"/>
                        <a14:backgroundMark x1="27531" y1="37562" x2="30551" y2="35075"/>
                        <a14:backgroundMark x1="28597" y1="45274" x2="32504" y2="43284"/>
                        <a14:backgroundMark x1="49734" y1="44776" x2="53641" y2="50498"/>
                        <a14:backgroundMark x1="53641" y1="50498" x2="53641" y2="50498"/>
                        <a14:backgroundMark x1="53996" y1="50746" x2="52220" y2="46020"/>
                        <a14:backgroundMark x1="65542" y1="48010" x2="67851" y2="48010"/>
                        <a14:backgroundMark x1="69272" y1="48507" x2="68561" y2="48259"/>
                        <a14:backgroundMark x1="68561" y1="48259" x2="70870" y2="48259"/>
                        <a14:backgroundMark x1="36412" y1="39552" x2="37833" y2="40299"/>
                      </a14:backgroundRemoval>
                    </a14:imgEffect>
                  </a14:imgLayer>
                </a14:imgProps>
              </a:ext>
              <a:ext uri="{28A0092B-C50C-407E-A947-70E740481C1C}">
                <a14:useLocalDpi xmlns:a14="http://schemas.microsoft.com/office/drawing/2010/main" val="0"/>
              </a:ext>
            </a:extLst>
          </a:blip>
          <a:srcRect b="50000"/>
          <a:stretch/>
        </p:blipFill>
        <p:spPr bwMode="auto">
          <a:xfrm>
            <a:off x="4355976" y="2859782"/>
            <a:ext cx="457048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wipe(down)">
                                      <p:cBhvr>
                                        <p:cTn id="13" dur="580">
                                          <p:stCondLst>
                                            <p:cond delay="0"/>
                                          </p:stCondLst>
                                        </p:cTn>
                                        <p:tgtEl>
                                          <p:spTgt spid="187"/>
                                        </p:tgtEl>
                                      </p:cBhvr>
                                    </p:animEffect>
                                    <p:anim calcmode="lin" valueType="num">
                                      <p:cBhvr>
                                        <p:cTn id="1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9" dur="26">
                                          <p:stCondLst>
                                            <p:cond delay="650"/>
                                          </p:stCondLst>
                                        </p:cTn>
                                        <p:tgtEl>
                                          <p:spTgt spid="187"/>
                                        </p:tgtEl>
                                      </p:cBhvr>
                                      <p:to x="100000" y="60000"/>
                                    </p:animScale>
                                    <p:animScale>
                                      <p:cBhvr>
                                        <p:cTn id="20" dur="166" decel="50000">
                                          <p:stCondLst>
                                            <p:cond delay="676"/>
                                          </p:stCondLst>
                                        </p:cTn>
                                        <p:tgtEl>
                                          <p:spTgt spid="187"/>
                                        </p:tgtEl>
                                      </p:cBhvr>
                                      <p:to x="100000" y="100000"/>
                                    </p:animScale>
                                    <p:animScale>
                                      <p:cBhvr>
                                        <p:cTn id="21" dur="26">
                                          <p:stCondLst>
                                            <p:cond delay="1312"/>
                                          </p:stCondLst>
                                        </p:cTn>
                                        <p:tgtEl>
                                          <p:spTgt spid="187"/>
                                        </p:tgtEl>
                                      </p:cBhvr>
                                      <p:to x="100000" y="80000"/>
                                    </p:animScale>
                                    <p:animScale>
                                      <p:cBhvr>
                                        <p:cTn id="22" dur="166" decel="50000">
                                          <p:stCondLst>
                                            <p:cond delay="1338"/>
                                          </p:stCondLst>
                                        </p:cTn>
                                        <p:tgtEl>
                                          <p:spTgt spid="187"/>
                                        </p:tgtEl>
                                      </p:cBhvr>
                                      <p:to x="100000" y="100000"/>
                                    </p:animScale>
                                    <p:animScale>
                                      <p:cBhvr>
                                        <p:cTn id="23" dur="26">
                                          <p:stCondLst>
                                            <p:cond delay="1642"/>
                                          </p:stCondLst>
                                        </p:cTn>
                                        <p:tgtEl>
                                          <p:spTgt spid="187"/>
                                        </p:tgtEl>
                                      </p:cBhvr>
                                      <p:to x="100000" y="90000"/>
                                    </p:animScale>
                                    <p:animScale>
                                      <p:cBhvr>
                                        <p:cTn id="24" dur="166" decel="50000">
                                          <p:stCondLst>
                                            <p:cond delay="1668"/>
                                          </p:stCondLst>
                                        </p:cTn>
                                        <p:tgtEl>
                                          <p:spTgt spid="187"/>
                                        </p:tgtEl>
                                      </p:cBhvr>
                                      <p:to x="100000" y="100000"/>
                                    </p:animScale>
                                    <p:animScale>
                                      <p:cBhvr>
                                        <p:cTn id="25" dur="26">
                                          <p:stCondLst>
                                            <p:cond delay="1808"/>
                                          </p:stCondLst>
                                        </p:cTn>
                                        <p:tgtEl>
                                          <p:spTgt spid="187"/>
                                        </p:tgtEl>
                                      </p:cBhvr>
                                      <p:to x="100000" y="95000"/>
                                    </p:animScale>
                                    <p:animScale>
                                      <p:cBhvr>
                                        <p:cTn id="26" dur="166" decel="50000">
                                          <p:stCondLst>
                                            <p:cond delay="1834"/>
                                          </p:stCondLst>
                                        </p:cTn>
                                        <p:tgtEl>
                                          <p:spTgt spid="18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88">
                                            <p:txEl>
                                              <p:pRg st="0" end="0"/>
                                            </p:txEl>
                                          </p:spTgt>
                                        </p:tgtEl>
                                        <p:attrNameLst>
                                          <p:attrName>style.visibility</p:attrName>
                                        </p:attrNameLst>
                                      </p:cBhvr>
                                      <p:to>
                                        <p:strVal val="visible"/>
                                      </p:to>
                                    </p:set>
                                    <p:animEffect transition="in" filter="wipe(down)">
                                      <p:cBhvr>
                                        <p:cTn id="31" dur="580">
                                          <p:stCondLst>
                                            <p:cond delay="0"/>
                                          </p:stCondLst>
                                        </p:cTn>
                                        <p:tgtEl>
                                          <p:spTgt spid="188">
                                            <p:txEl>
                                              <p:pRg st="0" end="0"/>
                                            </p:txEl>
                                          </p:spTgt>
                                        </p:tgtEl>
                                      </p:cBhvr>
                                    </p:animEffect>
                                    <p:anim calcmode="lin" valueType="num">
                                      <p:cBhvr>
                                        <p:cTn id="32" dur="1822" tmFilter="0,0; 0.14,0.36; 0.43,0.73; 0.71,0.91; 1.0,1.0">
                                          <p:stCondLst>
                                            <p:cond delay="0"/>
                                          </p:stCondLst>
                                        </p:cTn>
                                        <p:tgtEl>
                                          <p:spTgt spid="188">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8">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8">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8">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8">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88">
                                            <p:txEl>
                                              <p:pRg st="0" end="0"/>
                                            </p:txEl>
                                          </p:spTgt>
                                        </p:tgtEl>
                                      </p:cBhvr>
                                      <p:to x="100000" y="60000"/>
                                    </p:animScale>
                                    <p:animScale>
                                      <p:cBhvr>
                                        <p:cTn id="38" dur="166" decel="50000">
                                          <p:stCondLst>
                                            <p:cond delay="676"/>
                                          </p:stCondLst>
                                        </p:cTn>
                                        <p:tgtEl>
                                          <p:spTgt spid="188">
                                            <p:txEl>
                                              <p:pRg st="0" end="0"/>
                                            </p:txEl>
                                          </p:spTgt>
                                        </p:tgtEl>
                                      </p:cBhvr>
                                      <p:to x="100000" y="100000"/>
                                    </p:animScale>
                                    <p:animScale>
                                      <p:cBhvr>
                                        <p:cTn id="39" dur="26">
                                          <p:stCondLst>
                                            <p:cond delay="1312"/>
                                          </p:stCondLst>
                                        </p:cTn>
                                        <p:tgtEl>
                                          <p:spTgt spid="188">
                                            <p:txEl>
                                              <p:pRg st="0" end="0"/>
                                            </p:txEl>
                                          </p:spTgt>
                                        </p:tgtEl>
                                      </p:cBhvr>
                                      <p:to x="100000" y="80000"/>
                                    </p:animScale>
                                    <p:animScale>
                                      <p:cBhvr>
                                        <p:cTn id="40" dur="166" decel="50000">
                                          <p:stCondLst>
                                            <p:cond delay="1338"/>
                                          </p:stCondLst>
                                        </p:cTn>
                                        <p:tgtEl>
                                          <p:spTgt spid="188">
                                            <p:txEl>
                                              <p:pRg st="0" end="0"/>
                                            </p:txEl>
                                          </p:spTgt>
                                        </p:tgtEl>
                                      </p:cBhvr>
                                      <p:to x="100000" y="100000"/>
                                    </p:animScale>
                                    <p:animScale>
                                      <p:cBhvr>
                                        <p:cTn id="41" dur="26">
                                          <p:stCondLst>
                                            <p:cond delay="1642"/>
                                          </p:stCondLst>
                                        </p:cTn>
                                        <p:tgtEl>
                                          <p:spTgt spid="188">
                                            <p:txEl>
                                              <p:pRg st="0" end="0"/>
                                            </p:txEl>
                                          </p:spTgt>
                                        </p:tgtEl>
                                      </p:cBhvr>
                                      <p:to x="100000" y="90000"/>
                                    </p:animScale>
                                    <p:animScale>
                                      <p:cBhvr>
                                        <p:cTn id="42" dur="166" decel="50000">
                                          <p:stCondLst>
                                            <p:cond delay="1668"/>
                                          </p:stCondLst>
                                        </p:cTn>
                                        <p:tgtEl>
                                          <p:spTgt spid="188">
                                            <p:txEl>
                                              <p:pRg st="0" end="0"/>
                                            </p:txEl>
                                          </p:spTgt>
                                        </p:tgtEl>
                                      </p:cBhvr>
                                      <p:to x="100000" y="100000"/>
                                    </p:animScale>
                                    <p:animScale>
                                      <p:cBhvr>
                                        <p:cTn id="43" dur="26">
                                          <p:stCondLst>
                                            <p:cond delay="1808"/>
                                          </p:stCondLst>
                                        </p:cTn>
                                        <p:tgtEl>
                                          <p:spTgt spid="188">
                                            <p:txEl>
                                              <p:pRg st="0" end="0"/>
                                            </p:txEl>
                                          </p:spTgt>
                                        </p:tgtEl>
                                      </p:cBhvr>
                                      <p:to x="100000" y="95000"/>
                                    </p:animScale>
                                    <p:animScale>
                                      <p:cBhvr>
                                        <p:cTn id="44" dur="166" decel="50000">
                                          <p:stCondLst>
                                            <p:cond delay="1834"/>
                                          </p:stCondLst>
                                        </p:cTn>
                                        <p:tgtEl>
                                          <p:spTgt spid="188">
                                            <p:txEl>
                                              <p:pRg st="0" end="0"/>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88">
                                            <p:txEl>
                                              <p:pRg st="1" end="1"/>
                                            </p:txEl>
                                          </p:spTgt>
                                        </p:tgtEl>
                                        <p:attrNameLst>
                                          <p:attrName>style.visibility</p:attrName>
                                        </p:attrNameLst>
                                      </p:cBhvr>
                                      <p:to>
                                        <p:strVal val="visible"/>
                                      </p:to>
                                    </p:set>
                                    <p:animEffect transition="in" filter="wipe(down)">
                                      <p:cBhvr>
                                        <p:cTn id="47" dur="580">
                                          <p:stCondLst>
                                            <p:cond delay="0"/>
                                          </p:stCondLst>
                                        </p:cTn>
                                        <p:tgtEl>
                                          <p:spTgt spid="188">
                                            <p:txEl>
                                              <p:pRg st="1" end="1"/>
                                            </p:txEl>
                                          </p:spTgt>
                                        </p:tgtEl>
                                      </p:cBhvr>
                                    </p:animEffect>
                                    <p:anim calcmode="lin" valueType="num">
                                      <p:cBhvr>
                                        <p:cTn id="48" dur="1822" tmFilter="0,0; 0.14,0.36; 0.43,0.73; 0.71,0.91; 1.0,1.0">
                                          <p:stCondLst>
                                            <p:cond delay="0"/>
                                          </p:stCondLst>
                                        </p:cTn>
                                        <p:tgtEl>
                                          <p:spTgt spid="188">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88">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88">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88">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88">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188">
                                            <p:txEl>
                                              <p:pRg st="1" end="1"/>
                                            </p:txEl>
                                          </p:spTgt>
                                        </p:tgtEl>
                                      </p:cBhvr>
                                      <p:to x="100000" y="60000"/>
                                    </p:animScale>
                                    <p:animScale>
                                      <p:cBhvr>
                                        <p:cTn id="54" dur="166" decel="50000">
                                          <p:stCondLst>
                                            <p:cond delay="676"/>
                                          </p:stCondLst>
                                        </p:cTn>
                                        <p:tgtEl>
                                          <p:spTgt spid="188">
                                            <p:txEl>
                                              <p:pRg st="1" end="1"/>
                                            </p:txEl>
                                          </p:spTgt>
                                        </p:tgtEl>
                                      </p:cBhvr>
                                      <p:to x="100000" y="100000"/>
                                    </p:animScale>
                                    <p:animScale>
                                      <p:cBhvr>
                                        <p:cTn id="55" dur="26">
                                          <p:stCondLst>
                                            <p:cond delay="1312"/>
                                          </p:stCondLst>
                                        </p:cTn>
                                        <p:tgtEl>
                                          <p:spTgt spid="188">
                                            <p:txEl>
                                              <p:pRg st="1" end="1"/>
                                            </p:txEl>
                                          </p:spTgt>
                                        </p:tgtEl>
                                      </p:cBhvr>
                                      <p:to x="100000" y="80000"/>
                                    </p:animScale>
                                    <p:animScale>
                                      <p:cBhvr>
                                        <p:cTn id="56" dur="166" decel="50000">
                                          <p:stCondLst>
                                            <p:cond delay="1338"/>
                                          </p:stCondLst>
                                        </p:cTn>
                                        <p:tgtEl>
                                          <p:spTgt spid="188">
                                            <p:txEl>
                                              <p:pRg st="1" end="1"/>
                                            </p:txEl>
                                          </p:spTgt>
                                        </p:tgtEl>
                                      </p:cBhvr>
                                      <p:to x="100000" y="100000"/>
                                    </p:animScale>
                                    <p:animScale>
                                      <p:cBhvr>
                                        <p:cTn id="57" dur="26">
                                          <p:stCondLst>
                                            <p:cond delay="1642"/>
                                          </p:stCondLst>
                                        </p:cTn>
                                        <p:tgtEl>
                                          <p:spTgt spid="188">
                                            <p:txEl>
                                              <p:pRg st="1" end="1"/>
                                            </p:txEl>
                                          </p:spTgt>
                                        </p:tgtEl>
                                      </p:cBhvr>
                                      <p:to x="100000" y="90000"/>
                                    </p:animScale>
                                    <p:animScale>
                                      <p:cBhvr>
                                        <p:cTn id="58" dur="166" decel="50000">
                                          <p:stCondLst>
                                            <p:cond delay="1668"/>
                                          </p:stCondLst>
                                        </p:cTn>
                                        <p:tgtEl>
                                          <p:spTgt spid="188">
                                            <p:txEl>
                                              <p:pRg st="1" end="1"/>
                                            </p:txEl>
                                          </p:spTgt>
                                        </p:tgtEl>
                                      </p:cBhvr>
                                      <p:to x="100000" y="100000"/>
                                    </p:animScale>
                                    <p:animScale>
                                      <p:cBhvr>
                                        <p:cTn id="59" dur="26">
                                          <p:stCondLst>
                                            <p:cond delay="1808"/>
                                          </p:stCondLst>
                                        </p:cTn>
                                        <p:tgtEl>
                                          <p:spTgt spid="188">
                                            <p:txEl>
                                              <p:pRg st="1" end="1"/>
                                            </p:txEl>
                                          </p:spTgt>
                                        </p:tgtEl>
                                      </p:cBhvr>
                                      <p:to x="100000" y="95000"/>
                                    </p:animScale>
                                    <p:animScale>
                                      <p:cBhvr>
                                        <p:cTn id="60" dur="166" decel="50000">
                                          <p:stCondLst>
                                            <p:cond delay="1834"/>
                                          </p:stCondLst>
                                        </p:cTn>
                                        <p:tgtEl>
                                          <p:spTgt spid="188">
                                            <p:txEl>
                                              <p:pRg st="1" end="1"/>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88">
                                            <p:txEl>
                                              <p:pRg st="2" end="2"/>
                                            </p:txEl>
                                          </p:spTgt>
                                        </p:tgtEl>
                                        <p:attrNameLst>
                                          <p:attrName>style.visibility</p:attrName>
                                        </p:attrNameLst>
                                      </p:cBhvr>
                                      <p:to>
                                        <p:strVal val="visible"/>
                                      </p:to>
                                    </p:set>
                                    <p:animEffect transition="in" filter="wipe(down)">
                                      <p:cBhvr>
                                        <p:cTn id="63" dur="580">
                                          <p:stCondLst>
                                            <p:cond delay="0"/>
                                          </p:stCondLst>
                                        </p:cTn>
                                        <p:tgtEl>
                                          <p:spTgt spid="188">
                                            <p:txEl>
                                              <p:pRg st="2" end="2"/>
                                            </p:txEl>
                                          </p:spTgt>
                                        </p:tgtEl>
                                      </p:cBhvr>
                                    </p:animEffect>
                                    <p:anim calcmode="lin" valueType="num">
                                      <p:cBhvr>
                                        <p:cTn id="64" dur="1822" tmFilter="0,0; 0.14,0.36; 0.43,0.73; 0.71,0.91; 1.0,1.0">
                                          <p:stCondLst>
                                            <p:cond delay="0"/>
                                          </p:stCondLst>
                                        </p:cTn>
                                        <p:tgtEl>
                                          <p:spTgt spid="188">
                                            <p:txEl>
                                              <p:pRg st="2" end="2"/>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88">
                                            <p:txEl>
                                              <p:pRg st="2" end="2"/>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88">
                                            <p:txEl>
                                              <p:pRg st="2" end="2"/>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88">
                                            <p:txEl>
                                              <p:pRg st="2" end="2"/>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88">
                                            <p:txEl>
                                              <p:pRg st="2" end="2"/>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88">
                                            <p:txEl>
                                              <p:pRg st="2" end="2"/>
                                            </p:txEl>
                                          </p:spTgt>
                                        </p:tgtEl>
                                      </p:cBhvr>
                                      <p:to x="100000" y="60000"/>
                                    </p:animScale>
                                    <p:animScale>
                                      <p:cBhvr>
                                        <p:cTn id="70" dur="166" decel="50000">
                                          <p:stCondLst>
                                            <p:cond delay="676"/>
                                          </p:stCondLst>
                                        </p:cTn>
                                        <p:tgtEl>
                                          <p:spTgt spid="188">
                                            <p:txEl>
                                              <p:pRg st="2" end="2"/>
                                            </p:txEl>
                                          </p:spTgt>
                                        </p:tgtEl>
                                      </p:cBhvr>
                                      <p:to x="100000" y="100000"/>
                                    </p:animScale>
                                    <p:animScale>
                                      <p:cBhvr>
                                        <p:cTn id="71" dur="26">
                                          <p:stCondLst>
                                            <p:cond delay="1312"/>
                                          </p:stCondLst>
                                        </p:cTn>
                                        <p:tgtEl>
                                          <p:spTgt spid="188">
                                            <p:txEl>
                                              <p:pRg st="2" end="2"/>
                                            </p:txEl>
                                          </p:spTgt>
                                        </p:tgtEl>
                                      </p:cBhvr>
                                      <p:to x="100000" y="80000"/>
                                    </p:animScale>
                                    <p:animScale>
                                      <p:cBhvr>
                                        <p:cTn id="72" dur="166" decel="50000">
                                          <p:stCondLst>
                                            <p:cond delay="1338"/>
                                          </p:stCondLst>
                                        </p:cTn>
                                        <p:tgtEl>
                                          <p:spTgt spid="188">
                                            <p:txEl>
                                              <p:pRg st="2" end="2"/>
                                            </p:txEl>
                                          </p:spTgt>
                                        </p:tgtEl>
                                      </p:cBhvr>
                                      <p:to x="100000" y="100000"/>
                                    </p:animScale>
                                    <p:animScale>
                                      <p:cBhvr>
                                        <p:cTn id="73" dur="26">
                                          <p:stCondLst>
                                            <p:cond delay="1642"/>
                                          </p:stCondLst>
                                        </p:cTn>
                                        <p:tgtEl>
                                          <p:spTgt spid="188">
                                            <p:txEl>
                                              <p:pRg st="2" end="2"/>
                                            </p:txEl>
                                          </p:spTgt>
                                        </p:tgtEl>
                                      </p:cBhvr>
                                      <p:to x="100000" y="90000"/>
                                    </p:animScale>
                                    <p:animScale>
                                      <p:cBhvr>
                                        <p:cTn id="74" dur="166" decel="50000">
                                          <p:stCondLst>
                                            <p:cond delay="1668"/>
                                          </p:stCondLst>
                                        </p:cTn>
                                        <p:tgtEl>
                                          <p:spTgt spid="188">
                                            <p:txEl>
                                              <p:pRg st="2" end="2"/>
                                            </p:txEl>
                                          </p:spTgt>
                                        </p:tgtEl>
                                      </p:cBhvr>
                                      <p:to x="100000" y="100000"/>
                                    </p:animScale>
                                    <p:animScale>
                                      <p:cBhvr>
                                        <p:cTn id="75" dur="26">
                                          <p:stCondLst>
                                            <p:cond delay="1808"/>
                                          </p:stCondLst>
                                        </p:cTn>
                                        <p:tgtEl>
                                          <p:spTgt spid="188">
                                            <p:txEl>
                                              <p:pRg st="2" end="2"/>
                                            </p:txEl>
                                          </p:spTgt>
                                        </p:tgtEl>
                                      </p:cBhvr>
                                      <p:to x="100000" y="95000"/>
                                    </p:animScale>
                                    <p:animScale>
                                      <p:cBhvr>
                                        <p:cTn id="76" dur="166" decel="50000">
                                          <p:stCondLst>
                                            <p:cond delay="1834"/>
                                          </p:stCondLst>
                                        </p:cTn>
                                        <p:tgtEl>
                                          <p:spTgt spid="188">
                                            <p:txEl>
                                              <p:pRg st="2" end="2"/>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88">
                                            <p:txEl>
                                              <p:pRg st="3" end="3"/>
                                            </p:txEl>
                                          </p:spTgt>
                                        </p:tgtEl>
                                        <p:attrNameLst>
                                          <p:attrName>style.visibility</p:attrName>
                                        </p:attrNameLst>
                                      </p:cBhvr>
                                      <p:to>
                                        <p:strVal val="visible"/>
                                      </p:to>
                                    </p:set>
                                    <p:animEffect transition="in" filter="wipe(down)">
                                      <p:cBhvr>
                                        <p:cTn id="79" dur="580">
                                          <p:stCondLst>
                                            <p:cond delay="0"/>
                                          </p:stCondLst>
                                        </p:cTn>
                                        <p:tgtEl>
                                          <p:spTgt spid="188">
                                            <p:txEl>
                                              <p:pRg st="3" end="3"/>
                                            </p:txEl>
                                          </p:spTgt>
                                        </p:tgtEl>
                                      </p:cBhvr>
                                    </p:animEffect>
                                    <p:anim calcmode="lin" valueType="num">
                                      <p:cBhvr>
                                        <p:cTn id="80" dur="1822" tmFilter="0,0; 0.14,0.36; 0.43,0.73; 0.71,0.91; 1.0,1.0">
                                          <p:stCondLst>
                                            <p:cond delay="0"/>
                                          </p:stCondLst>
                                        </p:cTn>
                                        <p:tgtEl>
                                          <p:spTgt spid="188">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8">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8">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8">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8">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88">
                                            <p:txEl>
                                              <p:pRg st="3" end="3"/>
                                            </p:txEl>
                                          </p:spTgt>
                                        </p:tgtEl>
                                      </p:cBhvr>
                                      <p:to x="100000" y="60000"/>
                                    </p:animScale>
                                    <p:animScale>
                                      <p:cBhvr>
                                        <p:cTn id="86" dur="166" decel="50000">
                                          <p:stCondLst>
                                            <p:cond delay="676"/>
                                          </p:stCondLst>
                                        </p:cTn>
                                        <p:tgtEl>
                                          <p:spTgt spid="188">
                                            <p:txEl>
                                              <p:pRg st="3" end="3"/>
                                            </p:txEl>
                                          </p:spTgt>
                                        </p:tgtEl>
                                      </p:cBhvr>
                                      <p:to x="100000" y="100000"/>
                                    </p:animScale>
                                    <p:animScale>
                                      <p:cBhvr>
                                        <p:cTn id="87" dur="26">
                                          <p:stCondLst>
                                            <p:cond delay="1312"/>
                                          </p:stCondLst>
                                        </p:cTn>
                                        <p:tgtEl>
                                          <p:spTgt spid="188">
                                            <p:txEl>
                                              <p:pRg st="3" end="3"/>
                                            </p:txEl>
                                          </p:spTgt>
                                        </p:tgtEl>
                                      </p:cBhvr>
                                      <p:to x="100000" y="80000"/>
                                    </p:animScale>
                                    <p:animScale>
                                      <p:cBhvr>
                                        <p:cTn id="88" dur="166" decel="50000">
                                          <p:stCondLst>
                                            <p:cond delay="1338"/>
                                          </p:stCondLst>
                                        </p:cTn>
                                        <p:tgtEl>
                                          <p:spTgt spid="188">
                                            <p:txEl>
                                              <p:pRg st="3" end="3"/>
                                            </p:txEl>
                                          </p:spTgt>
                                        </p:tgtEl>
                                      </p:cBhvr>
                                      <p:to x="100000" y="100000"/>
                                    </p:animScale>
                                    <p:animScale>
                                      <p:cBhvr>
                                        <p:cTn id="89" dur="26">
                                          <p:stCondLst>
                                            <p:cond delay="1642"/>
                                          </p:stCondLst>
                                        </p:cTn>
                                        <p:tgtEl>
                                          <p:spTgt spid="188">
                                            <p:txEl>
                                              <p:pRg st="3" end="3"/>
                                            </p:txEl>
                                          </p:spTgt>
                                        </p:tgtEl>
                                      </p:cBhvr>
                                      <p:to x="100000" y="90000"/>
                                    </p:animScale>
                                    <p:animScale>
                                      <p:cBhvr>
                                        <p:cTn id="90" dur="166" decel="50000">
                                          <p:stCondLst>
                                            <p:cond delay="1668"/>
                                          </p:stCondLst>
                                        </p:cTn>
                                        <p:tgtEl>
                                          <p:spTgt spid="188">
                                            <p:txEl>
                                              <p:pRg st="3" end="3"/>
                                            </p:txEl>
                                          </p:spTgt>
                                        </p:tgtEl>
                                      </p:cBhvr>
                                      <p:to x="100000" y="100000"/>
                                    </p:animScale>
                                    <p:animScale>
                                      <p:cBhvr>
                                        <p:cTn id="91" dur="26">
                                          <p:stCondLst>
                                            <p:cond delay="1808"/>
                                          </p:stCondLst>
                                        </p:cTn>
                                        <p:tgtEl>
                                          <p:spTgt spid="188">
                                            <p:txEl>
                                              <p:pRg st="3" end="3"/>
                                            </p:txEl>
                                          </p:spTgt>
                                        </p:tgtEl>
                                      </p:cBhvr>
                                      <p:to x="100000" y="95000"/>
                                    </p:animScale>
                                    <p:animScale>
                                      <p:cBhvr>
                                        <p:cTn id="92" dur="166" decel="50000">
                                          <p:stCondLst>
                                            <p:cond delay="1834"/>
                                          </p:stCondLst>
                                        </p:cTn>
                                        <p:tgtEl>
                                          <p:spTgt spid="188">
                                            <p:txEl>
                                              <p:pRg st="3" end="3"/>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88">
                                            <p:txEl>
                                              <p:pRg st="4" end="4"/>
                                            </p:txEl>
                                          </p:spTgt>
                                        </p:tgtEl>
                                        <p:attrNameLst>
                                          <p:attrName>style.visibility</p:attrName>
                                        </p:attrNameLst>
                                      </p:cBhvr>
                                      <p:to>
                                        <p:strVal val="visible"/>
                                      </p:to>
                                    </p:set>
                                    <p:animEffect transition="in" filter="wipe(down)">
                                      <p:cBhvr>
                                        <p:cTn id="95" dur="580">
                                          <p:stCondLst>
                                            <p:cond delay="0"/>
                                          </p:stCondLst>
                                        </p:cTn>
                                        <p:tgtEl>
                                          <p:spTgt spid="188">
                                            <p:txEl>
                                              <p:pRg st="4" end="4"/>
                                            </p:txEl>
                                          </p:spTgt>
                                        </p:tgtEl>
                                      </p:cBhvr>
                                    </p:animEffect>
                                    <p:anim calcmode="lin" valueType="num">
                                      <p:cBhvr>
                                        <p:cTn id="96" dur="1822" tmFilter="0,0; 0.14,0.36; 0.43,0.73; 0.71,0.91; 1.0,1.0">
                                          <p:stCondLst>
                                            <p:cond delay="0"/>
                                          </p:stCondLst>
                                        </p:cTn>
                                        <p:tgtEl>
                                          <p:spTgt spid="188">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88">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88">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88">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88">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188">
                                            <p:txEl>
                                              <p:pRg st="4" end="4"/>
                                            </p:txEl>
                                          </p:spTgt>
                                        </p:tgtEl>
                                      </p:cBhvr>
                                      <p:to x="100000" y="60000"/>
                                    </p:animScale>
                                    <p:animScale>
                                      <p:cBhvr>
                                        <p:cTn id="102" dur="166" decel="50000">
                                          <p:stCondLst>
                                            <p:cond delay="676"/>
                                          </p:stCondLst>
                                        </p:cTn>
                                        <p:tgtEl>
                                          <p:spTgt spid="188">
                                            <p:txEl>
                                              <p:pRg st="4" end="4"/>
                                            </p:txEl>
                                          </p:spTgt>
                                        </p:tgtEl>
                                      </p:cBhvr>
                                      <p:to x="100000" y="100000"/>
                                    </p:animScale>
                                    <p:animScale>
                                      <p:cBhvr>
                                        <p:cTn id="103" dur="26">
                                          <p:stCondLst>
                                            <p:cond delay="1312"/>
                                          </p:stCondLst>
                                        </p:cTn>
                                        <p:tgtEl>
                                          <p:spTgt spid="188">
                                            <p:txEl>
                                              <p:pRg st="4" end="4"/>
                                            </p:txEl>
                                          </p:spTgt>
                                        </p:tgtEl>
                                      </p:cBhvr>
                                      <p:to x="100000" y="80000"/>
                                    </p:animScale>
                                    <p:animScale>
                                      <p:cBhvr>
                                        <p:cTn id="104" dur="166" decel="50000">
                                          <p:stCondLst>
                                            <p:cond delay="1338"/>
                                          </p:stCondLst>
                                        </p:cTn>
                                        <p:tgtEl>
                                          <p:spTgt spid="188">
                                            <p:txEl>
                                              <p:pRg st="4" end="4"/>
                                            </p:txEl>
                                          </p:spTgt>
                                        </p:tgtEl>
                                      </p:cBhvr>
                                      <p:to x="100000" y="100000"/>
                                    </p:animScale>
                                    <p:animScale>
                                      <p:cBhvr>
                                        <p:cTn id="105" dur="26">
                                          <p:stCondLst>
                                            <p:cond delay="1642"/>
                                          </p:stCondLst>
                                        </p:cTn>
                                        <p:tgtEl>
                                          <p:spTgt spid="188">
                                            <p:txEl>
                                              <p:pRg st="4" end="4"/>
                                            </p:txEl>
                                          </p:spTgt>
                                        </p:tgtEl>
                                      </p:cBhvr>
                                      <p:to x="100000" y="90000"/>
                                    </p:animScale>
                                    <p:animScale>
                                      <p:cBhvr>
                                        <p:cTn id="106" dur="166" decel="50000">
                                          <p:stCondLst>
                                            <p:cond delay="1668"/>
                                          </p:stCondLst>
                                        </p:cTn>
                                        <p:tgtEl>
                                          <p:spTgt spid="188">
                                            <p:txEl>
                                              <p:pRg st="4" end="4"/>
                                            </p:txEl>
                                          </p:spTgt>
                                        </p:tgtEl>
                                      </p:cBhvr>
                                      <p:to x="100000" y="100000"/>
                                    </p:animScale>
                                    <p:animScale>
                                      <p:cBhvr>
                                        <p:cTn id="107" dur="26">
                                          <p:stCondLst>
                                            <p:cond delay="1808"/>
                                          </p:stCondLst>
                                        </p:cTn>
                                        <p:tgtEl>
                                          <p:spTgt spid="188">
                                            <p:txEl>
                                              <p:pRg st="4" end="4"/>
                                            </p:txEl>
                                          </p:spTgt>
                                        </p:tgtEl>
                                      </p:cBhvr>
                                      <p:to x="100000" y="95000"/>
                                    </p:animScale>
                                    <p:animScale>
                                      <p:cBhvr>
                                        <p:cTn id="108" dur="166" decel="50000">
                                          <p:stCondLst>
                                            <p:cond delay="1834"/>
                                          </p:stCondLst>
                                        </p:cTn>
                                        <p:tgtEl>
                                          <p:spTgt spid="18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812725" y="948156"/>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211" name="Google Shape;211;p32"/>
          <p:cNvPicPr preferRelativeResize="0"/>
          <p:nvPr/>
        </p:nvPicPr>
        <p:blipFill>
          <a:blip r:embed="rId3">
            <a:alphaModFix amt="86000"/>
          </a:blip>
          <a:stretch>
            <a:fillRect/>
          </a:stretch>
        </p:blipFill>
        <p:spPr>
          <a:xfrm rot="1344117">
            <a:off x="3994205" y="957449"/>
            <a:ext cx="1272624" cy="998714"/>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31517" y="1800048"/>
            <a:ext cx="3798000" cy="81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smtClean="0">
                <a:latin typeface="Forte" pitchFamily="66" charset="0"/>
              </a:rPr>
              <a:t>Competencias profesionales</a:t>
            </a:r>
            <a:endParaRPr sz="2400" dirty="0">
              <a:latin typeface="Forte" pitchFamily="66" charset="0"/>
            </a:endParaRPr>
          </a:p>
        </p:txBody>
      </p:sp>
      <p:sp>
        <p:nvSpPr>
          <p:cNvPr id="215" name="Google Shape;215;p32"/>
          <p:cNvSpPr txBox="1">
            <a:spLocks noGrp="1"/>
          </p:cNvSpPr>
          <p:nvPr>
            <p:ph type="subTitle" idx="1"/>
          </p:nvPr>
        </p:nvSpPr>
        <p:spPr>
          <a:xfrm>
            <a:off x="2411760" y="2643758"/>
            <a:ext cx="4464496" cy="1656184"/>
          </a:xfrm>
          <a:prstGeom prst="rect">
            <a:avLst/>
          </a:prstGeom>
        </p:spPr>
        <p:txBody>
          <a:bodyPr spcFirstLastPara="1" wrap="square" lIns="91425" tIns="91425" rIns="91425" bIns="91425" anchor="t" anchorCtr="0">
            <a:noAutofit/>
          </a:bodyPr>
          <a:lstStyle/>
          <a:p>
            <a:pPr marL="285750" indent="-285750">
              <a:buFont typeface="Wingdings" pitchFamily="2" charset="2"/>
              <a:buChar char="ü"/>
              <a:defRPr/>
            </a:pPr>
            <a:r>
              <a:rPr lang="es-MX" sz="1400" dirty="0">
                <a:latin typeface="Roboto Medium"/>
                <a:cs typeface="Aparajita" panose="020B0604020202020204" pitchFamily="34" charset="0"/>
              </a:rPr>
              <a:t>Detecta los procesos de aprendizaje de sus alumnos para favorecer su desarrollo cognitivo y </a:t>
            </a:r>
            <a:r>
              <a:rPr lang="es-MX" sz="1400" dirty="0" smtClean="0">
                <a:latin typeface="Roboto Medium"/>
                <a:cs typeface="Aparajita" panose="020B0604020202020204" pitchFamily="34" charset="0"/>
              </a:rPr>
              <a:t>socio-emocional.</a:t>
            </a:r>
          </a:p>
          <a:p>
            <a:pPr marL="285750" indent="-285750">
              <a:buFont typeface="Wingdings" pitchFamily="2" charset="2"/>
              <a:buChar char="ü"/>
              <a:defRPr/>
            </a:pPr>
            <a:r>
              <a:rPr lang="es-MX" sz="1400" dirty="0" smtClean="0">
                <a:latin typeface="Roboto Medium"/>
                <a:cs typeface="Aparajita" panose="020B0604020202020204" pitchFamily="34" charset="0"/>
              </a:rPr>
              <a:t>Integra </a:t>
            </a:r>
            <a:r>
              <a:rPr lang="es-MX" sz="1400" dirty="0">
                <a:latin typeface="Roboto Medium"/>
                <a:cs typeface="Aparajita" panose="020B0604020202020204" pitchFamily="34" charset="0"/>
              </a:rPr>
              <a:t>recursos de la investigación educativa para enriquecer su práctica profesional expresando su interés por el conocimiento, la ciencia y la mejora de la </a:t>
            </a:r>
            <a:r>
              <a:rPr lang="es-MX" sz="1400" dirty="0" smtClean="0">
                <a:latin typeface="Roboto Medium"/>
                <a:cs typeface="Aparajita" panose="020B0604020202020204" pitchFamily="34" charset="0"/>
              </a:rPr>
              <a:t>educación.</a:t>
            </a:r>
          </a:p>
          <a:p>
            <a:pPr marL="0" lvl="0" indent="0" algn="ctr" rtl="0">
              <a:spcBef>
                <a:spcPts val="0"/>
              </a:spcBef>
              <a:spcAft>
                <a:spcPts val="0"/>
              </a:spcAft>
              <a:buNone/>
            </a:pPr>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circle(in)">
                                      <p:cBhvr>
                                        <p:cTn id="7" dur="2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4"/>
                                        </p:tgtEl>
                                      </p:cBhvr>
                                    </p:animEffect>
                                    <p:animScale>
                                      <p:cBhvr>
                                        <p:cTn id="12" dur="250" autoRev="1" fill="hold"/>
                                        <p:tgtEl>
                                          <p:spTgt spid="2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213"/>
                                        </p:tgtEl>
                                        <p:attrNameLst>
                                          <p:attrName>r</p:attrName>
                                        </p:attrNameLst>
                                      </p:cBhvr>
                                    </p:animRot>
                                    <p:animRot by="-240000">
                                      <p:cBhvr>
                                        <p:cTn id="17" dur="200" fill="hold">
                                          <p:stCondLst>
                                            <p:cond delay="200"/>
                                          </p:stCondLst>
                                        </p:cTn>
                                        <p:tgtEl>
                                          <p:spTgt spid="213"/>
                                        </p:tgtEl>
                                        <p:attrNameLst>
                                          <p:attrName>r</p:attrName>
                                        </p:attrNameLst>
                                      </p:cBhvr>
                                    </p:animRot>
                                    <p:animRot by="240000">
                                      <p:cBhvr>
                                        <p:cTn id="18" dur="200" fill="hold">
                                          <p:stCondLst>
                                            <p:cond delay="400"/>
                                          </p:stCondLst>
                                        </p:cTn>
                                        <p:tgtEl>
                                          <p:spTgt spid="213"/>
                                        </p:tgtEl>
                                        <p:attrNameLst>
                                          <p:attrName>r</p:attrName>
                                        </p:attrNameLst>
                                      </p:cBhvr>
                                    </p:animRot>
                                    <p:animRot by="-240000">
                                      <p:cBhvr>
                                        <p:cTn id="19" dur="200" fill="hold">
                                          <p:stCondLst>
                                            <p:cond delay="600"/>
                                          </p:stCondLst>
                                        </p:cTn>
                                        <p:tgtEl>
                                          <p:spTgt spid="213"/>
                                        </p:tgtEl>
                                        <p:attrNameLst>
                                          <p:attrName>r</p:attrName>
                                        </p:attrNameLst>
                                      </p:cBhvr>
                                    </p:animRot>
                                    <p:animRot by="120000">
                                      <p:cBhvr>
                                        <p:cTn id="20" dur="200" fill="hold">
                                          <p:stCondLst>
                                            <p:cond delay="800"/>
                                          </p:stCondLst>
                                        </p:cTn>
                                        <p:tgtEl>
                                          <p:spTgt spid="21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212"/>
                                        </p:tgtEl>
                                        <p:attrNameLst>
                                          <p:attrName>r</p:attrName>
                                        </p:attrNameLst>
                                      </p:cBhvr>
                                    </p:animRot>
                                    <p:animRot by="-240000">
                                      <p:cBhvr>
                                        <p:cTn id="25" dur="200" fill="hold">
                                          <p:stCondLst>
                                            <p:cond delay="200"/>
                                          </p:stCondLst>
                                        </p:cTn>
                                        <p:tgtEl>
                                          <p:spTgt spid="212"/>
                                        </p:tgtEl>
                                        <p:attrNameLst>
                                          <p:attrName>r</p:attrName>
                                        </p:attrNameLst>
                                      </p:cBhvr>
                                    </p:animRot>
                                    <p:animRot by="240000">
                                      <p:cBhvr>
                                        <p:cTn id="26" dur="200" fill="hold">
                                          <p:stCondLst>
                                            <p:cond delay="400"/>
                                          </p:stCondLst>
                                        </p:cTn>
                                        <p:tgtEl>
                                          <p:spTgt spid="212"/>
                                        </p:tgtEl>
                                        <p:attrNameLst>
                                          <p:attrName>r</p:attrName>
                                        </p:attrNameLst>
                                      </p:cBhvr>
                                    </p:animRot>
                                    <p:animRot by="-240000">
                                      <p:cBhvr>
                                        <p:cTn id="27" dur="200" fill="hold">
                                          <p:stCondLst>
                                            <p:cond delay="600"/>
                                          </p:stCondLst>
                                        </p:cTn>
                                        <p:tgtEl>
                                          <p:spTgt spid="212"/>
                                        </p:tgtEl>
                                        <p:attrNameLst>
                                          <p:attrName>r</p:attrName>
                                        </p:attrNameLst>
                                      </p:cBhvr>
                                    </p:animRot>
                                    <p:animRot by="120000">
                                      <p:cBhvr>
                                        <p:cTn id="28" dur="200" fill="hold">
                                          <p:stCondLst>
                                            <p:cond delay="800"/>
                                          </p:stCondLst>
                                        </p:cTn>
                                        <p:tgtEl>
                                          <p:spTgt spid="2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998">
            <a:off x="5891095" y="2686934"/>
            <a:ext cx="1818301" cy="1673744"/>
          </a:xfrm>
          <a:prstGeom prst="rect">
            <a:avLst/>
          </a:prstGeom>
          <a:noFill/>
          <a:ln w="9525">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687">
            <a:off x="5934438" y="1024874"/>
            <a:ext cx="1883610" cy="1257188"/>
          </a:xfrm>
          <a:prstGeom prst="rect">
            <a:avLst/>
          </a:prstGeom>
          <a:gradFill>
            <a:gsLst>
              <a:gs pos="79572">
                <a:srgbClr val="FFF0CD"/>
              </a:gs>
              <a:gs pos="75417">
                <a:srgbClr val="FFEFCA"/>
              </a:gs>
              <a:gs pos="71248">
                <a:srgbClr val="FFEEC7"/>
              </a:gs>
              <a:gs pos="64150">
                <a:srgbClr val="FFEDC2"/>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alpha val="99000"/>
              </a:schemeClr>
            </a:solidFill>
            <a:miter lim="800000"/>
            <a:headEnd/>
            <a:tailEnd/>
          </a:ln>
          <a:effectLst/>
        </p:spPr>
      </p:pic>
      <p:sp>
        <p:nvSpPr>
          <p:cNvPr id="220" name="Google Shape;220;p33"/>
          <p:cNvSpPr txBox="1">
            <a:spLocks noGrp="1"/>
          </p:cNvSpPr>
          <p:nvPr>
            <p:ph type="body" idx="1"/>
          </p:nvPr>
        </p:nvSpPr>
        <p:spPr>
          <a:xfrm>
            <a:off x="611560" y="1509137"/>
            <a:ext cx="3744416" cy="2270400"/>
          </a:xfrm>
          <a:prstGeom prst="rect">
            <a:avLst/>
          </a:prstGeom>
        </p:spPr>
        <p:txBody>
          <a:bodyPr spcFirstLastPara="1" wrap="square" lIns="91425" tIns="91425" rIns="91425" bIns="91425" anchor="t" anchorCtr="0">
            <a:noAutofit/>
          </a:bodyPr>
          <a:lstStyle/>
          <a:p>
            <a:pPr indent="-457200" algn="just">
              <a:buFont typeface="Wingdings" panose="05000000000000000000" pitchFamily="2" charset="2"/>
              <a:buChar char="§"/>
              <a:defRPr/>
            </a:pPr>
            <a:r>
              <a:rPr lang="es-MX" sz="1200" dirty="0">
                <a:cs typeface="Aparajita" panose="020B0604020202020204" pitchFamily="34" charset="0"/>
              </a:rPr>
              <a:t>Plantea las necesidades formativas de los alumnos de acuerdo con los procesos cognitivos implícitos en el desarrollo del lenguaje oral y escrito.</a:t>
            </a:r>
          </a:p>
          <a:p>
            <a:pPr lvl="0" indent="-457200" algn="just">
              <a:buFont typeface="Wingdings" panose="05000000000000000000" pitchFamily="2" charset="2"/>
              <a:buChar char="§"/>
              <a:defRPr/>
            </a:pPr>
            <a:r>
              <a:rPr lang="es-ES" sz="1200" dirty="0">
                <a:cs typeface="Aparajita" panose="020B0604020202020204" pitchFamily="34" charset="0"/>
              </a:rPr>
              <a:t>Establece relaciones entre los principios, conceptos disciplinarios y contenidos del plan y programas de estudio relacionados con la comunicación y el lenguaje en función del logro de aprendizaje de sus alumnos, asegurando la coherencia y continuidad entre los distintos grados y niveles educativos.</a:t>
            </a:r>
          </a:p>
          <a:p>
            <a:pPr indent="-457200" algn="just">
              <a:buFont typeface="Wingdings" panose="05000000000000000000" pitchFamily="2" charset="2"/>
              <a:buChar char="§"/>
              <a:defRPr/>
            </a:pPr>
            <a:r>
              <a:rPr lang="es-ES" sz="1200" dirty="0">
                <a:cs typeface="Aparajita" panose="020B0604020202020204" pitchFamily="34" charset="0"/>
              </a:rPr>
              <a:t>Emplea los medios tecnológicos y las fuentes de información científica disponibles para mantenerse actualizado con respecto al desarrollo lingüístico cognitivo de los alumnos.</a:t>
            </a:r>
            <a:endParaRPr lang="es-MX" sz="1200" dirty="0">
              <a:cs typeface="Aparajita" panose="020B0604020202020204" pitchFamily="34" charset="0"/>
            </a:endParaRPr>
          </a:p>
        </p:txBody>
      </p:sp>
      <p:sp>
        <p:nvSpPr>
          <p:cNvPr id="221" name="Google Shape;221;p33"/>
          <p:cNvSpPr txBox="1">
            <a:spLocks noGrp="1"/>
          </p:cNvSpPr>
          <p:nvPr>
            <p:ph type="title"/>
          </p:nvPr>
        </p:nvSpPr>
        <p:spPr>
          <a:xfrm>
            <a:off x="971600" y="51313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Forte" pitchFamily="66" charset="0"/>
              </a:rPr>
              <a:t>Unidades de competencia</a:t>
            </a:r>
            <a:endParaRPr dirty="0">
              <a:latin typeface="Forte" pitchFamily="66" charset="0"/>
            </a:endParaRPr>
          </a:p>
        </p:txBody>
      </p:sp>
      <p:pic>
        <p:nvPicPr>
          <p:cNvPr id="222" name="Google Shape;222;p33"/>
          <p:cNvPicPr preferRelativeResize="0"/>
          <p:nvPr/>
        </p:nvPicPr>
        <p:blipFill>
          <a:blip r:embed="rId5">
            <a:alphaModFix amt="56000"/>
          </a:blip>
          <a:stretch>
            <a:fillRect/>
          </a:stretch>
        </p:blipFill>
        <p:spPr>
          <a:xfrm rot="10800000">
            <a:off x="899592" y="1242583"/>
            <a:ext cx="2151681" cy="216201"/>
          </a:xfrm>
          <a:prstGeom prst="rect">
            <a:avLst/>
          </a:prstGeom>
          <a:noFill/>
          <a:ln>
            <a:noFill/>
          </a:ln>
        </p:spPr>
      </p:pic>
      <p:sp>
        <p:nvSpPr>
          <p:cNvPr id="224" name="Google Shape;224;p33"/>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3"/>
          <p:cNvSpPr/>
          <p:nvPr/>
        </p:nvSpPr>
        <p:spPr>
          <a:xfrm rot="-2148808">
            <a:off x="5723163" y="1010113"/>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pic>
        <p:nvPicPr>
          <p:cNvPr id="228" name="Google Shape;228;p33"/>
          <p:cNvPicPr preferRelativeResize="0"/>
          <p:nvPr/>
        </p:nvPicPr>
        <p:blipFill>
          <a:blip r:embed="rId6">
            <a:alphaModFix amt="80000"/>
          </a:blip>
          <a:stretch>
            <a:fillRect/>
          </a:stretch>
        </p:blipFill>
        <p:spPr>
          <a:xfrm rot="6023610" flipH="1">
            <a:off x="4627284" y="2414754"/>
            <a:ext cx="1579416" cy="716443"/>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21"/>
                                        </p:tgtEl>
                                        <p:attrNameLst>
                                          <p:attrName>r</p:attrName>
                                        </p:attrNameLst>
                                      </p:cBhvr>
                                    </p:animRot>
                                    <p:animRot by="-240000">
                                      <p:cBhvr>
                                        <p:cTn id="7" dur="200" fill="hold">
                                          <p:stCondLst>
                                            <p:cond delay="200"/>
                                          </p:stCondLst>
                                        </p:cTn>
                                        <p:tgtEl>
                                          <p:spTgt spid="221"/>
                                        </p:tgtEl>
                                        <p:attrNameLst>
                                          <p:attrName>r</p:attrName>
                                        </p:attrNameLst>
                                      </p:cBhvr>
                                    </p:animRot>
                                    <p:animRot by="240000">
                                      <p:cBhvr>
                                        <p:cTn id="8" dur="200" fill="hold">
                                          <p:stCondLst>
                                            <p:cond delay="400"/>
                                          </p:stCondLst>
                                        </p:cTn>
                                        <p:tgtEl>
                                          <p:spTgt spid="221"/>
                                        </p:tgtEl>
                                        <p:attrNameLst>
                                          <p:attrName>r</p:attrName>
                                        </p:attrNameLst>
                                      </p:cBhvr>
                                    </p:animRot>
                                    <p:animRot by="-240000">
                                      <p:cBhvr>
                                        <p:cTn id="9" dur="200" fill="hold">
                                          <p:stCondLst>
                                            <p:cond delay="600"/>
                                          </p:stCondLst>
                                        </p:cTn>
                                        <p:tgtEl>
                                          <p:spTgt spid="221"/>
                                        </p:tgtEl>
                                        <p:attrNameLst>
                                          <p:attrName>r</p:attrName>
                                        </p:attrNameLst>
                                      </p:cBhvr>
                                    </p:animRot>
                                    <p:animRot by="120000">
                                      <p:cBhvr>
                                        <p:cTn id="10" dur="200" fill="hold">
                                          <p:stCondLst>
                                            <p:cond delay="800"/>
                                          </p:stCondLst>
                                        </p:cTn>
                                        <p:tgtEl>
                                          <p:spTgt spid="2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050"/>
                                        </p:tgtEl>
                                      </p:cBhvr>
                                    </p:animEffect>
                                    <p:animScale>
                                      <p:cBhvr>
                                        <p:cTn id="15" dur="250" autoRev="1" fill="hold"/>
                                        <p:tgtEl>
                                          <p:spTgt spid="205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2051"/>
                                        </p:tgtEl>
                                      </p:cBhvr>
                                    </p:animEffect>
                                    <p:animScale>
                                      <p:cBhvr>
                                        <p:cTn id="20" dur="250" autoRev="1" fill="hold"/>
                                        <p:tgtEl>
                                          <p:spTgt spid="2051"/>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28"/>
                                        </p:tgtEl>
                                        <p:attrNameLst>
                                          <p:attrName>style.visibility</p:attrName>
                                        </p:attrNameLst>
                                      </p:cBhvr>
                                      <p:to>
                                        <p:strVal val="visible"/>
                                      </p:to>
                                    </p:set>
                                    <p:animEffect transition="in" filter="fade">
                                      <p:cBhvr>
                                        <p:cTn id="25" dur="2000"/>
                                        <p:tgtEl>
                                          <p:spTgt spid="228"/>
                                        </p:tgtEl>
                                      </p:cBhvr>
                                    </p:animEffect>
                                    <p:anim calcmode="lin" valueType="num">
                                      <p:cBhvr>
                                        <p:cTn id="26" dur="2000" fill="hold"/>
                                        <p:tgtEl>
                                          <p:spTgt spid="228"/>
                                        </p:tgtEl>
                                        <p:attrNameLst>
                                          <p:attrName>ppt_w</p:attrName>
                                        </p:attrNameLst>
                                      </p:cBhvr>
                                      <p:tavLst>
                                        <p:tav tm="0" fmla="#ppt_w*sin(2.5*pi*$)">
                                          <p:val>
                                            <p:fltVal val="0"/>
                                          </p:val>
                                        </p:tav>
                                        <p:tav tm="100000">
                                          <p:val>
                                            <p:fltVal val="1"/>
                                          </p:val>
                                        </p:tav>
                                      </p:tavLst>
                                    </p:anim>
                                    <p:anim calcmode="lin" valueType="num">
                                      <p:cBhvr>
                                        <p:cTn id="27" dur="2000" fill="hold"/>
                                        <p:tgtEl>
                                          <p:spTgt spid="2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467544" y="1419622"/>
            <a:ext cx="3744416" cy="2016224"/>
          </a:xfrm>
        </p:spPr>
        <p:txBody>
          <a:bodyPr/>
          <a:lstStyle/>
          <a:p>
            <a:pPr>
              <a:buFont typeface="Arial" pitchFamily="34" charset="0"/>
              <a:buChar char="•"/>
            </a:pPr>
            <a:r>
              <a:rPr lang="es-MX" sz="1400" dirty="0">
                <a:solidFill>
                  <a:schemeClr val="tx1">
                    <a:lumMod val="75000"/>
                  </a:schemeClr>
                </a:solidFill>
                <a:latin typeface="Roboto Medium"/>
                <a:cs typeface="Aparajita" panose="020B0604020202020204" pitchFamily="34" charset="0"/>
              </a:rPr>
              <a:t>Plantea las necesidades formativas de los alumnos de acuerdo con los procesos cognitivos implícitos en el desarrollo del lenguaje oral y escrito.</a:t>
            </a:r>
          </a:p>
          <a:p>
            <a:pPr>
              <a:buFont typeface="Arial" pitchFamily="34" charset="0"/>
              <a:buChar char="•"/>
            </a:pPr>
            <a:r>
              <a:rPr lang="es-ES" sz="1400" dirty="0">
                <a:solidFill>
                  <a:schemeClr val="tx1">
                    <a:lumMod val="75000"/>
                  </a:schemeClr>
                </a:solidFill>
                <a:latin typeface="Roboto Medium"/>
                <a:cs typeface="Aparajita" panose="020B0604020202020204" pitchFamily="34" charset="0"/>
              </a:rPr>
              <a:t>Emplea los medios tecnológicos y las fuentes de información científica disponibles para mantenerse actualizado con respecto al desarrollo lingüístico cognitivo de los alumnos.</a:t>
            </a:r>
            <a:endParaRPr lang="es-MX" sz="1400" dirty="0">
              <a:solidFill>
                <a:schemeClr val="tx1">
                  <a:lumMod val="75000"/>
                </a:schemeClr>
              </a:solidFill>
              <a:latin typeface="Roboto Medium"/>
              <a:cs typeface="Aparajita" panose="020B0604020202020204" pitchFamily="34" charset="0"/>
            </a:endParaRPr>
          </a:p>
          <a:p>
            <a:endParaRPr lang="en-US" dirty="0"/>
          </a:p>
        </p:txBody>
      </p:sp>
      <p:sp>
        <p:nvSpPr>
          <p:cNvPr id="4" name="3 Título"/>
          <p:cNvSpPr>
            <a:spLocks noGrp="1"/>
          </p:cNvSpPr>
          <p:nvPr>
            <p:ph type="title"/>
          </p:nvPr>
        </p:nvSpPr>
        <p:spPr>
          <a:xfrm>
            <a:off x="568645" y="411510"/>
            <a:ext cx="3816423" cy="572700"/>
          </a:xfrm>
        </p:spPr>
        <p:txBody>
          <a:bodyPr/>
          <a:lstStyle/>
          <a:p>
            <a:r>
              <a:rPr lang="es-MX" sz="1600" dirty="0" smtClean="0">
                <a:latin typeface="Roboto Medium"/>
              </a:rPr>
              <a:t>Unidad II. Aportes </a:t>
            </a:r>
            <a:r>
              <a:rPr lang="es-MX" sz="1600" dirty="0">
                <a:latin typeface="Roboto Medium"/>
              </a:rPr>
              <a:t>de las investigaciones psicolingüísticas a la comprensión del desarrollo del lenguaje y de adquisición de la lengua escrita</a:t>
            </a:r>
            <a:endParaRPr lang="en-US" sz="1600" dirty="0">
              <a:latin typeface="Roboto Medium"/>
            </a:endParaRPr>
          </a:p>
        </p:txBody>
      </p:sp>
      <p:sp>
        <p:nvSpPr>
          <p:cNvPr id="5" name="4 CuadroTexto"/>
          <p:cNvSpPr txBox="1"/>
          <p:nvPr/>
        </p:nvSpPr>
        <p:spPr>
          <a:xfrm>
            <a:off x="4962631" y="411510"/>
            <a:ext cx="3600400" cy="4278094"/>
          </a:xfrm>
          <a:prstGeom prst="rect">
            <a:avLst/>
          </a:prstGeom>
          <a:noFill/>
        </p:spPr>
        <p:txBody>
          <a:bodyPr wrap="square" rtlCol="0">
            <a:spAutoFit/>
          </a:bodyPr>
          <a:lstStyle/>
          <a:p>
            <a:r>
              <a:rPr lang="es-MX" b="1" i="1" dirty="0"/>
              <a:t>Evidencia </a:t>
            </a:r>
            <a:r>
              <a:rPr lang="es-MX" b="1" i="1" dirty="0" smtClean="0"/>
              <a:t>2</a:t>
            </a:r>
            <a:endParaRPr lang="es-MX" b="1" i="1" dirty="0"/>
          </a:p>
          <a:p>
            <a:r>
              <a:rPr lang="es-MX" b="1" i="1" dirty="0" smtClean="0"/>
              <a:t>Lista </a:t>
            </a:r>
            <a:r>
              <a:rPr lang="es-MX" b="1" i="1" dirty="0"/>
              <a:t>de cotejo de los niveles de la </a:t>
            </a:r>
            <a:r>
              <a:rPr lang="es-MX" b="1" i="1" dirty="0" smtClean="0"/>
              <a:t>escritura</a:t>
            </a:r>
          </a:p>
          <a:p>
            <a:endParaRPr lang="es-MX" b="1" i="1" dirty="0" smtClean="0"/>
          </a:p>
          <a:p>
            <a:pPr marL="171450" indent="-171450">
              <a:buSzPct val="105000"/>
              <a:buFont typeface="Arial" pitchFamily="34" charset="0"/>
              <a:buChar char="•"/>
            </a:pPr>
            <a:r>
              <a:rPr lang="es-MX" sz="1200" dirty="0" smtClean="0">
                <a:latin typeface="Roboto Medium"/>
              </a:rPr>
              <a:t>En cuanto a las competencias, logramos buscar en pareja la información en medios tecnológicos, como la lectura de Miriam Nemerovsky la cual nos fue de apoyo para la realización de la lista de cotejo</a:t>
            </a:r>
          </a:p>
          <a:p>
            <a:pPr marL="171450" indent="-171450">
              <a:buSzPct val="105000"/>
              <a:buFont typeface="Arial" pitchFamily="34" charset="0"/>
              <a:buChar char="•"/>
            </a:pPr>
            <a:r>
              <a:rPr lang="es-MX" sz="1200" dirty="0" smtClean="0">
                <a:latin typeface="Roboto Medium"/>
              </a:rPr>
              <a:t>La fortaleza de esta evidencia fue el trabajo colaborativo para identificar en que nivel de escritura se encontraba una niña y evaluar su caso según un texto escrito por ella.</a:t>
            </a:r>
          </a:p>
          <a:p>
            <a:pPr marL="171450" indent="-171450">
              <a:buSzPct val="105000"/>
              <a:buFont typeface="Arial" pitchFamily="34" charset="0"/>
              <a:buChar char="•"/>
            </a:pPr>
            <a:r>
              <a:rPr lang="es-MX" sz="1200" dirty="0" smtClean="0">
                <a:latin typeface="Roboto Medium"/>
              </a:rPr>
              <a:t>La dificultad que se nos presentó fue la búsqueda de la niña de la que nos </a:t>
            </a:r>
            <a:r>
              <a:rPr lang="es-MX" sz="1200" dirty="0">
                <a:latin typeface="Roboto Medium"/>
              </a:rPr>
              <a:t>í</a:t>
            </a:r>
            <a:r>
              <a:rPr lang="es-MX" sz="1200" dirty="0" smtClean="0">
                <a:latin typeface="Roboto Medium"/>
              </a:rPr>
              <a:t>bamos a apoyar porque no teníamos alguien cercano</a:t>
            </a:r>
          </a:p>
          <a:p>
            <a:pPr marL="171450" indent="-171450">
              <a:buSzPct val="105000"/>
              <a:buFont typeface="Arial" pitchFamily="34" charset="0"/>
              <a:buChar char="•"/>
            </a:pPr>
            <a:r>
              <a:rPr lang="es-MX" sz="1200" dirty="0" smtClean="0">
                <a:latin typeface="Roboto Medium"/>
              </a:rPr>
              <a:t>Nuestra mayor debilidad fue el no redactar el análisis con mas exactitud </a:t>
            </a:r>
          </a:p>
          <a:p>
            <a:pPr marL="171450" indent="-171450">
              <a:buSzPct val="105000"/>
              <a:buFont typeface="Arial" pitchFamily="34" charset="0"/>
              <a:buChar char="•"/>
            </a:pPr>
            <a:r>
              <a:rPr lang="es-MX" sz="1200" dirty="0" smtClean="0">
                <a:latin typeface="Roboto Medium"/>
              </a:rPr>
              <a:t>Las estrategias con las que podemos mejorar son buscar mas métodos para encontrar la información necesaria</a:t>
            </a:r>
          </a:p>
          <a:p>
            <a:pPr marL="171450" indent="-171450">
              <a:buSzPct val="105000"/>
              <a:buFont typeface="Arial" pitchFamily="34" charset="0"/>
              <a:buChar char="•"/>
            </a:pPr>
            <a:endParaRPr lang="es-MX" sz="1200" dirty="0">
              <a:latin typeface="Roboto Medium"/>
            </a:endParaRPr>
          </a:p>
        </p:txBody>
      </p:sp>
      <p:pic>
        <p:nvPicPr>
          <p:cNvPr id="4100" name="Picture 4" descr="https://i.pinimg.com/564x/ea/db/38/eadb3821a00ca5af9ab94a114d3d79bb.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953" b="89623" l="4078" r="90248">
                        <a14:foregroundMark x1="14007" y1="12500" x2="16312" y2="23585"/>
                        <a14:foregroundMark x1="33865" y1="13208" x2="36525" y2="13679"/>
                        <a14:foregroundMark x1="34929" y1="16038" x2="35993" y2="11557"/>
                        <a14:foregroundMark x1="33156" y1="13679" x2="35106" y2="12736"/>
                        <a14:foregroundMark x1="36348" y1="15566" x2="35816" y2="12972"/>
                        <a14:foregroundMark x1="54433" y1="17925" x2="53901" y2="22170"/>
                        <a14:foregroundMark x1="70390" y1="21462" x2="67908" y2="26179"/>
                        <a14:foregroundMark x1="79433" y1="34670" x2="80674" y2="30896"/>
                        <a14:foregroundMark x1="88475" y1="63208" x2="90248" y2="62264"/>
                        <a14:foregroundMark x1="58511" y1="43868" x2="75709" y2="68868"/>
                        <a14:foregroundMark x1="78369" y1="74057" x2="71986" y2="75236"/>
                        <a14:foregroundMark x1="80674" y1="78066" x2="72340" y2="78538"/>
                        <a14:foregroundMark x1="19326" y1="87972" x2="22163" y2="88679"/>
                        <a14:foregroundMark x1="31383" y1="12028" x2="36525" y2="13679"/>
                        <a14:foregroundMark x1="15603" y1="8726" x2="15603" y2="8726"/>
                        <a14:foregroundMark x1="17908" y1="10377" x2="18085" y2="9434"/>
                        <a14:foregroundMark x1="20567" y1="12028" x2="21099" y2="11792"/>
                        <a14:foregroundMark x1="22518" y1="15094" x2="23227" y2="14623"/>
                        <a14:foregroundMark x1="23227" y1="19104" x2="24113" y2="18632"/>
                        <a14:foregroundMark x1="23050" y1="23349" x2="23936" y2="22877"/>
                        <a14:foregroundMark x1="20922" y1="28538" x2="21099" y2="29245"/>
                        <a14:foregroundMark x1="22695" y1="25708" x2="22695" y2="26887"/>
                        <a14:foregroundMark x1="15603" y1="31604" x2="15071" y2="32783"/>
                        <a14:foregroundMark x1="18262" y1="30660" x2="18794" y2="31604"/>
                        <a14:foregroundMark x1="12234" y1="31132" x2="11525" y2="31840"/>
                        <a14:foregroundMark x1="10106" y1="29481" x2="9220" y2="29481"/>
                        <a14:foregroundMark x1="7801" y1="26651" x2="8333" y2="25943"/>
                        <a14:foregroundMark x1="6206" y1="22406" x2="7270" y2="22642"/>
                        <a14:foregroundMark x1="7270" y1="19104" x2="6206" y2="19104"/>
                        <a14:foregroundMark x1="8156" y1="15566" x2="7801" y2="14387"/>
                        <a14:foregroundMark x1="9574" y1="12500" x2="8688" y2="11085"/>
                        <a14:foregroundMark x1="12057" y1="10613" x2="11702" y2="8491"/>
                        <a14:foregroundMark x1="42021" y1="19575" x2="42021" y2="19575"/>
                        <a14:foregroundMark x1="43085" y1="21462" x2="44504" y2="21934"/>
                        <a14:foregroundMark x1="45035" y1="22406" x2="46454" y2="21226"/>
                      </a14:backgroundRemoval>
                    </a14:imgEffect>
                  </a14:imgLayer>
                </a14:imgProps>
              </a:ext>
              <a:ext uri="{28A0092B-C50C-407E-A947-70E740481C1C}">
                <a14:useLocalDpi xmlns:a14="http://schemas.microsoft.com/office/drawing/2010/main" val="0"/>
              </a:ext>
            </a:extLst>
          </a:blip>
          <a:srcRect/>
          <a:stretch>
            <a:fillRect/>
          </a:stretch>
        </p:blipFill>
        <p:spPr bwMode="auto">
          <a:xfrm>
            <a:off x="820673" y="3248821"/>
            <a:ext cx="3312368" cy="189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14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4100"/>
                                        </p:tgtEl>
                                      </p:cBhvr>
                                    </p:animEffect>
                                    <p:animScale>
                                      <p:cBhvr>
                                        <p:cTn id="20" dur="250" autoRev="1" fill="hold"/>
                                        <p:tgtEl>
                                          <p:spTgt spid="4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body" idx="2"/>
          </p:nvPr>
        </p:nvSpPr>
        <p:spPr>
          <a:xfrm>
            <a:off x="5076056" y="-131653"/>
            <a:ext cx="3224400" cy="5293084"/>
          </a:xfrm>
          <a:prstGeom prst="rect">
            <a:avLst/>
          </a:prstGeom>
        </p:spPr>
        <p:txBody>
          <a:bodyPr spcFirstLastPara="1" wrap="square" lIns="91425" tIns="91425" rIns="91425" bIns="91425" anchor="ctr" anchorCtr="0">
            <a:noAutofit/>
          </a:bodyPr>
          <a:lstStyle/>
          <a:p>
            <a:pPr marL="139700" indent="0">
              <a:buNone/>
            </a:pPr>
            <a:r>
              <a:rPr lang="es-MX" b="1" i="1" dirty="0" smtClean="0"/>
              <a:t>Evidencia </a:t>
            </a:r>
            <a:r>
              <a:rPr lang="es-MX" b="1" i="1" dirty="0"/>
              <a:t>1</a:t>
            </a:r>
          </a:p>
          <a:p>
            <a:pPr marL="139700" indent="0">
              <a:buNone/>
            </a:pPr>
            <a:r>
              <a:rPr lang="es-MX" b="1" i="1" dirty="0" smtClean="0"/>
              <a:t>Cuadro </a:t>
            </a:r>
            <a:r>
              <a:rPr lang="es-MX" b="1" i="1" dirty="0"/>
              <a:t>de propuestas didácticas de la </a:t>
            </a:r>
            <a:r>
              <a:rPr lang="es-MX" b="1" i="1" dirty="0" smtClean="0"/>
              <a:t>lengua</a:t>
            </a:r>
          </a:p>
          <a:p>
            <a:pPr marL="139700" indent="0">
              <a:buNone/>
            </a:pPr>
            <a:endParaRPr sz="1200" dirty="0"/>
          </a:p>
          <a:p>
            <a:r>
              <a:rPr lang="es-MX" sz="1200" dirty="0" smtClean="0"/>
              <a:t>Se favoreció la competencia por lo menos en un 50% al extraer información pertinente en Cassany y Calsamiglia.</a:t>
            </a:r>
            <a:endParaRPr lang="es-MX" sz="1200" dirty="0"/>
          </a:p>
          <a:p>
            <a:r>
              <a:rPr lang="en" sz="1200" dirty="0" smtClean="0"/>
              <a:t>Al ser de las primeras veces al trabajar en pareja se dificultó un poco la organización y la forma de tabajar. Tuvimos dificultad para comprender  la estructura del trabajo</a:t>
            </a:r>
            <a:endParaRPr lang="en" sz="1200" dirty="0"/>
          </a:p>
          <a:p>
            <a:r>
              <a:rPr lang="en" sz="1200" dirty="0" smtClean="0"/>
              <a:t>Logramos fundamentar una gran parte de los enfoques, sus propósitos, recursos  materiales así como conceptos y términos </a:t>
            </a:r>
            <a:endParaRPr lang="en" sz="1200" dirty="0"/>
          </a:p>
          <a:p>
            <a:r>
              <a:rPr lang="en" sz="1200" dirty="0" smtClean="0"/>
              <a:t>El area de oportunidad y las cosas que podría mejorar es la búsqueda de nuevas estrategias para trabajar aun cuando no funcione con el equipo, revisar varias veces el trabajo y checar que esté bien.</a:t>
            </a:r>
            <a:endParaRPr sz="1200" dirty="0"/>
          </a:p>
        </p:txBody>
      </p:sp>
      <p:sp>
        <p:nvSpPr>
          <p:cNvPr id="253" name="Google Shape;253;p35"/>
          <p:cNvSpPr txBox="1">
            <a:spLocks noGrp="1"/>
          </p:cNvSpPr>
          <p:nvPr>
            <p:ph type="title"/>
          </p:nvPr>
        </p:nvSpPr>
        <p:spPr>
          <a:xfrm>
            <a:off x="683568" y="483518"/>
            <a:ext cx="3387785" cy="572700"/>
          </a:xfrm>
          <a:prstGeom prst="rect">
            <a:avLst/>
          </a:prstGeom>
        </p:spPr>
        <p:txBody>
          <a:bodyPr spcFirstLastPara="1" wrap="square" lIns="91425" tIns="91425" rIns="91425" bIns="91425" anchor="t" anchorCtr="0">
            <a:noAutofit/>
          </a:bodyPr>
          <a:lstStyle/>
          <a:p>
            <a:pPr lvl="0"/>
            <a:r>
              <a:rPr lang="es-MX" sz="1600" dirty="0" smtClean="0">
                <a:latin typeface="Roboto Medium"/>
              </a:rPr>
              <a:t>Unidad</a:t>
            </a:r>
            <a:r>
              <a:rPr lang="en" sz="1600" dirty="0" smtClean="0">
                <a:latin typeface="Roboto Medium"/>
              </a:rPr>
              <a:t> I: </a:t>
            </a:r>
            <a:r>
              <a:rPr lang="es-MX" sz="1600" dirty="0">
                <a:latin typeface="Roboto Medium"/>
              </a:rPr>
              <a:t>Las teorías lingüísticas y su relación con los propósitos y fundamentos del enfoque de la enseñanza del lenguaje</a:t>
            </a:r>
            <a:endParaRPr sz="1600" dirty="0">
              <a:latin typeface="Roboto Medium"/>
            </a:endParaRPr>
          </a:p>
        </p:txBody>
      </p:sp>
      <p:sp>
        <p:nvSpPr>
          <p:cNvPr id="3" name="2 CuadroTexto"/>
          <p:cNvSpPr txBox="1"/>
          <p:nvPr/>
        </p:nvSpPr>
        <p:spPr>
          <a:xfrm>
            <a:off x="539552" y="1491630"/>
            <a:ext cx="3600400" cy="2031325"/>
          </a:xfrm>
          <a:prstGeom prst="rect">
            <a:avLst/>
          </a:prstGeom>
          <a:noFill/>
        </p:spPr>
        <p:txBody>
          <a:bodyPr wrap="square" rtlCol="0">
            <a:spAutoFit/>
          </a:bodyPr>
          <a:lstStyle/>
          <a:p>
            <a:pPr marL="457200" lvl="0" indent="-457200" algn="just">
              <a:buFont typeface="Wingdings" panose="05000000000000000000" pitchFamily="2" charset="2"/>
              <a:buChar char="§"/>
              <a:defRPr/>
            </a:pPr>
            <a:r>
              <a:rPr lang="es-ES" dirty="0">
                <a:solidFill>
                  <a:schemeClr val="tx1">
                    <a:lumMod val="75000"/>
                  </a:schemeClr>
                </a:solidFill>
                <a:latin typeface="Roboto Medium"/>
                <a:cs typeface="Aparajita" panose="020B0604020202020204" pitchFamily="34" charset="0"/>
              </a:rPr>
              <a:t>Establece relaciones entre los principios, conceptos disciplinarios y contenidos del plan y programas de estudio relacionados con la comunicación y el lenguaje en función del logro de aprendizaje de sus alumnos, asegurando la coherencia y continuidad entre los distintos grados y niveles educativos</a:t>
            </a:r>
            <a:r>
              <a:rPr lang="es-ES" dirty="0">
                <a:cs typeface="Aparajita" panose="020B0604020202020204" pitchFamily="34" charset="0"/>
              </a:rPr>
              <a:t>.</a:t>
            </a:r>
          </a:p>
        </p:txBody>
      </p:sp>
      <p:pic>
        <p:nvPicPr>
          <p:cNvPr id="3074" name="Picture 2" descr="https://i.pinimg.com/564x/12/c3/ad/12c3ad29537d7cc731ac8b2d187bd10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0" b="89683" l="1556" r="98889">
                        <a14:foregroundMark x1="24444" y1="1190" x2="25111" y2="9524"/>
                        <a14:foregroundMark x1="10222" y1="76190" x2="17556" y2="76190"/>
                        <a14:foregroundMark x1="10667" y1="61111" x2="19556" y2="63889"/>
                        <a14:foregroundMark x1="15333" y1="53571" x2="8222" y2="61905"/>
                        <a14:foregroundMark x1="32667" y1="77778" x2="62000" y2="80556"/>
                        <a14:foregroundMark x1="79556" y1="84921" x2="88222" y2="74603"/>
                        <a14:foregroundMark x1="91778" y1="62302" x2="89333" y2="52381"/>
                        <a14:foregroundMark x1="94000" y1="62302" x2="90444" y2="50397"/>
                        <a14:foregroundMark x1="96000" y1="59921" x2="92889" y2="54762"/>
                        <a14:foregroundMark x1="83778" y1="12302" x2="96222" y2="11111"/>
                      </a14:backgroundRemoval>
                    </a14:imgEffect>
                  </a14:imgLayer>
                </a14:imgProps>
              </a:ext>
              <a:ext uri="{28A0092B-C50C-407E-A947-70E740481C1C}">
                <a14:useLocalDpi xmlns:a14="http://schemas.microsoft.com/office/drawing/2010/main" val="0"/>
              </a:ext>
            </a:extLst>
          </a:blip>
          <a:srcRect/>
          <a:stretch>
            <a:fillRect/>
          </a:stretch>
        </p:blipFill>
        <p:spPr bwMode="auto">
          <a:xfrm>
            <a:off x="1043608" y="3522955"/>
            <a:ext cx="3024336" cy="1305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wipe(down)">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2">
                                            <p:txEl>
                                              <p:pRg st="0" end="0"/>
                                            </p:txEl>
                                          </p:spTgt>
                                        </p:tgtEl>
                                        <p:attrNameLst>
                                          <p:attrName>style.visibility</p:attrName>
                                        </p:attrNameLst>
                                      </p:cBhvr>
                                      <p:to>
                                        <p:strVal val="visible"/>
                                      </p:to>
                                    </p:set>
                                    <p:animEffect transition="in" filter="barn(inVertical)">
                                      <p:cBhvr>
                                        <p:cTn id="12" dur="500"/>
                                        <p:tgtEl>
                                          <p:spTgt spid="25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52">
                                            <p:txEl>
                                              <p:pRg st="1" end="1"/>
                                            </p:txEl>
                                          </p:spTgt>
                                        </p:tgtEl>
                                        <p:attrNameLst>
                                          <p:attrName>style.visibility</p:attrName>
                                        </p:attrNameLst>
                                      </p:cBhvr>
                                      <p:to>
                                        <p:strVal val="visible"/>
                                      </p:to>
                                    </p:set>
                                    <p:animEffect transition="in" filter="barn(inVertical)">
                                      <p:cBhvr>
                                        <p:cTn id="15" dur="500"/>
                                        <p:tgtEl>
                                          <p:spTgt spid="2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074"/>
                                        </p:tgtEl>
                                      </p:cBhvr>
                                    </p:animEffect>
                                    <p:animScale>
                                      <p:cBhvr>
                                        <p:cTn id="20" dur="250" autoRev="1" fill="hold"/>
                                        <p:tgtEl>
                                          <p:spTgt spid="307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403648" y="1203598"/>
            <a:ext cx="1872208" cy="3276099"/>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sz="1400" dirty="0" smtClean="0"/>
              <a:t/>
            </a:r>
            <a:br>
              <a:rPr lang="en" sz="1400" dirty="0" smtClean="0"/>
            </a:br>
            <a:endParaRPr sz="1400" dirty="0"/>
          </a:p>
        </p:txBody>
      </p:sp>
      <p:sp>
        <p:nvSpPr>
          <p:cNvPr id="234" name="Google Shape;234;p34"/>
          <p:cNvSpPr txBox="1">
            <a:spLocks noGrp="1"/>
          </p:cNvSpPr>
          <p:nvPr>
            <p:ph type="subTitle" idx="1"/>
          </p:nvPr>
        </p:nvSpPr>
        <p:spPr>
          <a:xfrm>
            <a:off x="1475656" y="411510"/>
            <a:ext cx="6336705" cy="510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Forte" pitchFamily="66" charset="0"/>
              </a:rPr>
              <a:t>Cursos que favorecen las mismas competencias</a:t>
            </a:r>
            <a:endParaRPr dirty="0">
              <a:latin typeface="Forte" pitchFamily="66"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266249576"/>
              </p:ext>
            </p:extLst>
          </p:nvPr>
        </p:nvGraphicFramePr>
        <p:xfrm>
          <a:off x="1619672" y="843558"/>
          <a:ext cx="6336704" cy="3749040"/>
        </p:xfrm>
        <a:graphic>
          <a:graphicData uri="http://schemas.openxmlformats.org/drawingml/2006/table">
            <a:tbl>
              <a:tblPr firstRow="1" bandRow="1">
                <a:tableStyleId>{22838BEF-8BB2-4498-84A7-C5851F593DF1}</a:tableStyleId>
              </a:tblPr>
              <a:tblGrid>
                <a:gridCol w="3168352"/>
                <a:gridCol w="3168352"/>
              </a:tblGrid>
              <a:tr h="108012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200" dirty="0"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dirty="0" smtClean="0">
                          <a:latin typeface="Roboto Medium"/>
                        </a:rPr>
                        <a:t>Detecta los procesos de aprendizaje de sus alumnos para favorecer su desarrollo cognitivo y socio-emocional.</a:t>
                      </a:r>
                    </a:p>
                    <a:p>
                      <a:endParaRPr lang="en-US" sz="1200" dirty="0">
                        <a:latin typeface="Roboto Medium"/>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dirty="0" smtClean="0">
                          <a:latin typeface="Roboto Medium"/>
                        </a:rPr>
                        <a:t>Integra recursos de la investigación educativa para enriquecer su práctica profesional expresando su interés por el conocimiento, la ciencia y la mejora de la educación.</a:t>
                      </a:r>
                    </a:p>
                    <a:p>
                      <a:endParaRPr lang="en-US" sz="1200" dirty="0"/>
                    </a:p>
                  </a:txBody>
                  <a:tcPr/>
                </a:tc>
              </a:tr>
              <a:tr h="2200279">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noProof="0" dirty="0" smtClean="0">
                          <a:latin typeface="Roboto Medium"/>
                        </a:rPr>
                        <a:t>Desarrollo</a:t>
                      </a:r>
                      <a:r>
                        <a:rPr lang="en-US" sz="1200" baseline="0" dirty="0" smtClean="0">
                          <a:latin typeface="Roboto Medium"/>
                        </a:rPr>
                        <a:t> y </a:t>
                      </a:r>
                      <a:r>
                        <a:rPr lang="es-MX" sz="1200" baseline="0" noProof="0" dirty="0" smtClean="0">
                          <a:latin typeface="Roboto Medium"/>
                        </a:rPr>
                        <a:t>aprendizaje (unidades I, II y II)</a:t>
                      </a:r>
                    </a:p>
                    <a:p>
                      <a:pPr marL="285750" indent="-285750">
                        <a:buFont typeface="Arial" pitchFamily="34" charset="0"/>
                        <a:buChar char="•"/>
                      </a:pPr>
                      <a:r>
                        <a:rPr lang="es-MX" sz="1200" baseline="0" noProof="0" dirty="0" smtClean="0">
                          <a:latin typeface="Roboto Medium"/>
                        </a:rPr>
                        <a:t>Pensamiento cuantitativo (unidad IV)</a:t>
                      </a:r>
                    </a:p>
                    <a:p>
                      <a:pPr marL="285750" indent="-285750">
                        <a:buFont typeface="Arial" pitchFamily="34" charset="0"/>
                        <a:buChar char="•"/>
                      </a:pPr>
                      <a:r>
                        <a:rPr lang="es-MX" sz="1200" baseline="0" noProof="0" dirty="0" smtClean="0">
                          <a:latin typeface="Roboto Medium"/>
                        </a:rPr>
                        <a:t>Estudio del mundo natural (unidad I)</a:t>
                      </a:r>
                      <a:endParaRPr lang="es-MX" sz="1200" noProof="0" dirty="0">
                        <a:latin typeface="Roboto Medium"/>
                      </a:endParaRPr>
                    </a:p>
                  </a:txBody>
                  <a:tcPr/>
                </a:tc>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noProof="0" dirty="0" smtClean="0">
                          <a:latin typeface="Roboto Medium"/>
                        </a:rPr>
                        <a:t>Desarrollo</a:t>
                      </a:r>
                      <a:r>
                        <a:rPr lang="en-US" sz="1200" baseline="0" dirty="0" smtClean="0">
                          <a:latin typeface="Roboto Medium"/>
                        </a:rPr>
                        <a:t> y </a:t>
                      </a:r>
                      <a:r>
                        <a:rPr lang="es-MX" sz="1200" baseline="0" noProof="0" dirty="0" smtClean="0">
                          <a:latin typeface="Roboto Medium"/>
                        </a:rPr>
                        <a:t>aprendizaje (unidades I, II y II)</a:t>
                      </a:r>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baseline="0" noProof="0" dirty="0" smtClean="0">
                          <a:latin typeface="Roboto Medium"/>
                        </a:rPr>
                        <a:t>El sujeto y su formación profesional (unidades I, II y II)</a:t>
                      </a:r>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baseline="0" noProof="0" dirty="0" smtClean="0">
                          <a:latin typeface="Roboto Medium"/>
                        </a:rPr>
                        <a:t>Pensamiento cuantitativo (unidad II y IV)</a:t>
                      </a:r>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baseline="0" noProof="0" dirty="0" smtClean="0">
                          <a:latin typeface="Roboto Medium"/>
                        </a:rPr>
                        <a:t>Estudio del mundo natural (unidad II)</a:t>
                      </a:r>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1200" baseline="0" noProof="0" dirty="0" smtClean="0">
                          <a:latin typeface="Roboto Medium"/>
                        </a:rPr>
                        <a:t>Herramientas para la observación y el análisis de la práctica educativa (unidades I, II y II)</a:t>
                      </a:r>
                      <a:endParaRPr lang="es-MX" sz="1200" noProof="0" dirty="0" smtClean="0">
                        <a:latin typeface="Roboto Medium"/>
                      </a:endParaRPr>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endParaRPr lang="es-MX" noProof="0" dirty="0" smtClean="0"/>
                    </a:p>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endParaRPr lang="es-MX" noProof="0" dirty="0" smtClean="0"/>
                    </a:p>
                    <a:p>
                      <a:endParaRPr lang="en-US" dirty="0"/>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3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11560" y="1131590"/>
            <a:ext cx="3350890" cy="3322302"/>
          </a:xfrm>
        </p:spPr>
        <p:txBody>
          <a:bodyPr/>
          <a:lstStyle/>
          <a:p>
            <a:pPr lvl="0" indent="-457200" algn="just">
              <a:buFont typeface="Wingdings" panose="05000000000000000000" pitchFamily="2" charset="2"/>
              <a:buChar char="§"/>
              <a:defRPr/>
            </a:pPr>
            <a:r>
              <a:rPr lang="es-ES" sz="1400" dirty="0">
                <a:solidFill>
                  <a:schemeClr val="tx1">
                    <a:lumMod val="75000"/>
                  </a:schemeClr>
                </a:solidFill>
                <a:latin typeface="Roboto Medium"/>
                <a:cs typeface="Aparajita" panose="020B0604020202020204" pitchFamily="34" charset="0"/>
              </a:rPr>
              <a:t>Establece relaciones entre los </a:t>
            </a:r>
            <a:r>
              <a:rPr lang="es-ES" sz="1400" dirty="0" smtClean="0">
                <a:solidFill>
                  <a:schemeClr val="tx1">
                    <a:lumMod val="75000"/>
                  </a:schemeClr>
                </a:solidFill>
                <a:latin typeface="Roboto Medium"/>
                <a:cs typeface="Aparajita" panose="020B0604020202020204" pitchFamily="34" charset="0"/>
              </a:rPr>
              <a:t>principios, conceptos </a:t>
            </a:r>
            <a:r>
              <a:rPr lang="es-ES" sz="1400" dirty="0">
                <a:solidFill>
                  <a:schemeClr val="tx1">
                    <a:lumMod val="75000"/>
                  </a:schemeClr>
                </a:solidFill>
                <a:latin typeface="Roboto Medium"/>
                <a:cs typeface="Aparajita" panose="020B0604020202020204" pitchFamily="34" charset="0"/>
              </a:rPr>
              <a:t>disciplinarios y contenidos del plan y programas de estudio relacionados con la comunicación y el lenguaje en función del logro de aprendizaje de sus alumnos, asegurando la coherencia y continuidad entre los distintos grados y niveles educativos.</a:t>
            </a:r>
          </a:p>
          <a:p>
            <a:pPr indent="-457200" algn="just">
              <a:buFont typeface="Wingdings" panose="05000000000000000000" pitchFamily="2" charset="2"/>
              <a:buChar char="§"/>
              <a:defRPr/>
            </a:pPr>
            <a:r>
              <a:rPr lang="es-ES" sz="1400" dirty="0">
                <a:solidFill>
                  <a:schemeClr val="tx1">
                    <a:lumMod val="75000"/>
                  </a:schemeClr>
                </a:solidFill>
                <a:latin typeface="Roboto Medium"/>
                <a:cs typeface="Aparajita" panose="020B0604020202020204" pitchFamily="34" charset="0"/>
              </a:rPr>
              <a:t>Emplea los medios tecnológicos y las fuentes de información científica disponibles para mantenerse actualizado con respecto al desarrollo lingüístico cognitivo de los alumnos.</a:t>
            </a:r>
            <a:endParaRPr lang="es-MX" sz="1400" dirty="0">
              <a:solidFill>
                <a:schemeClr val="tx1">
                  <a:lumMod val="75000"/>
                </a:schemeClr>
              </a:solidFill>
              <a:latin typeface="Roboto Medium"/>
              <a:cs typeface="Aparajita" panose="020B0604020202020204" pitchFamily="34" charset="0"/>
            </a:endParaRPr>
          </a:p>
          <a:p>
            <a:endParaRPr lang="en-US" dirty="0"/>
          </a:p>
        </p:txBody>
      </p:sp>
      <p:sp>
        <p:nvSpPr>
          <p:cNvPr id="4" name="3 Título"/>
          <p:cNvSpPr>
            <a:spLocks noGrp="1"/>
          </p:cNvSpPr>
          <p:nvPr>
            <p:ph type="title"/>
          </p:nvPr>
        </p:nvSpPr>
        <p:spPr>
          <a:xfrm>
            <a:off x="467544" y="339502"/>
            <a:ext cx="4104456" cy="572700"/>
          </a:xfrm>
        </p:spPr>
        <p:txBody>
          <a:bodyPr/>
          <a:lstStyle/>
          <a:p>
            <a:r>
              <a:rPr lang="es-MX" sz="1800" dirty="0" smtClean="0">
                <a:latin typeface="+mn-lt"/>
              </a:rPr>
              <a:t>Unidad III. Los </a:t>
            </a:r>
            <a:r>
              <a:rPr lang="es-MX" sz="1800" dirty="0">
                <a:latin typeface="+mn-lt"/>
              </a:rPr>
              <a:t>marcos de referencia y las decisiones didácticas de los docentes</a:t>
            </a:r>
            <a:endParaRPr lang="en-US" sz="1800" dirty="0">
              <a:latin typeface="+mn-lt"/>
            </a:endParaRPr>
          </a:p>
        </p:txBody>
      </p:sp>
      <p:sp>
        <p:nvSpPr>
          <p:cNvPr id="6" name="5 CuadroTexto"/>
          <p:cNvSpPr txBox="1"/>
          <p:nvPr/>
        </p:nvSpPr>
        <p:spPr>
          <a:xfrm>
            <a:off x="5076056" y="422540"/>
            <a:ext cx="3096344" cy="2585323"/>
          </a:xfrm>
          <a:prstGeom prst="rect">
            <a:avLst/>
          </a:prstGeom>
          <a:noFill/>
        </p:spPr>
        <p:txBody>
          <a:bodyPr wrap="square" rtlCol="0">
            <a:spAutoFit/>
          </a:bodyPr>
          <a:lstStyle/>
          <a:p>
            <a:r>
              <a:rPr lang="es-MX" b="1" i="1" dirty="0" smtClean="0"/>
              <a:t>Evidencia</a:t>
            </a:r>
            <a:r>
              <a:rPr lang="en-US" b="1" i="1" dirty="0" smtClean="0"/>
              <a:t> 3. </a:t>
            </a:r>
            <a:r>
              <a:rPr lang="es-MX" b="1" i="1" dirty="0" smtClean="0"/>
              <a:t>Cuadro analítico de orientaciones</a:t>
            </a:r>
          </a:p>
          <a:p>
            <a:pPr marL="285750" indent="-285750">
              <a:buFont typeface="Arial" pitchFamily="34" charset="0"/>
              <a:buChar char="•"/>
            </a:pPr>
            <a:endParaRPr lang="es-MX" b="1" i="1" dirty="0" smtClean="0"/>
          </a:p>
          <a:p>
            <a:pPr marL="171450" indent="-171450">
              <a:buFont typeface="Arial" pitchFamily="34" charset="0"/>
              <a:buChar char="•"/>
            </a:pPr>
            <a:r>
              <a:rPr lang="es-MX" sz="1200" dirty="0" smtClean="0">
                <a:latin typeface="Roboto Medium"/>
              </a:rPr>
              <a:t>Búsqueda de información en libros de apoyo, realizamos la competencia al ubicar la información en el cuadro, apoyo en el libro de aprendizajes clave </a:t>
            </a:r>
          </a:p>
          <a:p>
            <a:pPr marL="171450" indent="-171450">
              <a:buFont typeface="Arial" pitchFamily="34" charset="0"/>
              <a:buChar char="•"/>
            </a:pPr>
            <a:r>
              <a:rPr lang="es-MX" sz="1200" dirty="0" smtClean="0">
                <a:latin typeface="Roboto Medium"/>
              </a:rPr>
              <a:t> El sustento de la información hizo falta en la parte de las disciplinas y esa fue una de nuestras debilidades</a:t>
            </a:r>
          </a:p>
          <a:p>
            <a:pPr marL="171450" indent="-171450">
              <a:buFont typeface="Arial" pitchFamily="34" charset="0"/>
              <a:buChar char="•"/>
            </a:pPr>
            <a:r>
              <a:rPr lang="es-MX" sz="1200" dirty="0" smtClean="0">
                <a:latin typeface="Roboto Medium"/>
              </a:rPr>
              <a:t>Al consultar con mas profundidad podríamos ubicarla de manera mas específica </a:t>
            </a:r>
            <a:endParaRPr lang="es-MX" sz="1200" dirty="0">
              <a:latin typeface="Roboto Medium"/>
            </a:endParaRPr>
          </a:p>
        </p:txBody>
      </p:sp>
      <p:pic>
        <p:nvPicPr>
          <p:cNvPr id="5122" name="Picture 2" descr="https://i.pinimg.com/564x/25/b2/78/25b278778265829b42e4df95e286f327.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08" b="94055" l="5674" r="89894">
                        <a14:foregroundMark x1="55142" y1="5308" x2="54433" y2="13376"/>
                        <a14:foregroundMark x1="52482" y1="9130" x2="53191" y2="16985"/>
                        <a14:foregroundMark x1="54078" y1="23142" x2="56028" y2="44586"/>
                        <a14:foregroundMark x1="52482" y1="50743" x2="56738" y2="39066"/>
                        <a14:foregroundMark x1="46986" y1="43737" x2="59397" y2="46072"/>
                        <a14:foregroundMark x1="59397" y1="63694" x2="53191" y2="72611"/>
                        <a14:foregroundMark x1="46631" y1="94055" x2="46631" y2="94055"/>
                        <a14:foregroundMark x1="28191" y1="80042" x2="28191" y2="80042"/>
                        <a14:foregroundMark x1="28723" y1="76858" x2="27837" y2="84289"/>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2836035"/>
            <a:ext cx="2275756" cy="190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60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122"/>
                                        </p:tgtEl>
                                      </p:cBhvr>
                                    </p:animEffect>
                                    <p:animScale>
                                      <p:cBhvr>
                                        <p:cTn id="12" dur="250" autoRev="1" fill="hold"/>
                                        <p:tgtEl>
                                          <p:spTgt spid="5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9535</TotalTime>
  <Words>937</Words>
  <Application>Microsoft Office PowerPoint</Application>
  <PresentationFormat>Presentación en pantalla (16:9)</PresentationFormat>
  <Paragraphs>58</Paragraphs>
  <Slides>8</Slides>
  <Notes>6</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Notebook Lesson</vt:lpstr>
      <vt:lpstr>     . ESCUELA NORMAL DE EDUCACION PREESCOLAR LICENCIATURA EN EDUCACION PREESCOLAR    Maestra: Yara Alejandra Hernández Figueroa Gabriela Vargas Aldape # 21  UNIDAD III EVIDENCIA GLOGABL  Competencias profesionales:  Detecta los procesos de aprendizaje de sus alumnos para favorecer su desarrollo cognitivo y socio-emocional.  Integra recursos de la investigación educativa para enriquecer su práctica profesional expresando su interés por el conocimiento, la ciencia y la mejora de la educación </vt:lpstr>
      <vt:lpstr>Descripción del curso de Lenguaje y comunicación</vt:lpstr>
      <vt:lpstr>01</vt:lpstr>
      <vt:lpstr>Unidades de competencia</vt:lpstr>
      <vt:lpstr>Unidad II. Aportes de las investigaciones psicolingüísticas a la comprensión del desarrollo del lenguaje y de adquisición de la lengua escrita</vt:lpstr>
      <vt:lpstr>Unidad I: Las teorías lingüísticas y su relación con los propósitos y fundamentos del enfoque de la enseñanza del lenguaje</vt:lpstr>
      <vt:lpstr> </vt:lpstr>
      <vt:lpstr>Unidad III. Los marcos de referencia y las decisiones didácticas de los docentes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cecilia vargas</dc:creator>
  <cp:lastModifiedBy>SORIA</cp:lastModifiedBy>
  <cp:revision>23</cp:revision>
  <dcterms:modified xsi:type="dcterms:W3CDTF">2021-05-18T03:06:31Z</dcterms:modified>
</cp:coreProperties>
</file>