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1" autoAdjust="0"/>
    <p:restoredTop sz="94660"/>
  </p:normalViewPr>
  <p:slideViewPr>
    <p:cSldViewPr snapToGrid="0">
      <p:cViewPr>
        <p:scale>
          <a:sx n="37" d="100"/>
          <a:sy n="37" d="100"/>
        </p:scale>
        <p:origin x="174" y="7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356C53-B27C-48A4-A526-FB88625B944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GB"/>
          </a:p>
        </p:txBody>
      </p:sp>
      <p:sp>
        <p:nvSpPr>
          <p:cNvPr id="3" name="Subtítulo 2">
            <a:extLst>
              <a:ext uri="{FF2B5EF4-FFF2-40B4-BE49-F238E27FC236}">
                <a16:creationId xmlns:a16="http://schemas.microsoft.com/office/drawing/2014/main" id="{251E52F2-7344-4731-8F0A-3313A90229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GB"/>
          </a:p>
        </p:txBody>
      </p:sp>
      <p:sp>
        <p:nvSpPr>
          <p:cNvPr id="4" name="Marcador de fecha 3">
            <a:extLst>
              <a:ext uri="{FF2B5EF4-FFF2-40B4-BE49-F238E27FC236}">
                <a16:creationId xmlns:a16="http://schemas.microsoft.com/office/drawing/2014/main" id="{145B0656-6730-45C7-8BD5-B6EC93CBE6B1}"/>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5" name="Marcador de pie de página 4">
            <a:extLst>
              <a:ext uri="{FF2B5EF4-FFF2-40B4-BE49-F238E27FC236}">
                <a16:creationId xmlns:a16="http://schemas.microsoft.com/office/drawing/2014/main" id="{C3A17380-1246-4010-82BB-B5AA7A4F65B6}"/>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FCA2CC74-A8AC-48C6-AA19-912E0D60ADD4}"/>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2880699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FF873A-3595-4FB9-AAC9-687BCB4219C7}"/>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texto vertical 2">
            <a:extLst>
              <a:ext uri="{FF2B5EF4-FFF2-40B4-BE49-F238E27FC236}">
                <a16:creationId xmlns:a16="http://schemas.microsoft.com/office/drawing/2014/main" id="{C3DC9DB1-D9B6-41FD-B36C-67E14E6AED8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1EB5864F-4EF2-4ED8-9B34-0682E13C03C8}"/>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5" name="Marcador de pie de página 4">
            <a:extLst>
              <a:ext uri="{FF2B5EF4-FFF2-40B4-BE49-F238E27FC236}">
                <a16:creationId xmlns:a16="http://schemas.microsoft.com/office/drawing/2014/main" id="{BBB60EEC-34FA-42B4-9C69-A061C1A510BE}"/>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A98C942A-87C2-46DA-A36F-577F0A85FDF4}"/>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711924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C783F5E-6F69-447E-9308-8DC8948D6E7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GB"/>
          </a:p>
        </p:txBody>
      </p:sp>
      <p:sp>
        <p:nvSpPr>
          <p:cNvPr id="3" name="Marcador de texto vertical 2">
            <a:extLst>
              <a:ext uri="{FF2B5EF4-FFF2-40B4-BE49-F238E27FC236}">
                <a16:creationId xmlns:a16="http://schemas.microsoft.com/office/drawing/2014/main" id="{2F983B77-22BB-4625-AECD-9E539CD866A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321CF5FE-DFA0-4357-BA2C-F13A55453FA7}"/>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5" name="Marcador de pie de página 4">
            <a:extLst>
              <a:ext uri="{FF2B5EF4-FFF2-40B4-BE49-F238E27FC236}">
                <a16:creationId xmlns:a16="http://schemas.microsoft.com/office/drawing/2014/main" id="{29490B49-3667-47B6-9C22-99EFC2A6801E}"/>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5CEC6674-1F6C-415B-9C54-179B29383D63}"/>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4065461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9E16AF-A1FB-46D4-A0CB-564BBB2F0B08}"/>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349D0485-F98B-4719-8418-E64BDF16A86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F07AA9A2-83E7-4FFE-A59C-2E4EF6A7A27C}"/>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5" name="Marcador de pie de página 4">
            <a:extLst>
              <a:ext uri="{FF2B5EF4-FFF2-40B4-BE49-F238E27FC236}">
                <a16:creationId xmlns:a16="http://schemas.microsoft.com/office/drawing/2014/main" id="{D40FEB77-0614-405D-BBA1-02F7D2EA2069}"/>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98B3A875-CBE6-4BF2-862A-31BD797475F7}"/>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1629717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47D79-7B71-4006-BC72-8E331025738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5CC7E4F4-3D03-4C2A-8ED8-CC4BB5720D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8E07155-82ED-4DBE-BA38-8B8A9A8EB943}"/>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5" name="Marcador de pie de página 4">
            <a:extLst>
              <a:ext uri="{FF2B5EF4-FFF2-40B4-BE49-F238E27FC236}">
                <a16:creationId xmlns:a16="http://schemas.microsoft.com/office/drawing/2014/main" id="{A2706D9F-F153-4718-9A5D-314246BD4B3F}"/>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273FE0E2-2810-4997-AED6-4458AC910E2B}"/>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298200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C572E7-4788-48B6-A3C3-C0202214C476}"/>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8DFF44D4-D27A-482E-828B-72F20A1C05D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contenido 3">
            <a:extLst>
              <a:ext uri="{FF2B5EF4-FFF2-40B4-BE49-F238E27FC236}">
                <a16:creationId xmlns:a16="http://schemas.microsoft.com/office/drawing/2014/main" id="{D4777553-9DA6-4C2F-930C-21A3FD0988C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fecha 4">
            <a:extLst>
              <a:ext uri="{FF2B5EF4-FFF2-40B4-BE49-F238E27FC236}">
                <a16:creationId xmlns:a16="http://schemas.microsoft.com/office/drawing/2014/main" id="{D231EF15-5AFA-4592-A8BE-C6D8AD542B5A}"/>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6" name="Marcador de pie de página 5">
            <a:extLst>
              <a:ext uri="{FF2B5EF4-FFF2-40B4-BE49-F238E27FC236}">
                <a16:creationId xmlns:a16="http://schemas.microsoft.com/office/drawing/2014/main" id="{11AEE2AE-65B6-436C-89F8-86DCDCB52379}"/>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BCB6B369-C2DC-408D-8163-1872CF2EFA86}"/>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143251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E1A597-DC7D-4B48-B6E0-91FB1842B50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A1096FA6-F499-4E6F-87C5-8E58C6F6C3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95CC45C-DCC5-44CF-A088-D3BE0D85883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6D290A3B-963A-43BD-8EE7-F6918D962C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E8E3E5F-24FF-4E25-9003-1B611463B05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41524F2E-5E24-4C9B-AAA9-908A67D9117D}"/>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8" name="Marcador de pie de página 7">
            <a:extLst>
              <a:ext uri="{FF2B5EF4-FFF2-40B4-BE49-F238E27FC236}">
                <a16:creationId xmlns:a16="http://schemas.microsoft.com/office/drawing/2014/main" id="{52E10167-23CE-4FCA-8CDE-8AB699B3E8C4}"/>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5AF7FCD1-9A64-41A6-85A6-97F4BAB82B47}"/>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3370229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DE3072-BA37-4495-A40A-BF5F0305AC00}"/>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fecha 2">
            <a:extLst>
              <a:ext uri="{FF2B5EF4-FFF2-40B4-BE49-F238E27FC236}">
                <a16:creationId xmlns:a16="http://schemas.microsoft.com/office/drawing/2014/main" id="{422739C4-6DB6-4008-BECE-3CD3ED0C0F3D}"/>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4" name="Marcador de pie de página 3">
            <a:extLst>
              <a:ext uri="{FF2B5EF4-FFF2-40B4-BE49-F238E27FC236}">
                <a16:creationId xmlns:a16="http://schemas.microsoft.com/office/drawing/2014/main" id="{7CF2DEF7-CD7D-4A0A-AD5E-2091FFCAAD02}"/>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B0247036-C011-4AD8-A8B8-DE9383BFDAF2}"/>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2356105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4F47A94-F287-4C6D-B1CA-64A64AAAA4C1}"/>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3" name="Marcador de pie de página 2">
            <a:extLst>
              <a:ext uri="{FF2B5EF4-FFF2-40B4-BE49-F238E27FC236}">
                <a16:creationId xmlns:a16="http://schemas.microsoft.com/office/drawing/2014/main" id="{A5C7DEE9-0671-4C84-B4CC-57FA0D13F877}"/>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991201EE-E2FD-4E18-AEC0-6BFB1B92B0D4}"/>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290387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239245-23E1-48CE-AB42-7F578474C3B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1B4F0361-98FA-4E02-91EA-ADCE993D82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texto 3">
            <a:extLst>
              <a:ext uri="{FF2B5EF4-FFF2-40B4-BE49-F238E27FC236}">
                <a16:creationId xmlns:a16="http://schemas.microsoft.com/office/drawing/2014/main" id="{1B5E857C-6D9E-42B1-A2AB-D5CEB47D03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A17DAA9-58FD-4888-BD05-5F8A92C5B363}"/>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6" name="Marcador de pie de página 5">
            <a:extLst>
              <a:ext uri="{FF2B5EF4-FFF2-40B4-BE49-F238E27FC236}">
                <a16:creationId xmlns:a16="http://schemas.microsoft.com/office/drawing/2014/main" id="{FDCD9A03-2436-4985-9F54-1E1FBC6944BA}"/>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2B44373D-628C-432C-A31B-0F6633D7C09F}"/>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136850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B4D822-AEDD-437A-844F-30D3F9C182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GB"/>
          </a:p>
        </p:txBody>
      </p:sp>
      <p:sp>
        <p:nvSpPr>
          <p:cNvPr id="3" name="Marcador de posición de imagen 2">
            <a:extLst>
              <a:ext uri="{FF2B5EF4-FFF2-40B4-BE49-F238E27FC236}">
                <a16:creationId xmlns:a16="http://schemas.microsoft.com/office/drawing/2014/main" id="{63A116B9-2ED8-4274-A072-E3FC2BDA9E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68D0E704-5490-4C99-9A03-07B099D99D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C9BDA24-065C-40B9-992A-30100013A9B6}"/>
              </a:ext>
            </a:extLst>
          </p:cNvPr>
          <p:cNvSpPr>
            <a:spLocks noGrp="1"/>
          </p:cNvSpPr>
          <p:nvPr>
            <p:ph type="dt" sz="half" idx="10"/>
          </p:nvPr>
        </p:nvSpPr>
        <p:spPr/>
        <p:txBody>
          <a:bodyPr/>
          <a:lstStyle/>
          <a:p>
            <a:fld id="{A715E5A6-130D-471B-8860-5D23A01294E1}" type="datetimeFigureOut">
              <a:rPr lang="en-GB" smtClean="0"/>
              <a:t>13/05/2021</a:t>
            </a:fld>
            <a:endParaRPr lang="en-GB"/>
          </a:p>
        </p:txBody>
      </p:sp>
      <p:sp>
        <p:nvSpPr>
          <p:cNvPr id="6" name="Marcador de pie de página 5">
            <a:extLst>
              <a:ext uri="{FF2B5EF4-FFF2-40B4-BE49-F238E27FC236}">
                <a16:creationId xmlns:a16="http://schemas.microsoft.com/office/drawing/2014/main" id="{0A11A107-F14D-4095-AF58-BBFC083BD0E0}"/>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28D9ED72-B951-4210-B004-6C00F2FB836D}"/>
              </a:ext>
            </a:extLst>
          </p:cNvPr>
          <p:cNvSpPr>
            <a:spLocks noGrp="1"/>
          </p:cNvSpPr>
          <p:nvPr>
            <p:ph type="sldNum" sz="quarter" idx="12"/>
          </p:nvPr>
        </p:nvSpPr>
        <p:spPr/>
        <p:txBody>
          <a:bodyPr/>
          <a:lstStyle/>
          <a:p>
            <a:fld id="{A00FDDAD-BAC1-4852-BDCA-C22F4F2EDBF4}" type="slidenum">
              <a:rPr lang="en-GB" smtClean="0"/>
              <a:t>‹Nº›</a:t>
            </a:fld>
            <a:endParaRPr lang="en-GB"/>
          </a:p>
        </p:txBody>
      </p:sp>
    </p:spTree>
    <p:extLst>
      <p:ext uri="{BB962C8B-B14F-4D97-AF65-F5344CB8AC3E}">
        <p14:creationId xmlns:p14="http://schemas.microsoft.com/office/powerpoint/2010/main" val="118539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C76AA1-47B2-4333-B636-448FCD6C96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65FE0B85-5F7D-4671-84B0-63D28C03CF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F346CC2D-0084-45F4-8679-F4296C707B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5E5A6-130D-471B-8860-5D23A01294E1}" type="datetimeFigureOut">
              <a:rPr lang="en-GB" smtClean="0"/>
              <a:t>13/05/2021</a:t>
            </a:fld>
            <a:endParaRPr lang="en-GB"/>
          </a:p>
        </p:txBody>
      </p:sp>
      <p:sp>
        <p:nvSpPr>
          <p:cNvPr id="5" name="Marcador de pie de página 4">
            <a:extLst>
              <a:ext uri="{FF2B5EF4-FFF2-40B4-BE49-F238E27FC236}">
                <a16:creationId xmlns:a16="http://schemas.microsoft.com/office/drawing/2014/main" id="{F366985C-EF50-4E50-9B02-770F327DE9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491EFA6A-9A7E-4EE6-871A-778CFEC2D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FDDAD-BAC1-4852-BDCA-C22F4F2EDBF4}" type="slidenum">
              <a:rPr lang="en-GB" smtClean="0"/>
              <a:t>‹Nº›</a:t>
            </a:fld>
            <a:endParaRPr lang="en-GB"/>
          </a:p>
        </p:txBody>
      </p:sp>
    </p:spTree>
    <p:extLst>
      <p:ext uri="{BB962C8B-B14F-4D97-AF65-F5344CB8AC3E}">
        <p14:creationId xmlns:p14="http://schemas.microsoft.com/office/powerpoint/2010/main" val="3708595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9C4D43DE-D13B-407A-B59F-95317D613EF1}"/>
              </a:ext>
            </a:extLst>
          </p:cNvPr>
          <p:cNvGraphicFramePr>
            <a:graphicFrameLocks noGrp="1"/>
          </p:cNvGraphicFramePr>
          <p:nvPr>
            <p:extLst>
              <p:ext uri="{D42A27DB-BD31-4B8C-83A1-F6EECF244321}">
                <p14:modId xmlns:p14="http://schemas.microsoft.com/office/powerpoint/2010/main" val="1597391247"/>
              </p:ext>
            </p:extLst>
          </p:nvPr>
        </p:nvGraphicFramePr>
        <p:xfrm>
          <a:off x="441157" y="436835"/>
          <a:ext cx="11309685" cy="5984330"/>
        </p:xfrm>
        <a:graphic>
          <a:graphicData uri="http://schemas.openxmlformats.org/drawingml/2006/table">
            <a:tbl>
              <a:tblPr firstRow="1" bandRow="1">
                <a:tableStyleId>{00A15C55-8517-42AA-B614-E9B94910E393}</a:tableStyleId>
              </a:tblPr>
              <a:tblGrid>
                <a:gridCol w="1848982">
                  <a:extLst>
                    <a:ext uri="{9D8B030D-6E8A-4147-A177-3AD203B41FA5}">
                      <a16:colId xmlns:a16="http://schemas.microsoft.com/office/drawing/2014/main" val="2200213694"/>
                    </a:ext>
                  </a:extLst>
                </a:gridCol>
                <a:gridCol w="1887794">
                  <a:extLst>
                    <a:ext uri="{9D8B030D-6E8A-4147-A177-3AD203B41FA5}">
                      <a16:colId xmlns:a16="http://schemas.microsoft.com/office/drawing/2014/main" val="1803516689"/>
                    </a:ext>
                  </a:extLst>
                </a:gridCol>
                <a:gridCol w="1750919">
                  <a:extLst>
                    <a:ext uri="{9D8B030D-6E8A-4147-A177-3AD203B41FA5}">
                      <a16:colId xmlns:a16="http://schemas.microsoft.com/office/drawing/2014/main" val="1359945316"/>
                    </a:ext>
                  </a:extLst>
                </a:gridCol>
                <a:gridCol w="2172152">
                  <a:extLst>
                    <a:ext uri="{9D8B030D-6E8A-4147-A177-3AD203B41FA5}">
                      <a16:colId xmlns:a16="http://schemas.microsoft.com/office/drawing/2014/main" val="262659996"/>
                    </a:ext>
                  </a:extLst>
                </a:gridCol>
                <a:gridCol w="3649838">
                  <a:extLst>
                    <a:ext uri="{9D8B030D-6E8A-4147-A177-3AD203B41FA5}">
                      <a16:colId xmlns:a16="http://schemas.microsoft.com/office/drawing/2014/main" val="2066577564"/>
                    </a:ext>
                  </a:extLst>
                </a:gridCol>
              </a:tblGrid>
              <a:tr h="772250">
                <a:tc>
                  <a:txBody>
                    <a:bodyPr/>
                    <a:lstStyle/>
                    <a:p>
                      <a:pPr algn="ctr"/>
                      <a:r>
                        <a:rPr lang="es-MX" sz="2000" noProof="0"/>
                        <a:t>REFERENTE EMPIRICO</a:t>
                      </a:r>
                    </a:p>
                  </a:txBody>
                  <a:tcPr anchor="ctr"/>
                </a:tc>
                <a:tc>
                  <a:txBody>
                    <a:bodyPr/>
                    <a:lstStyle/>
                    <a:p>
                      <a:pPr algn="ctr"/>
                      <a:r>
                        <a:rPr lang="es-MX" sz="2000" noProof="0" dirty="0"/>
                        <a:t>ANÁLISIS ESPECULATIVO</a:t>
                      </a:r>
                    </a:p>
                  </a:txBody>
                  <a:tcPr anchor="ctr"/>
                </a:tc>
                <a:tc>
                  <a:txBody>
                    <a:bodyPr/>
                    <a:lstStyle/>
                    <a:p>
                      <a:pPr algn="ctr"/>
                      <a:r>
                        <a:rPr lang="es-MX" sz="2000" noProof="0" dirty="0"/>
                        <a:t>LOGROS</a:t>
                      </a:r>
                    </a:p>
                  </a:txBody>
                  <a:tcPr anchor="ctr"/>
                </a:tc>
                <a:tc>
                  <a:txBody>
                    <a:bodyPr/>
                    <a:lstStyle/>
                    <a:p>
                      <a:pPr algn="ctr"/>
                      <a:r>
                        <a:rPr lang="es-MX" sz="2000" noProof="0" dirty="0"/>
                        <a:t>DIFICULTADES</a:t>
                      </a:r>
                    </a:p>
                  </a:txBody>
                  <a:tcPr anchor="ctr"/>
                </a:tc>
                <a:tc>
                  <a:txBody>
                    <a:bodyPr/>
                    <a:lstStyle/>
                    <a:p>
                      <a:pPr algn="ctr"/>
                      <a:r>
                        <a:rPr lang="es-MX" sz="2000" noProof="0" dirty="0"/>
                        <a:t>REFERNTES TEÓRICOS</a:t>
                      </a:r>
                    </a:p>
                  </a:txBody>
                  <a:tcPr anchor="ctr"/>
                </a:tc>
                <a:extLst>
                  <a:ext uri="{0D108BD9-81ED-4DB2-BD59-A6C34878D82A}">
                    <a16:rowId xmlns:a16="http://schemas.microsoft.com/office/drawing/2014/main" val="4090921177"/>
                  </a:ext>
                </a:extLst>
              </a:tr>
              <a:tr h="4375307">
                <a:tc>
                  <a:txBody>
                    <a:bodyPr/>
                    <a:lstStyle/>
                    <a:p>
                      <a:pPr algn="ctr"/>
                      <a:r>
                        <a:rPr lang="es-MX" noProof="0" dirty="0"/>
                        <a:t>La actividad es aplicada a una niña en la cuál ella tiene que identificar las figuras geométricas mostradas en recortes de diferentes colores y clasificarlas según dónde pertenecen </a:t>
                      </a:r>
                    </a:p>
                  </a:txBody>
                  <a:tcPr anchor="ctr"/>
                </a:tc>
                <a:tc>
                  <a:txBody>
                    <a:bodyPr/>
                    <a:lstStyle/>
                    <a:p>
                      <a:pPr algn="ctr"/>
                      <a:r>
                        <a:rPr lang="es-MX" noProof="0" dirty="0"/>
                        <a:t>La niña empieza a identificar de manera rápida las figuras y las acomoda procurando que cada grupo sean todas las mismas figuras sin tomar en cuenta el color</a:t>
                      </a:r>
                    </a:p>
                  </a:txBody>
                  <a:tcPr anchor="ctr"/>
                </a:tc>
                <a:tc>
                  <a:txBody>
                    <a:bodyPr/>
                    <a:lstStyle/>
                    <a:p>
                      <a:pPr algn="ctr"/>
                      <a:r>
                        <a:rPr lang="es-MX" noProof="0" dirty="0"/>
                        <a:t>Identifica de manera correcta la mayoría de las figuras geométricas y las sabe diferenciar</a:t>
                      </a:r>
                    </a:p>
                  </a:txBody>
                  <a:tcPr anchor="ctr"/>
                </a:tc>
                <a:tc>
                  <a:txBody>
                    <a:bodyPr/>
                    <a:lstStyle/>
                    <a:p>
                      <a:pPr algn="ctr"/>
                      <a:r>
                        <a:rPr lang="es-MX" noProof="0" dirty="0"/>
                        <a:t>En algunos momentos se confundía con el rectángulo y el cuadrado y los acomodaba en diferente grupo, y ahí es dónde la maestra intervenía</a:t>
                      </a:r>
                    </a:p>
                  </a:txBody>
                  <a:tcPr anchor="ctr"/>
                </a:tc>
                <a:tc>
                  <a:txBody>
                    <a:bodyPr/>
                    <a:lstStyle/>
                    <a:p>
                      <a:pPr algn="ctr"/>
                      <a:r>
                        <a:rPr lang="es-MX" sz="1600" dirty="0"/>
                        <a:t>Son marcas en el papel cuya interpretación está basada fundamentalmente en la percepción, y acerca de las cuales no se plantean todavía relaciones que puedan ser generalizadas. Esto significa que si bien un niño de Nivel Inicial es capaz de reconocer el dibujo de un cuadrado, si se le pregunta cómo “sabe” que ese dibujo representa a un cuadrado, seguramente nos contestará: “por que sí, porque es un cuadrado”. Es decir, este niño reconoce el cuadrado globalmente, sin acceder necesariamente a las propiedades que lo caracterizan. Se puede decir entonces, que él “ve” el cuadrado pero no “ve” los ángulos rectos, los lados iguales ni las diagonales que se cortan perpendicularmente en el punto medio, etcétera. (</a:t>
                      </a:r>
                      <a:r>
                        <a:rPr lang="es-MX" sz="1600" dirty="0" err="1"/>
                        <a:t>Sadovsky</a:t>
                      </a:r>
                      <a:r>
                        <a:rPr lang="es-MX" sz="1600" dirty="0"/>
                        <a:t>, Parra, </a:t>
                      </a:r>
                      <a:r>
                        <a:rPr lang="es-MX" sz="1600" dirty="0" err="1"/>
                        <a:t>Itzcovich</a:t>
                      </a:r>
                      <a:r>
                        <a:rPr lang="es-MX" sz="1600" dirty="0"/>
                        <a:t> y </a:t>
                      </a:r>
                      <a:r>
                        <a:rPr lang="es-MX" sz="1600" dirty="0" err="1"/>
                        <a:t>Broitman</a:t>
                      </a:r>
                      <a:r>
                        <a:rPr lang="es-MX" sz="1600" dirty="0"/>
                        <a:t>, 1998).</a:t>
                      </a:r>
                      <a:endParaRPr lang="es-MX" sz="1600" noProof="0" dirty="0"/>
                    </a:p>
                  </a:txBody>
                  <a:tcPr anchor="ctr"/>
                </a:tc>
                <a:extLst>
                  <a:ext uri="{0D108BD9-81ED-4DB2-BD59-A6C34878D82A}">
                    <a16:rowId xmlns:a16="http://schemas.microsoft.com/office/drawing/2014/main" val="2525409988"/>
                  </a:ext>
                </a:extLst>
              </a:tr>
            </a:tbl>
          </a:graphicData>
        </a:graphic>
      </p:graphicFrame>
    </p:spTree>
    <p:extLst>
      <p:ext uri="{BB962C8B-B14F-4D97-AF65-F5344CB8AC3E}">
        <p14:creationId xmlns:p14="http://schemas.microsoft.com/office/powerpoint/2010/main" val="320289609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251</Words>
  <Application>Microsoft Office PowerPoint</Application>
  <PresentationFormat>Panorámica</PresentationFormat>
  <Paragraphs>10</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LUCERO DE LOURDES GARCIA VELA</dc:creator>
  <cp:lastModifiedBy>LUCERO DE LOURDES GARCIA VELA</cp:lastModifiedBy>
  <cp:revision>2</cp:revision>
  <dcterms:created xsi:type="dcterms:W3CDTF">2021-05-14T04:13:34Z</dcterms:created>
  <dcterms:modified xsi:type="dcterms:W3CDTF">2021-05-14T04:19:18Z</dcterms:modified>
</cp:coreProperties>
</file>