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6"/>
  </p:notesMasterIdLst>
  <p:sldIdLst>
    <p:sldId id="256" r:id="rId2"/>
    <p:sldId id="311" r:id="rId3"/>
    <p:sldId id="312" r:id="rId4"/>
    <p:sldId id="310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Patrick Hand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2FD9F-5E66-4DCE-A833-B9F437EE98A3}">
  <a:tblStyle styleId="{EA92FD9F-5E66-4DCE-A833-B9F437EE9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6" autoAdjust="0"/>
  </p:normalViewPr>
  <p:slideViewPr>
    <p:cSldViewPr snapToGrid="0">
      <p:cViewPr>
        <p:scale>
          <a:sx n="100" d="100"/>
          <a:sy n="100" d="100"/>
        </p:scale>
        <p:origin x="1104" y="168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1912352" y="2805666"/>
            <a:ext cx="5319293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/>
              <a:t>La enseñanza de las figuras y los cuerpos geométricos </a:t>
            </a:r>
            <a:endParaRPr sz="3200" dirty="0"/>
          </a:p>
        </p:txBody>
      </p:sp>
      <p:sp>
        <p:nvSpPr>
          <p:cNvPr id="3521" name="Google Shape;3521;p37"/>
          <p:cNvSpPr txBox="1">
            <a:spLocks noGrp="1"/>
          </p:cNvSpPr>
          <p:nvPr>
            <p:ph type="subTitle" idx="1"/>
          </p:nvPr>
        </p:nvSpPr>
        <p:spPr>
          <a:xfrm>
            <a:off x="719999" y="4500183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Observación de cuerpos geométricos y clasificaciones  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497F53C-1684-43A2-9B76-BCD9BEA63D5E}"/>
              </a:ext>
            </a:extLst>
          </p:cNvPr>
          <p:cNvGrpSpPr/>
          <p:nvPr/>
        </p:nvGrpSpPr>
        <p:grpSpPr>
          <a:xfrm>
            <a:off x="122665" y="245197"/>
            <a:ext cx="8789666" cy="4862039"/>
            <a:chOff x="1619993" y="1280871"/>
            <a:chExt cx="8789666" cy="486203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CB8D0FC-518F-4EA4-848A-753DC14B0E34}"/>
                </a:ext>
              </a:extLst>
            </p:cNvPr>
            <p:cNvSpPr/>
            <p:nvPr/>
          </p:nvSpPr>
          <p:spPr>
            <a:xfrm>
              <a:off x="3155798" y="1280871"/>
              <a:ext cx="6096000" cy="8806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ESCUELA NORMAL DE EDUCACIÓN PREESCOLAR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Licenciatura en Educación preescolar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Ciclo escolar 2020 – 2021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FB6439A-25B6-4EE8-A83C-0FDA2BED0F59}"/>
                </a:ext>
              </a:extLst>
            </p:cNvPr>
            <p:cNvGrpSpPr/>
            <p:nvPr/>
          </p:nvGrpSpPr>
          <p:grpSpPr>
            <a:xfrm>
              <a:off x="4135683" y="2281310"/>
              <a:ext cx="4363017" cy="996347"/>
              <a:chOff x="543289" y="294380"/>
              <a:chExt cx="4071030" cy="846600"/>
            </a:xfrm>
          </p:grpSpPr>
          <p:pic>
            <p:nvPicPr>
              <p:cNvPr id="8" name="2 Imagen">
                <a:extLst>
                  <a:ext uri="{FF2B5EF4-FFF2-40B4-BE49-F238E27FC236}">
                    <a16:creationId xmlns:a16="http://schemas.microsoft.com/office/drawing/2014/main" id="{4FC645B5-FEBA-40C7-951A-947DCA2D7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89" y="406806"/>
                <a:ext cx="1502687" cy="734174"/>
              </a:xfrm>
              <a:prstGeom prst="rect">
                <a:avLst/>
              </a:prstGeom>
            </p:spPr>
          </p:pic>
          <p:sp>
            <p:nvSpPr>
              <p:cNvPr id="9" name="1 CuadroTexto">
                <a:extLst>
                  <a:ext uri="{FF2B5EF4-FFF2-40B4-BE49-F238E27FC236}">
                    <a16:creationId xmlns:a16="http://schemas.microsoft.com/office/drawing/2014/main" id="{D0E25844-4BA6-4F31-B5BC-413A9A50CB4C}"/>
                  </a:ext>
                </a:extLst>
              </p:cNvPr>
              <p:cNvSpPr txBox="1"/>
              <p:nvPr/>
            </p:nvSpPr>
            <p:spPr>
              <a:xfrm>
                <a:off x="2329589" y="530351"/>
                <a:ext cx="2284730" cy="49997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FORMA, ESPACIO Y MEDIDA </a:t>
                </a:r>
              </a:p>
            </p:txBody>
          </p:sp>
          <p:cxnSp>
            <p:nvCxnSpPr>
              <p:cNvPr id="10" name="12 Conector recto">
                <a:extLst>
                  <a:ext uri="{FF2B5EF4-FFF2-40B4-BE49-F238E27FC236}">
                    <a16:creationId xmlns:a16="http://schemas.microsoft.com/office/drawing/2014/main" id="{2011FF65-10FF-41BF-8BA4-B9546C09A425}"/>
                  </a:ext>
                </a:extLst>
              </p:cNvPr>
              <p:cNvCxnSpPr/>
              <p:nvPr/>
            </p:nvCxnSpPr>
            <p:spPr>
              <a:xfrm>
                <a:off x="2329589" y="294380"/>
                <a:ext cx="0" cy="83769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C5264CC-DF9B-4CF1-A3D6-AD3DB4CEAE8D}"/>
                </a:ext>
              </a:extLst>
            </p:cNvPr>
            <p:cNvSpPr/>
            <p:nvPr/>
          </p:nvSpPr>
          <p:spPr>
            <a:xfrm>
              <a:off x="1619993" y="3640971"/>
              <a:ext cx="8789666" cy="58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 la alumna: ­­­­­________________________________________________</a:t>
              </a:r>
              <a:r>
                <a:rPr lang="es-MX" sz="1200" b="1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572DF2E-BB9E-4ED8-8958-920E456AEEC2}"/>
                </a:ext>
              </a:extLst>
            </p:cNvPr>
            <p:cNvSpPr/>
            <p:nvPr/>
          </p:nvSpPr>
          <p:spPr>
            <a:xfrm>
              <a:off x="2485227" y="4196993"/>
              <a:ext cx="7168201" cy="1945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trabajo: Matriz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s-MX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docente: </a:t>
              </a:r>
              <a:r>
                <a:rPr lang="es-MX" b="1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Oralia Gabriela Palmares</a:t>
              </a:r>
              <a:endParaRPr lang="es-MX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MX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NL: 11</a:t>
              </a:r>
              <a:r>
                <a:rPr lang="es-MX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s-MX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1</a:t>
              </a:r>
              <a:r>
                <a:rPr lang="es-MX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s-MX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“C”</a:t>
              </a:r>
              <a:endPara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Ramos Arizpe, Coahuila      Fecha:    </a:t>
              </a:r>
              <a:r>
                <a:rPr lang="es-MX" sz="1200" b="1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 de mayo del 2021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 de texto 1">
              <a:extLst>
                <a:ext uri="{FF2B5EF4-FFF2-40B4-BE49-F238E27FC236}">
                  <a16:creationId xmlns:a16="http://schemas.microsoft.com/office/drawing/2014/main" id="{3F4183EA-69D3-4D80-B5A2-AE1F51F44344}"/>
                </a:ext>
              </a:extLst>
            </p:cNvPr>
            <p:cNvSpPr txBox="1"/>
            <p:nvPr/>
          </p:nvSpPr>
          <p:spPr>
            <a:xfrm>
              <a:off x="3980894" y="3581577"/>
              <a:ext cx="5566202" cy="31149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Sofía Abigail Mascorro Arellano </a:t>
              </a:r>
              <a:endParaRPr lang="es-MX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60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8EE5B8-0D5C-4AB1-BC8D-D4FD166533C1}"/>
              </a:ext>
            </a:extLst>
          </p:cNvPr>
          <p:cNvSpPr/>
          <p:nvPr/>
        </p:nvSpPr>
        <p:spPr>
          <a:xfrm>
            <a:off x="3216318" y="834576"/>
            <a:ext cx="2980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https://youtu.be/efhaKnPVPOg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6066CB-64AD-4FF0-9E13-3DF7FF130E7C}"/>
              </a:ext>
            </a:extLst>
          </p:cNvPr>
          <p:cNvSpPr/>
          <p:nvPr/>
        </p:nvSpPr>
        <p:spPr>
          <a:xfrm>
            <a:off x="2623942" y="249801"/>
            <a:ext cx="4738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 vídeo de YouTube:  </a:t>
            </a:r>
          </a:p>
        </p:txBody>
      </p:sp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E7666223-BDD8-4383-BEE7-E650B280F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7" y="1274733"/>
            <a:ext cx="3101788" cy="17447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6153BF-5253-45A9-83CD-59CDFB5C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55" y="1274733"/>
            <a:ext cx="3101787" cy="17738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1F0C6B-5D9A-4853-A12B-0DA140BA4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487" y="3222461"/>
            <a:ext cx="3101788" cy="1789344"/>
          </a:xfrm>
          <a:prstGeom prst="rect">
            <a:avLst/>
          </a:prstGeom>
        </p:spPr>
      </p:pic>
      <p:pic>
        <p:nvPicPr>
          <p:cNvPr id="11" name="Imagen 10" descr="Imagen que contiene joven, pequeño, niña, niño&#10;&#10;Descripción generada automáticamente">
            <a:extLst>
              <a:ext uri="{FF2B5EF4-FFF2-40B4-BE49-F238E27FC236}">
                <a16:creationId xmlns:a16="http://schemas.microsoft.com/office/drawing/2014/main" id="{ED98266B-B098-4D97-BB34-791DDC2C2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54" y="3162571"/>
            <a:ext cx="3101787" cy="177189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5993DE7-BA2C-4E8F-98C9-0CC269EE70EB}"/>
              </a:ext>
            </a:extLst>
          </p:cNvPr>
          <p:cNvSpPr/>
          <p:nvPr/>
        </p:nvSpPr>
        <p:spPr>
          <a:xfrm>
            <a:off x="6196621" y="1133244"/>
            <a:ext cx="287129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Minuto 18 se aplica esta actividad</a:t>
            </a:r>
          </a:p>
        </p:txBody>
      </p:sp>
    </p:spTree>
    <p:extLst>
      <p:ext uri="{BB962C8B-B14F-4D97-AF65-F5344CB8AC3E}">
        <p14:creationId xmlns:p14="http://schemas.microsoft.com/office/powerpoint/2010/main" val="40063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F64A96EC-EFC5-41EC-8E1E-AD1598CC2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20615"/>
              </p:ext>
            </p:extLst>
          </p:nvPr>
        </p:nvGraphicFramePr>
        <p:xfrm>
          <a:off x="467833" y="277632"/>
          <a:ext cx="8474150" cy="48930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03497">
                  <a:extLst>
                    <a:ext uri="{9D8B030D-6E8A-4147-A177-3AD203B41FA5}">
                      <a16:colId xmlns:a16="http://schemas.microsoft.com/office/drawing/2014/main" val="1401684109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1858329781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598298262"/>
                    </a:ext>
                  </a:extLst>
                </a:gridCol>
                <a:gridCol w="1467293">
                  <a:extLst>
                    <a:ext uri="{9D8B030D-6E8A-4147-A177-3AD203B41FA5}">
                      <a16:colId xmlns:a16="http://schemas.microsoft.com/office/drawing/2014/main" val="1815501700"/>
                    </a:ext>
                  </a:extLst>
                </a:gridCol>
                <a:gridCol w="2211574">
                  <a:extLst>
                    <a:ext uri="{9D8B030D-6E8A-4147-A177-3AD203B41FA5}">
                      <a16:colId xmlns:a16="http://schemas.microsoft.com/office/drawing/2014/main" val="629195615"/>
                    </a:ext>
                  </a:extLst>
                </a:gridCol>
              </a:tblGrid>
              <a:tr h="1905996">
                <a:tc>
                  <a:txBody>
                    <a:bodyPr/>
                    <a:lstStyle/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Referente empírico:</a:t>
                      </a:r>
                      <a:endParaRPr lang="es-MX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Análisis especulativo ¿Qué pasa aquí?</a:t>
                      </a:r>
                      <a:endParaRPr lang="es-MX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Primera pregunta para reflexionar:</a:t>
                      </a: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¿Qué logros tuvo el alumno al abordar las actividades?</a:t>
                      </a:r>
                      <a:endParaRPr lang="es-MX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Segunda pregunta para reflexionar:</a:t>
                      </a: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¿Qué dificultades tuvo el alumno al abordar las actividades?</a:t>
                      </a:r>
                      <a:endParaRPr lang="es-MX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endParaRPr lang="es-MX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Arial"/>
                      </a:endParaRPr>
                    </a:p>
                    <a:p>
                      <a:pPr algn="ctr"/>
                      <a:r>
                        <a:rPr lang="es-MX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Referentes teóricos que expliquen logros y dificultades encontradas:</a:t>
                      </a:r>
                      <a:endParaRPr lang="es-MX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84157"/>
                  </a:ext>
                </a:extLst>
              </a:tr>
              <a:tr h="531145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Entre las tres niñas</a:t>
                      </a: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1.-Mariel</a:t>
                      </a: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2.- Fátima</a:t>
                      </a: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3. </a:t>
                      </a:r>
                      <a:r>
                        <a:rPr lang="es-MX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Luly</a:t>
                      </a:r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Al empezar la actividad  comenzaron a </a:t>
                      </a:r>
                      <a:r>
                        <a:rPr lang="es-MX" sz="10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</a:t>
                      </a:r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recordar las figuras e identificar cual es su nombre y sus características. 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La intención era que las niñas lograran clasificar los objetos de diferentes formas de acuerdo a cada casilla.</a:t>
                      </a:r>
                    </a:p>
                    <a:p>
                      <a:pPr algn="l"/>
                      <a:r>
                        <a:rPr lang="es-MX" sz="1000" b="1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Mariel</a:t>
                      </a:r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la primer niña se batalló un poco más, le costaba trabajo identificarlas.</a:t>
                      </a:r>
                    </a:p>
                    <a:p>
                      <a:pPr algn="r"/>
                      <a:r>
                        <a:rPr lang="es-MX" sz="1000" b="1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Fátima</a:t>
                      </a:r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la segunda niña fue mucho más fácil realizar la actividad porque las identificaba rápidamente.</a:t>
                      </a:r>
                    </a:p>
                    <a:p>
                      <a:pPr algn="l"/>
                      <a:r>
                        <a:rPr lang="es-MX" sz="1000" b="1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Luly</a:t>
                      </a:r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la tercer niña también pudo identificar rápidamente las figuras</a:t>
                      </a:r>
                    </a:p>
                    <a:p>
                      <a:pPr algn="l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Por lo tanto   esta actividad si se logro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-Seguir las indicaciones.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-Retomar los saberes previos.</a:t>
                      </a: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-Realizar de forma independiente el trabajo independiente.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-Clasificación de figuras geométricas.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-Reconoce las figuras con volumen.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-Dificultad para aprender los nombres de las figuras.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-Identificar algunas de  las figuras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-Clasificarlas.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-Jean Piaget: En la dificultad de aprender, </a:t>
                      </a:r>
                      <a:r>
                        <a:rPr lang="es-E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es un proceso que sólo tiene sentido ante situaciones de cambio. Por eso, aprender es en parte saber adaptarse a esas novedades. Este psicólogo explica la dinámica de adaptación mediante dos procesos : la asimilación y la acomodación.</a:t>
                      </a:r>
                    </a:p>
                    <a:p>
                      <a:pPr algn="ctr"/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r>
                        <a:rPr lang="es-MX" sz="1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-John Dewey: En el logro de la experiencia, </a:t>
                      </a:r>
                      <a:r>
                        <a:rPr lang="es-E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no tienen valor por sí mismas, ni son un agregado de sensaciones o ideas simples sino que adquieren valor (diferencial) para las personas debido a que se conforman por un actuar de los individuos.</a:t>
                      </a:r>
                      <a:endParaRPr lang="es-MX" sz="10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4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686001"/>
      </p:ext>
    </p:extLst>
  </p:cSld>
  <p:clrMapOvr>
    <a:masterClrMapping/>
  </p:clrMapOvr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407</Words>
  <Application>Microsoft Office PowerPoint</Application>
  <PresentationFormat>Presentación en pantalla (16:9)</PresentationFormat>
  <Paragraphs>62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Patrick Hand</vt:lpstr>
      <vt:lpstr>Times New Roman</vt:lpstr>
      <vt:lpstr>Calibri</vt:lpstr>
      <vt:lpstr>Arial</vt:lpstr>
      <vt:lpstr>Open Sans</vt:lpstr>
      <vt:lpstr>Cool Doody Thesis by Slidesgo</vt:lpstr>
      <vt:lpstr>La enseñanza de las figuras y los cuerpos geométricos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enseñanza de las figuras y los cuerpos geométricos</dc:title>
  <dc:creator>margarita velazquez medellin</dc:creator>
  <cp:lastModifiedBy>SOFIA ABIGAIL MASCORRO ARELLANO</cp:lastModifiedBy>
  <cp:revision>34</cp:revision>
  <dcterms:modified xsi:type="dcterms:W3CDTF">2021-05-12T19:39:31Z</dcterms:modified>
</cp:coreProperties>
</file>