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23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751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221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067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67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943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9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62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317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84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86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59026" y="0"/>
            <a:ext cx="11661913" cy="6974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endParaRPr lang="es-MX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 Prácticas sociales del lenguaje</a:t>
            </a: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Maestra: 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María Elena Villarreal Márquez </a:t>
            </a:r>
          </a:p>
          <a:p>
            <a:pPr algn="ctr">
              <a:lnSpc>
                <a:spcPct val="150000"/>
              </a:lnSpc>
            </a:pPr>
            <a:endParaRPr lang="es-MX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500" b="1" u="sng" dirty="0">
                <a:latin typeface="Arial" panose="020B0604020202020204" pitchFamily="34" charset="0"/>
                <a:cs typeface="Arial" panose="020B0604020202020204" pitchFamily="34" charset="0"/>
              </a:rPr>
              <a:t>Cuadro comparativo</a:t>
            </a: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II</a:t>
            </a:r>
          </a:p>
          <a:p>
            <a:pPr algn="ctr"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“Investigación sobre el enfoque de planes y programas de estudio del español en educación básica, en el nivel preescolar”</a:t>
            </a:r>
          </a:p>
          <a:p>
            <a:pPr algn="ctr">
              <a:lnSpc>
                <a:spcPct val="150000"/>
              </a:lnSpc>
            </a:pPr>
            <a:endParaRPr lang="es-MX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Alumnas: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 María Avalos, Vanessa Garza y Estefanía Hernández </a:t>
            </a:r>
          </a:p>
          <a:p>
            <a:pPr algn="ctr"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2° semestre      Sección: C </a:t>
            </a: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</a:p>
          <a:p>
            <a:pPr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Competencias de la unidad de aprendizaje</a:t>
            </a:r>
          </a:p>
          <a:p>
            <a:pPr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•Aplica el plan y programas de estudio para alcanzar los propósitos educativos y contribuir al pleno desenvolvimiento de las capacidades de sus alumnos.</a:t>
            </a:r>
          </a:p>
          <a:p>
            <a:pPr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•Integra recursos de la investigación educativa para enriquecer su práctica profesional, expresando su interés por el conocimiento, la ciencia y la mejora de la educación.</a:t>
            </a:r>
          </a:p>
          <a:p>
            <a:pPr algn="ctr">
              <a:lnSpc>
                <a:spcPct val="150000"/>
              </a:lnSpc>
            </a:pPr>
            <a:endParaRPr lang="es-MX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Saltillo, Coahuila 19 de mayo de 2021 </a:t>
            </a:r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18" y="106018"/>
            <a:ext cx="1113551" cy="14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6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08798" y="-146564"/>
            <a:ext cx="49943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b="1" dirty="0">
                <a:solidFill>
                  <a:srgbClr val="577556"/>
                </a:solidFill>
                <a:latin typeface="BREAKBONE" panose="02000500000000000000" pitchFamily="2" charset="0"/>
              </a:rPr>
              <a:t>Orientaciones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67716" y="206499"/>
            <a:ext cx="2905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solidFill>
                  <a:srgbClr val="CC8E61"/>
                </a:solidFill>
                <a:latin typeface="Better Together" panose="02000506000000020004" pitchFamily="2" charset="0"/>
              </a:rPr>
              <a:t>didácticas</a:t>
            </a:r>
          </a:p>
        </p:txBody>
      </p:sp>
      <p:sp>
        <p:nvSpPr>
          <p:cNvPr id="4" name="Estrella de 4 puntas 3"/>
          <p:cNvSpPr/>
          <p:nvPr/>
        </p:nvSpPr>
        <p:spPr>
          <a:xfrm rot="20963894">
            <a:off x="3409539" y="193394"/>
            <a:ext cx="423769" cy="444208"/>
          </a:xfrm>
          <a:prstGeom prst="star4">
            <a:avLst>
              <a:gd name="adj" fmla="val 28927"/>
            </a:avLst>
          </a:prstGeom>
          <a:solidFill>
            <a:srgbClr val="DC9E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trella de 4 puntas 4"/>
          <p:cNvSpPr/>
          <p:nvPr/>
        </p:nvSpPr>
        <p:spPr>
          <a:xfrm rot="20963894">
            <a:off x="3143113" y="498758"/>
            <a:ext cx="331371" cy="348070"/>
          </a:xfrm>
          <a:prstGeom prst="star4">
            <a:avLst>
              <a:gd name="adj" fmla="val 28927"/>
            </a:avLst>
          </a:prstGeom>
          <a:solidFill>
            <a:srgbClr val="E9B36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E9B36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trella de 4 puntas 5"/>
          <p:cNvSpPr/>
          <p:nvPr/>
        </p:nvSpPr>
        <p:spPr>
          <a:xfrm rot="20963894">
            <a:off x="7788262" y="193394"/>
            <a:ext cx="423769" cy="444208"/>
          </a:xfrm>
          <a:prstGeom prst="star4">
            <a:avLst>
              <a:gd name="adj" fmla="val 28927"/>
            </a:avLst>
          </a:prstGeom>
          <a:solidFill>
            <a:srgbClr val="DC9E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trella de 4 puntas 6"/>
          <p:cNvSpPr/>
          <p:nvPr/>
        </p:nvSpPr>
        <p:spPr>
          <a:xfrm rot="20963894">
            <a:off x="7545565" y="484700"/>
            <a:ext cx="331371" cy="348070"/>
          </a:xfrm>
          <a:prstGeom prst="star4">
            <a:avLst>
              <a:gd name="adj" fmla="val 28927"/>
            </a:avLst>
          </a:prstGeom>
          <a:solidFill>
            <a:srgbClr val="E9B36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E9B36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strella de 4 puntas 7"/>
          <p:cNvSpPr/>
          <p:nvPr/>
        </p:nvSpPr>
        <p:spPr>
          <a:xfrm rot="20963894">
            <a:off x="3564872" y="633813"/>
            <a:ext cx="423769" cy="444208"/>
          </a:xfrm>
          <a:prstGeom prst="star4">
            <a:avLst>
              <a:gd name="adj" fmla="val 28927"/>
            </a:avLst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strella de 4 puntas 8"/>
          <p:cNvSpPr/>
          <p:nvPr/>
        </p:nvSpPr>
        <p:spPr>
          <a:xfrm rot="20963894">
            <a:off x="7982634" y="598268"/>
            <a:ext cx="423769" cy="444208"/>
          </a:xfrm>
          <a:prstGeom prst="star4">
            <a:avLst>
              <a:gd name="adj" fmla="val 28927"/>
            </a:avLst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5736505" y="113551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2" name="CuadroTexto 11"/>
          <p:cNvSpPr txBox="1"/>
          <p:nvPr/>
        </p:nvSpPr>
        <p:spPr>
          <a:xfrm>
            <a:off x="4422975" y="1403797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definen como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5736505" y="174235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4" name="Rectángulo redondeado 13"/>
          <p:cNvSpPr/>
          <p:nvPr/>
        </p:nvSpPr>
        <p:spPr>
          <a:xfrm>
            <a:off x="1184857" y="2010633"/>
            <a:ext cx="9156878" cy="912871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83724" y="2121768"/>
            <a:ext cx="7959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Un conjunto de acciones realizadas por el docente con una intencionalidad pedagógica clara y explícita.</a:t>
            </a:r>
          </a:p>
        </p:txBody>
      </p:sp>
      <p:cxnSp>
        <p:nvCxnSpPr>
          <p:cNvPr id="16" name="Conector recto 15"/>
          <p:cNvCxnSpPr/>
          <p:nvPr/>
        </p:nvCxnSpPr>
        <p:spPr>
          <a:xfrm>
            <a:off x="3336915" y="2923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7" name="Rectángulo redondeado 16"/>
          <p:cNvSpPr/>
          <p:nvPr/>
        </p:nvSpPr>
        <p:spPr>
          <a:xfrm>
            <a:off x="1300765" y="3798622"/>
            <a:ext cx="3850784" cy="1082903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995268" y="3191786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fundamentan en</a:t>
            </a:r>
          </a:p>
        </p:txBody>
      </p:sp>
      <p:cxnSp>
        <p:nvCxnSpPr>
          <p:cNvPr id="19" name="Conector recto 18"/>
          <p:cNvCxnSpPr/>
          <p:nvPr/>
        </p:nvCxnSpPr>
        <p:spPr>
          <a:xfrm>
            <a:off x="3336915" y="353034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0" name="CuadroTexto 19"/>
          <p:cNvSpPr txBox="1"/>
          <p:nvPr/>
        </p:nvSpPr>
        <p:spPr>
          <a:xfrm>
            <a:off x="1300765" y="3916276"/>
            <a:ext cx="3850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Lo expuesto en el enfoque pedagógico, aunque su naturaleza es más práctica que reflexiva.</a:t>
            </a:r>
          </a:p>
        </p:txBody>
      </p:sp>
      <p:cxnSp>
        <p:nvCxnSpPr>
          <p:cNvPr id="21" name="Conector recto 20"/>
          <p:cNvCxnSpPr/>
          <p:nvPr/>
        </p:nvCxnSpPr>
        <p:spPr>
          <a:xfrm>
            <a:off x="8087073" y="2923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2" name="CuadroTexto 21"/>
          <p:cNvSpPr txBox="1"/>
          <p:nvPr/>
        </p:nvSpPr>
        <p:spPr>
          <a:xfrm>
            <a:off x="6774386" y="3191786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basan en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6161681" y="3782025"/>
            <a:ext cx="4180054" cy="1099501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8087073" y="353034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5" name="CuadroTexto 24"/>
          <p:cNvSpPr txBox="1"/>
          <p:nvPr/>
        </p:nvSpPr>
        <p:spPr>
          <a:xfrm>
            <a:off x="6161681" y="3804308"/>
            <a:ext cx="4180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Recomendaciones concretas de buenas prácticas educativas que hayan sido probadas en el aula y que estén orientadas al logro de los aprendizajes esperados.</a:t>
            </a:r>
          </a:p>
        </p:txBody>
      </p:sp>
      <p:cxnSp>
        <p:nvCxnSpPr>
          <p:cNvPr id="26" name="Conector recto 25"/>
          <p:cNvCxnSpPr/>
          <p:nvPr/>
        </p:nvCxnSpPr>
        <p:spPr>
          <a:xfrm>
            <a:off x="3295059" y="4881525"/>
            <a:ext cx="0" cy="553360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30" name="Conector recto 29"/>
          <p:cNvCxnSpPr/>
          <p:nvPr/>
        </p:nvCxnSpPr>
        <p:spPr>
          <a:xfrm>
            <a:off x="8087073" y="4881525"/>
            <a:ext cx="0" cy="553360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1" name="CuadroTexto 30"/>
          <p:cNvSpPr txBox="1"/>
          <p:nvPr/>
        </p:nvSpPr>
        <p:spPr>
          <a:xfrm>
            <a:off x="4422975" y="5265608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En el campo de lenguaje y comunicación</a:t>
            </a:r>
          </a:p>
        </p:txBody>
      </p:sp>
      <p:cxnSp>
        <p:nvCxnSpPr>
          <p:cNvPr id="32" name="Conector recto 31"/>
          <p:cNvCxnSpPr/>
          <p:nvPr/>
        </p:nvCxnSpPr>
        <p:spPr>
          <a:xfrm flipV="1">
            <a:off x="3301705" y="5434885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V="1">
            <a:off x="6898971" y="5422006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5788193" y="58503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7" name="Rectángulo redondeado 36"/>
          <p:cNvSpPr/>
          <p:nvPr/>
        </p:nvSpPr>
        <p:spPr>
          <a:xfrm>
            <a:off x="3503675" y="6102624"/>
            <a:ext cx="4592114" cy="576477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3721995" y="6199000"/>
            <a:ext cx="4197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 brindar dos tipos de experiencias</a:t>
            </a:r>
          </a:p>
        </p:txBody>
      </p:sp>
      <p:cxnSp>
        <p:nvCxnSpPr>
          <p:cNvPr id="39" name="Conector recto 38"/>
          <p:cNvCxnSpPr/>
          <p:nvPr/>
        </p:nvCxnSpPr>
        <p:spPr>
          <a:xfrm flipV="1">
            <a:off x="2315573" y="6390861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 flipV="1">
            <a:off x="8087073" y="6390861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2315573" y="6368277"/>
            <a:ext cx="0" cy="489723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43" name="Conector recto 42"/>
          <p:cNvCxnSpPr/>
          <p:nvPr/>
        </p:nvCxnSpPr>
        <p:spPr>
          <a:xfrm>
            <a:off x="9283891" y="6386854"/>
            <a:ext cx="0" cy="489723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7189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236373" y="428467"/>
            <a:ext cx="1970466" cy="6682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redondeado 2"/>
          <p:cNvSpPr/>
          <p:nvPr/>
        </p:nvSpPr>
        <p:spPr>
          <a:xfrm>
            <a:off x="8126569" y="428467"/>
            <a:ext cx="2163651" cy="66821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236373" y="531742"/>
            <a:ext cx="1841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Lenguaje oral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126569" y="500964"/>
            <a:ext cx="2163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Lenguaje escrito</a:t>
            </a: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161027" y="0"/>
            <a:ext cx="0" cy="428467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8" name="Conector recto 7"/>
          <p:cNvCxnSpPr/>
          <p:nvPr/>
        </p:nvCxnSpPr>
        <p:spPr>
          <a:xfrm flipH="1">
            <a:off x="9229382" y="0"/>
            <a:ext cx="0" cy="428467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9" name="Conector recto 8"/>
          <p:cNvCxnSpPr/>
          <p:nvPr/>
        </p:nvCxnSpPr>
        <p:spPr>
          <a:xfrm>
            <a:off x="2161027" y="10966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0" name="Conector recto 9"/>
          <p:cNvCxnSpPr/>
          <p:nvPr/>
        </p:nvCxnSpPr>
        <p:spPr>
          <a:xfrm>
            <a:off x="9269305" y="10966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1" name="CuadroTexto 10"/>
          <p:cNvSpPr txBox="1"/>
          <p:nvPr/>
        </p:nvSpPr>
        <p:spPr>
          <a:xfrm>
            <a:off x="843681" y="1364965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955775" y="1391297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2152441" y="170351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4" name="Conector recto 13"/>
          <p:cNvCxnSpPr/>
          <p:nvPr/>
        </p:nvCxnSpPr>
        <p:spPr>
          <a:xfrm>
            <a:off x="9277414" y="170351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5" name="Rectángulo redondeado 14"/>
          <p:cNvSpPr/>
          <p:nvPr/>
        </p:nvSpPr>
        <p:spPr>
          <a:xfrm>
            <a:off x="416894" y="1971802"/>
            <a:ext cx="3181327" cy="14223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7894864" y="1971801"/>
            <a:ext cx="2627060" cy="834296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16893" y="2023827"/>
            <a:ext cx="3377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Que </a:t>
            </a:r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los niños usen el lenguaje de manera cada vez más clara y precisa, y que comprendan la importancia de escuchar a los demás y tomar turnos para </a:t>
            </a: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 participar.</a:t>
            </a:r>
            <a:endParaRPr lang="es-MX" sz="1600" b="1" dirty="0">
              <a:solidFill>
                <a:schemeClr val="bg2">
                  <a:lumMod val="10000"/>
                </a:schemeClr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090888" y="2098212"/>
            <a:ext cx="2356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Incorporar a los alumnos en la cultura escrita.</a:t>
            </a:r>
          </a:p>
        </p:txBody>
      </p:sp>
      <p:cxnSp>
        <p:nvCxnSpPr>
          <p:cNvPr id="19" name="Conector recto 18"/>
          <p:cNvCxnSpPr/>
          <p:nvPr/>
        </p:nvCxnSpPr>
        <p:spPr>
          <a:xfrm>
            <a:off x="2117620" y="339417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0" name="CuadroTexto 19"/>
          <p:cNvSpPr txBox="1"/>
          <p:nvPr/>
        </p:nvSpPr>
        <p:spPr>
          <a:xfrm>
            <a:off x="804090" y="3662453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propone que los niños tengan experiencias para</a:t>
            </a:r>
          </a:p>
        </p:txBody>
      </p:sp>
      <p:cxnSp>
        <p:nvCxnSpPr>
          <p:cNvPr id="21" name="Conector recto 20"/>
          <p:cNvCxnSpPr/>
          <p:nvPr/>
        </p:nvCxnSpPr>
        <p:spPr>
          <a:xfrm>
            <a:off x="2117620" y="4247228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2" name="Conector recto 21"/>
          <p:cNvCxnSpPr/>
          <p:nvPr/>
        </p:nvCxnSpPr>
        <p:spPr>
          <a:xfrm>
            <a:off x="416895" y="4515509"/>
            <a:ext cx="3496851" cy="6908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416895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7" name="Conector recto 26"/>
          <p:cNvCxnSpPr/>
          <p:nvPr/>
        </p:nvCxnSpPr>
        <p:spPr>
          <a:xfrm>
            <a:off x="3055630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8" name="Conector recto 27"/>
          <p:cNvCxnSpPr/>
          <p:nvPr/>
        </p:nvCxnSpPr>
        <p:spPr>
          <a:xfrm>
            <a:off x="2117620" y="451550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9" name="Conector recto 28"/>
          <p:cNvCxnSpPr/>
          <p:nvPr/>
        </p:nvCxnSpPr>
        <p:spPr>
          <a:xfrm>
            <a:off x="3913746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2" name="Rectángulo redondeado 31"/>
          <p:cNvSpPr/>
          <p:nvPr/>
        </p:nvSpPr>
        <p:spPr>
          <a:xfrm>
            <a:off x="0" y="4783789"/>
            <a:ext cx="857460" cy="60337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4" name="Conector recto 33"/>
          <p:cNvCxnSpPr/>
          <p:nvPr/>
        </p:nvCxnSpPr>
        <p:spPr>
          <a:xfrm>
            <a:off x="1417868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7" name="Rectángulo redondeado 36"/>
          <p:cNvSpPr/>
          <p:nvPr/>
        </p:nvSpPr>
        <p:spPr>
          <a:xfrm>
            <a:off x="974024" y="4783789"/>
            <a:ext cx="739165" cy="130049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ectángulo redondeado 37"/>
          <p:cNvSpPr/>
          <p:nvPr/>
        </p:nvSpPr>
        <p:spPr>
          <a:xfrm>
            <a:off x="1808616" y="4752803"/>
            <a:ext cx="842582" cy="143786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Rectángulo redondeado 38"/>
          <p:cNvSpPr/>
          <p:nvPr/>
        </p:nvSpPr>
        <p:spPr>
          <a:xfrm>
            <a:off x="2691472" y="4752803"/>
            <a:ext cx="857460" cy="853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Rectángulo redondeado 40"/>
          <p:cNvSpPr/>
          <p:nvPr/>
        </p:nvSpPr>
        <p:spPr>
          <a:xfrm>
            <a:off x="3589206" y="4783789"/>
            <a:ext cx="857460" cy="853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CuadroTexto 43"/>
          <p:cNvSpPr txBox="1"/>
          <p:nvPr/>
        </p:nvSpPr>
        <p:spPr>
          <a:xfrm>
            <a:off x="-4763" y="4854645"/>
            <a:ext cx="848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Dialogar y conversar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919898" y="4883954"/>
            <a:ext cx="848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Narrar con coherencia y secuencia lógica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1809307" y="4838856"/>
            <a:ext cx="8484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Explicar cómo es, cómo ocurrió y cómo funciona algo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2684919" y="4864614"/>
            <a:ext cx="84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Compartir lo que conocen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3598222" y="4888574"/>
            <a:ext cx="84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Jugar con el lenguaje</a:t>
            </a:r>
          </a:p>
        </p:txBody>
      </p:sp>
      <p:cxnSp>
        <p:nvCxnSpPr>
          <p:cNvPr id="50" name="Conector recto 49"/>
          <p:cNvCxnSpPr/>
          <p:nvPr/>
        </p:nvCxnSpPr>
        <p:spPr>
          <a:xfrm>
            <a:off x="9264813" y="280609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51" name="CuadroTexto 50"/>
          <p:cNvSpPr txBox="1"/>
          <p:nvPr/>
        </p:nvSpPr>
        <p:spPr>
          <a:xfrm>
            <a:off x="7820662" y="3074379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propone que los niños tengan experiencias para</a:t>
            </a:r>
          </a:p>
        </p:txBody>
      </p:sp>
      <p:cxnSp>
        <p:nvCxnSpPr>
          <p:cNvPr id="53" name="Conector recto 52"/>
          <p:cNvCxnSpPr/>
          <p:nvPr/>
        </p:nvCxnSpPr>
        <p:spPr>
          <a:xfrm>
            <a:off x="9293631" y="365915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4" name="Conector recto 53"/>
          <p:cNvCxnSpPr/>
          <p:nvPr/>
        </p:nvCxnSpPr>
        <p:spPr>
          <a:xfrm>
            <a:off x="6130344" y="3920935"/>
            <a:ext cx="5447763" cy="650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6143223" y="392743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8" name="Conector recto 57"/>
          <p:cNvCxnSpPr/>
          <p:nvPr/>
        </p:nvCxnSpPr>
        <p:spPr>
          <a:xfrm>
            <a:off x="9309134" y="392093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9" name="Conector recto 58"/>
          <p:cNvCxnSpPr/>
          <p:nvPr/>
        </p:nvCxnSpPr>
        <p:spPr>
          <a:xfrm>
            <a:off x="11578107" y="392093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61" name="Rectángulo redondeado 60"/>
          <p:cNvSpPr/>
          <p:nvPr/>
        </p:nvSpPr>
        <p:spPr>
          <a:xfrm>
            <a:off x="5378120" y="4174784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CuadroTexto 61"/>
          <p:cNvSpPr txBox="1"/>
          <p:nvPr/>
        </p:nvSpPr>
        <p:spPr>
          <a:xfrm>
            <a:off x="5378119" y="4247228"/>
            <a:ext cx="146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Usar textos con intenciones</a:t>
            </a:r>
          </a:p>
        </p:txBody>
      </p:sp>
      <p:sp>
        <p:nvSpPr>
          <p:cNvPr id="63" name="Rectángulo redondeado 62"/>
          <p:cNvSpPr/>
          <p:nvPr/>
        </p:nvSpPr>
        <p:spPr>
          <a:xfrm>
            <a:off x="8563350" y="4162885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4" name="Rectángulo redondeado 63"/>
          <p:cNvSpPr/>
          <p:nvPr/>
        </p:nvSpPr>
        <p:spPr>
          <a:xfrm>
            <a:off x="10731439" y="4174784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CuadroTexto 64"/>
          <p:cNvSpPr txBox="1"/>
          <p:nvPr/>
        </p:nvSpPr>
        <p:spPr>
          <a:xfrm>
            <a:off x="8528526" y="4233741"/>
            <a:ext cx="146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Después de la lectura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10851880" y="4205183"/>
            <a:ext cx="1219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Producir textos</a:t>
            </a:r>
          </a:p>
        </p:txBody>
      </p:sp>
      <p:cxnSp>
        <p:nvCxnSpPr>
          <p:cNvPr id="68" name="Conector recto 67"/>
          <p:cNvCxnSpPr/>
          <p:nvPr/>
        </p:nvCxnSpPr>
        <p:spPr>
          <a:xfrm>
            <a:off x="9293630" y="476626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69" name="Conector recto 68"/>
          <p:cNvCxnSpPr/>
          <p:nvPr/>
        </p:nvCxnSpPr>
        <p:spPr>
          <a:xfrm>
            <a:off x="7820662" y="5034545"/>
            <a:ext cx="2469558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7820662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4" name="Conector recto 73"/>
          <p:cNvCxnSpPr/>
          <p:nvPr/>
        </p:nvCxnSpPr>
        <p:spPr>
          <a:xfrm>
            <a:off x="9293630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5" name="Conector recto 74"/>
          <p:cNvCxnSpPr/>
          <p:nvPr/>
        </p:nvCxnSpPr>
        <p:spPr>
          <a:xfrm>
            <a:off x="10290220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76" name="Rectángulo redondeado 75"/>
          <p:cNvSpPr/>
          <p:nvPr/>
        </p:nvSpPr>
        <p:spPr>
          <a:xfrm>
            <a:off x="7199565" y="5252831"/>
            <a:ext cx="1146220" cy="557043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7" name="Rectángulo redondeado 76"/>
          <p:cNvSpPr/>
          <p:nvPr/>
        </p:nvSpPr>
        <p:spPr>
          <a:xfrm>
            <a:off x="8557257" y="5232423"/>
            <a:ext cx="1173488" cy="1161284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8" name="Rectángulo redondeado 77"/>
          <p:cNvSpPr/>
          <p:nvPr/>
        </p:nvSpPr>
        <p:spPr>
          <a:xfrm>
            <a:off x="9818752" y="5223702"/>
            <a:ext cx="1033128" cy="894817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9" name="CuadroTexto 78"/>
          <p:cNvSpPr txBox="1"/>
          <p:nvPr/>
        </p:nvSpPr>
        <p:spPr>
          <a:xfrm>
            <a:off x="7199565" y="5286598"/>
            <a:ext cx="1097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Formulen opiniones</a:t>
            </a:r>
          </a:p>
        </p:txBody>
      </p:sp>
      <p:sp>
        <p:nvSpPr>
          <p:cNvPr id="80" name="CuadroTexto 79"/>
          <p:cNvSpPr txBox="1"/>
          <p:nvPr/>
        </p:nvSpPr>
        <p:spPr>
          <a:xfrm>
            <a:off x="8595263" y="5286597"/>
            <a:ext cx="10974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Relacionen textos que tienen similitudes</a:t>
            </a:r>
          </a:p>
        </p:txBody>
      </p:sp>
      <p:sp>
        <p:nvSpPr>
          <p:cNvPr id="81" name="CuadroTexto 80"/>
          <p:cNvSpPr txBox="1"/>
          <p:nvPr/>
        </p:nvSpPr>
        <p:spPr>
          <a:xfrm>
            <a:off x="9847556" y="5271391"/>
            <a:ext cx="919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Comentar y tomar notas</a:t>
            </a:r>
          </a:p>
        </p:txBody>
      </p:sp>
      <p:cxnSp>
        <p:nvCxnSpPr>
          <p:cNvPr id="82" name="Conector recto 81"/>
          <p:cNvCxnSpPr/>
          <p:nvPr/>
        </p:nvCxnSpPr>
        <p:spPr>
          <a:xfrm>
            <a:off x="11588839" y="476626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83" name="Rectángulo redondeado 82"/>
          <p:cNvSpPr/>
          <p:nvPr/>
        </p:nvSpPr>
        <p:spPr>
          <a:xfrm>
            <a:off x="10968691" y="4974309"/>
            <a:ext cx="1146220" cy="557043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4" name="Conector recto 83"/>
          <p:cNvCxnSpPr/>
          <p:nvPr/>
        </p:nvCxnSpPr>
        <p:spPr>
          <a:xfrm>
            <a:off x="11586692" y="551094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85" name="Rectángulo redondeado 84"/>
          <p:cNvSpPr/>
          <p:nvPr/>
        </p:nvSpPr>
        <p:spPr>
          <a:xfrm>
            <a:off x="11004997" y="5744426"/>
            <a:ext cx="1146220" cy="1113574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7" name="CuadroTexto 86"/>
          <p:cNvSpPr txBox="1"/>
          <p:nvPr/>
        </p:nvSpPr>
        <p:spPr>
          <a:xfrm>
            <a:off x="11023252" y="4991236"/>
            <a:ext cx="1097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Organizar las ideas</a:t>
            </a:r>
          </a:p>
        </p:txBody>
      </p:sp>
      <p:sp>
        <p:nvSpPr>
          <p:cNvPr id="88" name="CuadroTexto 87"/>
          <p:cNvSpPr txBox="1"/>
          <p:nvPr/>
        </p:nvSpPr>
        <p:spPr>
          <a:xfrm>
            <a:off x="11037954" y="5727499"/>
            <a:ext cx="10974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Escribir y leer durante el proceso de escritura.</a:t>
            </a:r>
          </a:p>
        </p:txBody>
      </p:sp>
      <p:cxnSp>
        <p:nvCxnSpPr>
          <p:cNvPr id="89" name="Conector recto 88"/>
          <p:cNvCxnSpPr/>
          <p:nvPr/>
        </p:nvCxnSpPr>
        <p:spPr>
          <a:xfrm>
            <a:off x="2117620" y="6426558"/>
            <a:ext cx="0" cy="43144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32817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11497579" y="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" name="Rectángulo redondeado 2"/>
          <p:cNvSpPr/>
          <p:nvPr/>
        </p:nvSpPr>
        <p:spPr>
          <a:xfrm>
            <a:off x="10924469" y="268282"/>
            <a:ext cx="1146220" cy="1113574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0842833" y="238874"/>
            <a:ext cx="1309491" cy="13234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Revisar el sentido y la claridad de las ideas que escriben.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1963073" y="0"/>
            <a:ext cx="7395" cy="199622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" name="Conector recto 6"/>
          <p:cNvCxnSpPr/>
          <p:nvPr/>
        </p:nvCxnSpPr>
        <p:spPr>
          <a:xfrm flipH="1">
            <a:off x="11497579" y="1381856"/>
            <a:ext cx="5486" cy="614369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0" name="Conector recto 9"/>
          <p:cNvCxnSpPr/>
          <p:nvPr/>
        </p:nvCxnSpPr>
        <p:spPr>
          <a:xfrm flipV="1">
            <a:off x="1963073" y="1996224"/>
            <a:ext cx="3164805" cy="2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7650051" y="1996224"/>
            <a:ext cx="3872827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5075435" y="1703836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Será necesario en la educadora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6349285" y="228861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6" name="Rectángulo redondeado 15"/>
          <p:cNvSpPr/>
          <p:nvPr/>
        </p:nvSpPr>
        <p:spPr>
          <a:xfrm>
            <a:off x="5127877" y="2473452"/>
            <a:ext cx="2522173" cy="668216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5278162" y="2607505"/>
            <a:ext cx="2142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Modelar actitudes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6334260" y="3141668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9" name="CuadroTexto 18"/>
          <p:cNvSpPr txBox="1"/>
          <p:nvPr/>
        </p:nvSpPr>
        <p:spPr>
          <a:xfrm>
            <a:off x="5035755" y="3409950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Tales como</a:t>
            </a:r>
          </a:p>
        </p:txBody>
      </p:sp>
      <p:cxnSp>
        <p:nvCxnSpPr>
          <p:cNvPr id="20" name="Conector recto 19"/>
          <p:cNvCxnSpPr/>
          <p:nvPr/>
        </p:nvCxnSpPr>
        <p:spPr>
          <a:xfrm>
            <a:off x="6334260" y="3748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1" name="Rectángulo redondeado 20"/>
          <p:cNvSpPr/>
          <p:nvPr/>
        </p:nvSpPr>
        <p:spPr>
          <a:xfrm>
            <a:off x="1371715" y="4380151"/>
            <a:ext cx="2627060" cy="1360813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2685245" y="4016786"/>
            <a:ext cx="6329966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2655195" y="4016786"/>
            <a:ext cx="0" cy="36336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7" name="Conector recto 26"/>
          <p:cNvCxnSpPr/>
          <p:nvPr/>
        </p:nvCxnSpPr>
        <p:spPr>
          <a:xfrm flipH="1">
            <a:off x="9015211" y="4016785"/>
            <a:ext cx="0" cy="36336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8" name="Rectángulo redondeado 27"/>
          <p:cNvSpPr/>
          <p:nvPr/>
        </p:nvSpPr>
        <p:spPr>
          <a:xfrm>
            <a:off x="7701681" y="4380150"/>
            <a:ext cx="2627060" cy="1080516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371715" y="4417525"/>
            <a:ext cx="27621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Apoyar las construcciones de los niños diciendo enunciados con sus ideas completas, mencionando las palabras correctas en la conjugación</a:t>
            </a:r>
            <a:r>
              <a:rPr lang="es-MX" sz="1400" dirty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.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7701681" y="4391205"/>
            <a:ext cx="26270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 </a:t>
            </a:r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Mostrar interés y placer por leer y escribir y realizar estas actividades de manera cotidiana frente al grupo</a:t>
            </a:r>
          </a:p>
        </p:txBody>
      </p:sp>
      <p:cxnSp>
        <p:nvCxnSpPr>
          <p:cNvPr id="23" name="Conector recto 22"/>
          <p:cNvCxnSpPr/>
          <p:nvPr/>
        </p:nvCxnSpPr>
        <p:spPr>
          <a:xfrm flipH="1">
            <a:off x="8400695" y="1996224"/>
            <a:ext cx="0" cy="36336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4" name="Conector recto 23"/>
          <p:cNvCxnSpPr/>
          <p:nvPr/>
        </p:nvCxnSpPr>
        <p:spPr>
          <a:xfrm>
            <a:off x="8389893" y="2347806"/>
            <a:ext cx="831795" cy="11784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9232490" y="2155223"/>
            <a:ext cx="2356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Jugar con el lenguaje </a:t>
            </a:r>
            <a:endParaRPr lang="es-MX" sz="1600" b="1" dirty="0">
              <a:solidFill>
                <a:schemeClr val="bg2">
                  <a:lumMod val="10000"/>
                </a:schemeClr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2" name="Conector recto 31"/>
          <p:cNvCxnSpPr/>
          <p:nvPr/>
        </p:nvCxnSpPr>
        <p:spPr>
          <a:xfrm>
            <a:off x="10011524" y="249377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3" name="Rectángulo redondeado 32"/>
          <p:cNvSpPr/>
          <p:nvPr/>
        </p:nvSpPr>
        <p:spPr>
          <a:xfrm>
            <a:off x="7978877" y="2762058"/>
            <a:ext cx="4213123" cy="1184179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s-MX" sz="1400" b="1" dirty="0" smtClean="0"/>
              <a:t>El lenguaje </a:t>
            </a:r>
            <a:r>
              <a:rPr lang="es-MX" sz="1400" b="1" dirty="0"/>
              <a:t>es fundamental en la evolución de los niños y una actividad lúdica de mucho disfrute. Les divierte cambiar palabras, así como decir trabalenguas y adivinanzas. Con poemas, cantos, rimas y adivinanzas los alumnos pueden predecir sonidos o palabras</a:t>
            </a:r>
            <a:endParaRPr kumimoji="0" lang="es-MX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14866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454</Words>
  <Application>Microsoft Office PowerPoint</Application>
  <PresentationFormat>Panorámica</PresentationFormat>
  <Paragraphs>57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Better Together</vt:lpstr>
      <vt:lpstr>BREAKBONE</vt:lpstr>
      <vt:lpstr>Calibri</vt:lpstr>
      <vt:lpstr>Calibri Light</vt:lpstr>
      <vt:lpstr>Hynings Handwriting V2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Owner</dc:creator>
  <cp:lastModifiedBy>USER ASUS</cp:lastModifiedBy>
  <cp:revision>18</cp:revision>
  <dcterms:created xsi:type="dcterms:W3CDTF">2021-05-14T22:12:46Z</dcterms:created>
  <dcterms:modified xsi:type="dcterms:W3CDTF">2021-05-20T00:28:11Z</dcterms:modified>
</cp:coreProperties>
</file>