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4147800" cy="84963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8475" y="1390483"/>
            <a:ext cx="10610850" cy="2957971"/>
          </a:xfrm>
        </p:spPr>
        <p:txBody>
          <a:bodyPr anchor="b"/>
          <a:lstStyle>
            <a:lvl1pPr algn="ctr">
              <a:defRPr sz="69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475" y="4462525"/>
            <a:ext cx="10610850" cy="2051305"/>
          </a:xfrm>
        </p:spPr>
        <p:txBody>
          <a:bodyPr/>
          <a:lstStyle>
            <a:lvl1pPr marL="0" indent="0" algn="ctr">
              <a:buNone/>
              <a:defRPr sz="2785"/>
            </a:lvl1pPr>
            <a:lvl2pPr marL="530535" indent="0" algn="ctr">
              <a:buNone/>
              <a:defRPr sz="2321"/>
            </a:lvl2pPr>
            <a:lvl3pPr marL="1061070" indent="0" algn="ctr">
              <a:buNone/>
              <a:defRPr sz="2089"/>
            </a:lvl3pPr>
            <a:lvl4pPr marL="1591605" indent="0" algn="ctr">
              <a:buNone/>
              <a:defRPr sz="1857"/>
            </a:lvl4pPr>
            <a:lvl5pPr marL="2122140" indent="0" algn="ctr">
              <a:buNone/>
              <a:defRPr sz="1857"/>
            </a:lvl5pPr>
            <a:lvl6pPr marL="2652674" indent="0" algn="ctr">
              <a:buNone/>
              <a:defRPr sz="1857"/>
            </a:lvl6pPr>
            <a:lvl7pPr marL="3183209" indent="0" algn="ctr">
              <a:buNone/>
              <a:defRPr sz="1857"/>
            </a:lvl7pPr>
            <a:lvl8pPr marL="3713744" indent="0" algn="ctr">
              <a:buNone/>
              <a:defRPr sz="1857"/>
            </a:lvl8pPr>
            <a:lvl9pPr marL="4244279" indent="0" algn="ctr">
              <a:buNone/>
              <a:defRPr sz="185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95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67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4520" y="452349"/>
            <a:ext cx="3050619" cy="720022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2661" y="452349"/>
            <a:ext cx="8975011" cy="720022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5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04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92" y="2118176"/>
            <a:ext cx="12202478" cy="3534224"/>
          </a:xfrm>
        </p:spPr>
        <p:txBody>
          <a:bodyPr anchor="b"/>
          <a:lstStyle>
            <a:lvl1pPr>
              <a:defRPr sz="69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5292" y="5685835"/>
            <a:ext cx="12202478" cy="1858565"/>
          </a:xfrm>
        </p:spPr>
        <p:txBody>
          <a:bodyPr/>
          <a:lstStyle>
            <a:lvl1pPr marL="0" indent="0">
              <a:buNone/>
              <a:defRPr sz="2785">
                <a:solidFill>
                  <a:schemeClr val="tx1">
                    <a:tint val="75000"/>
                  </a:schemeClr>
                </a:solidFill>
              </a:defRPr>
            </a:lvl1pPr>
            <a:lvl2pPr marL="530535" indent="0">
              <a:buNone/>
              <a:defRPr sz="2321">
                <a:solidFill>
                  <a:schemeClr val="tx1">
                    <a:tint val="75000"/>
                  </a:schemeClr>
                </a:solidFill>
              </a:defRPr>
            </a:lvl2pPr>
            <a:lvl3pPr marL="1061070" indent="0">
              <a:buNone/>
              <a:defRPr sz="2089">
                <a:solidFill>
                  <a:schemeClr val="tx1">
                    <a:tint val="75000"/>
                  </a:schemeClr>
                </a:solidFill>
              </a:defRPr>
            </a:lvl3pPr>
            <a:lvl4pPr marL="1591605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4pPr>
            <a:lvl5pPr marL="2122140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5pPr>
            <a:lvl6pPr marL="2652674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6pPr>
            <a:lvl7pPr marL="3183209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7pPr>
            <a:lvl8pPr marL="3713744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8pPr>
            <a:lvl9pPr marL="4244279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37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661" y="2261747"/>
            <a:ext cx="6012815" cy="53908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2324" y="2261747"/>
            <a:ext cx="6012815" cy="53908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9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04" y="452350"/>
            <a:ext cx="12202478" cy="16422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505" y="2082774"/>
            <a:ext cx="5985182" cy="1020735"/>
          </a:xfrm>
        </p:spPr>
        <p:txBody>
          <a:bodyPr anchor="b"/>
          <a:lstStyle>
            <a:lvl1pPr marL="0" indent="0">
              <a:buNone/>
              <a:defRPr sz="2785" b="1"/>
            </a:lvl1pPr>
            <a:lvl2pPr marL="530535" indent="0">
              <a:buNone/>
              <a:defRPr sz="2321" b="1"/>
            </a:lvl2pPr>
            <a:lvl3pPr marL="1061070" indent="0">
              <a:buNone/>
              <a:defRPr sz="2089" b="1"/>
            </a:lvl3pPr>
            <a:lvl4pPr marL="1591605" indent="0">
              <a:buNone/>
              <a:defRPr sz="1857" b="1"/>
            </a:lvl4pPr>
            <a:lvl5pPr marL="2122140" indent="0">
              <a:buNone/>
              <a:defRPr sz="1857" b="1"/>
            </a:lvl5pPr>
            <a:lvl6pPr marL="2652674" indent="0">
              <a:buNone/>
              <a:defRPr sz="1857" b="1"/>
            </a:lvl6pPr>
            <a:lvl7pPr marL="3183209" indent="0">
              <a:buNone/>
              <a:defRPr sz="1857" b="1"/>
            </a:lvl7pPr>
            <a:lvl8pPr marL="3713744" indent="0">
              <a:buNone/>
              <a:defRPr sz="1857" b="1"/>
            </a:lvl8pPr>
            <a:lvl9pPr marL="4244279" indent="0">
              <a:buNone/>
              <a:defRPr sz="185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4505" y="3103510"/>
            <a:ext cx="5985182" cy="45647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62324" y="2082774"/>
            <a:ext cx="6014658" cy="1020735"/>
          </a:xfrm>
        </p:spPr>
        <p:txBody>
          <a:bodyPr anchor="b"/>
          <a:lstStyle>
            <a:lvl1pPr marL="0" indent="0">
              <a:buNone/>
              <a:defRPr sz="2785" b="1"/>
            </a:lvl1pPr>
            <a:lvl2pPr marL="530535" indent="0">
              <a:buNone/>
              <a:defRPr sz="2321" b="1"/>
            </a:lvl2pPr>
            <a:lvl3pPr marL="1061070" indent="0">
              <a:buNone/>
              <a:defRPr sz="2089" b="1"/>
            </a:lvl3pPr>
            <a:lvl4pPr marL="1591605" indent="0">
              <a:buNone/>
              <a:defRPr sz="1857" b="1"/>
            </a:lvl4pPr>
            <a:lvl5pPr marL="2122140" indent="0">
              <a:buNone/>
              <a:defRPr sz="1857" b="1"/>
            </a:lvl5pPr>
            <a:lvl6pPr marL="2652674" indent="0">
              <a:buNone/>
              <a:defRPr sz="1857" b="1"/>
            </a:lvl6pPr>
            <a:lvl7pPr marL="3183209" indent="0">
              <a:buNone/>
              <a:defRPr sz="1857" b="1"/>
            </a:lvl7pPr>
            <a:lvl8pPr marL="3713744" indent="0">
              <a:buNone/>
              <a:defRPr sz="1857" b="1"/>
            </a:lvl8pPr>
            <a:lvl9pPr marL="4244279" indent="0">
              <a:buNone/>
              <a:defRPr sz="185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2324" y="3103510"/>
            <a:ext cx="6014658" cy="45647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50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25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84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05" y="566420"/>
            <a:ext cx="4563033" cy="1982470"/>
          </a:xfrm>
        </p:spPr>
        <p:txBody>
          <a:bodyPr anchor="b"/>
          <a:lstStyle>
            <a:lvl1pPr>
              <a:defRPr sz="371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4658" y="1223310"/>
            <a:ext cx="7162324" cy="6037880"/>
          </a:xfrm>
        </p:spPr>
        <p:txBody>
          <a:bodyPr/>
          <a:lstStyle>
            <a:lvl1pPr>
              <a:defRPr sz="3713"/>
            </a:lvl1pPr>
            <a:lvl2pPr>
              <a:defRPr sz="3249"/>
            </a:lvl2pPr>
            <a:lvl3pPr>
              <a:defRPr sz="2785"/>
            </a:lvl3pPr>
            <a:lvl4pPr>
              <a:defRPr sz="2321"/>
            </a:lvl4pPr>
            <a:lvl5pPr>
              <a:defRPr sz="2321"/>
            </a:lvl5pPr>
            <a:lvl6pPr>
              <a:defRPr sz="2321"/>
            </a:lvl6pPr>
            <a:lvl7pPr>
              <a:defRPr sz="2321"/>
            </a:lvl7pPr>
            <a:lvl8pPr>
              <a:defRPr sz="2321"/>
            </a:lvl8pPr>
            <a:lvl9pPr>
              <a:defRPr sz="23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4505" y="2548890"/>
            <a:ext cx="4563033" cy="4722134"/>
          </a:xfrm>
        </p:spPr>
        <p:txBody>
          <a:bodyPr/>
          <a:lstStyle>
            <a:lvl1pPr marL="0" indent="0">
              <a:buNone/>
              <a:defRPr sz="1857"/>
            </a:lvl1pPr>
            <a:lvl2pPr marL="530535" indent="0">
              <a:buNone/>
              <a:defRPr sz="1625"/>
            </a:lvl2pPr>
            <a:lvl3pPr marL="1061070" indent="0">
              <a:buNone/>
              <a:defRPr sz="1392"/>
            </a:lvl3pPr>
            <a:lvl4pPr marL="1591605" indent="0">
              <a:buNone/>
              <a:defRPr sz="1160"/>
            </a:lvl4pPr>
            <a:lvl5pPr marL="2122140" indent="0">
              <a:buNone/>
              <a:defRPr sz="1160"/>
            </a:lvl5pPr>
            <a:lvl6pPr marL="2652674" indent="0">
              <a:buNone/>
              <a:defRPr sz="1160"/>
            </a:lvl6pPr>
            <a:lvl7pPr marL="3183209" indent="0">
              <a:buNone/>
              <a:defRPr sz="1160"/>
            </a:lvl7pPr>
            <a:lvl8pPr marL="3713744" indent="0">
              <a:buNone/>
              <a:defRPr sz="1160"/>
            </a:lvl8pPr>
            <a:lvl9pPr marL="4244279" indent="0">
              <a:buNone/>
              <a:defRPr sz="11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202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05" y="566420"/>
            <a:ext cx="4563033" cy="1982470"/>
          </a:xfrm>
        </p:spPr>
        <p:txBody>
          <a:bodyPr anchor="b"/>
          <a:lstStyle>
            <a:lvl1pPr>
              <a:defRPr sz="371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14658" y="1223310"/>
            <a:ext cx="7162324" cy="6037880"/>
          </a:xfrm>
        </p:spPr>
        <p:txBody>
          <a:bodyPr anchor="t"/>
          <a:lstStyle>
            <a:lvl1pPr marL="0" indent="0">
              <a:buNone/>
              <a:defRPr sz="3713"/>
            </a:lvl1pPr>
            <a:lvl2pPr marL="530535" indent="0">
              <a:buNone/>
              <a:defRPr sz="3249"/>
            </a:lvl2pPr>
            <a:lvl3pPr marL="1061070" indent="0">
              <a:buNone/>
              <a:defRPr sz="2785"/>
            </a:lvl3pPr>
            <a:lvl4pPr marL="1591605" indent="0">
              <a:buNone/>
              <a:defRPr sz="2321"/>
            </a:lvl4pPr>
            <a:lvl5pPr marL="2122140" indent="0">
              <a:buNone/>
              <a:defRPr sz="2321"/>
            </a:lvl5pPr>
            <a:lvl6pPr marL="2652674" indent="0">
              <a:buNone/>
              <a:defRPr sz="2321"/>
            </a:lvl6pPr>
            <a:lvl7pPr marL="3183209" indent="0">
              <a:buNone/>
              <a:defRPr sz="2321"/>
            </a:lvl7pPr>
            <a:lvl8pPr marL="3713744" indent="0">
              <a:buNone/>
              <a:defRPr sz="2321"/>
            </a:lvl8pPr>
            <a:lvl9pPr marL="4244279" indent="0">
              <a:buNone/>
              <a:defRPr sz="232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4505" y="2548890"/>
            <a:ext cx="4563033" cy="4722134"/>
          </a:xfrm>
        </p:spPr>
        <p:txBody>
          <a:bodyPr/>
          <a:lstStyle>
            <a:lvl1pPr marL="0" indent="0">
              <a:buNone/>
              <a:defRPr sz="1857"/>
            </a:lvl1pPr>
            <a:lvl2pPr marL="530535" indent="0">
              <a:buNone/>
              <a:defRPr sz="1625"/>
            </a:lvl2pPr>
            <a:lvl3pPr marL="1061070" indent="0">
              <a:buNone/>
              <a:defRPr sz="1392"/>
            </a:lvl3pPr>
            <a:lvl4pPr marL="1591605" indent="0">
              <a:buNone/>
              <a:defRPr sz="1160"/>
            </a:lvl4pPr>
            <a:lvl5pPr marL="2122140" indent="0">
              <a:buNone/>
              <a:defRPr sz="1160"/>
            </a:lvl5pPr>
            <a:lvl6pPr marL="2652674" indent="0">
              <a:buNone/>
              <a:defRPr sz="1160"/>
            </a:lvl6pPr>
            <a:lvl7pPr marL="3183209" indent="0">
              <a:buNone/>
              <a:defRPr sz="1160"/>
            </a:lvl7pPr>
            <a:lvl8pPr marL="3713744" indent="0">
              <a:buNone/>
              <a:defRPr sz="1160"/>
            </a:lvl8pPr>
            <a:lvl9pPr marL="4244279" indent="0">
              <a:buNone/>
              <a:defRPr sz="11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333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2661" y="452350"/>
            <a:ext cx="12202478" cy="164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661" y="2261747"/>
            <a:ext cx="12202478" cy="539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2661" y="7874812"/>
            <a:ext cx="3183255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C715-9EE9-440F-A8BE-CD273F9497B7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459" y="7874812"/>
            <a:ext cx="4774883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91884" y="7874812"/>
            <a:ext cx="3183255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22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1070" rtl="0" eaLnBrk="1" latinLnBrk="0" hangingPunct="1">
        <a:lnSpc>
          <a:spcPct val="90000"/>
        </a:lnSpc>
        <a:spcBef>
          <a:spcPct val="0"/>
        </a:spcBef>
        <a:buNone/>
        <a:defRPr sz="5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267" indent="-265267" algn="l" defTabSz="1061070" rtl="0" eaLnBrk="1" latinLnBrk="0" hangingPunct="1">
        <a:lnSpc>
          <a:spcPct val="90000"/>
        </a:lnSpc>
        <a:spcBef>
          <a:spcPts val="1160"/>
        </a:spcBef>
        <a:buFont typeface="Arial" panose="020B0604020202020204" pitchFamily="34" charset="0"/>
        <a:buChar char="•"/>
        <a:defRPr sz="3249" kern="1200">
          <a:solidFill>
            <a:schemeClr val="tx1"/>
          </a:solidFill>
          <a:latin typeface="+mn-lt"/>
          <a:ea typeface="+mn-ea"/>
          <a:cs typeface="+mn-cs"/>
        </a:defRPr>
      </a:lvl1pPr>
      <a:lvl2pPr marL="795802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785" kern="1200">
          <a:solidFill>
            <a:schemeClr val="tx1"/>
          </a:solidFill>
          <a:latin typeface="+mn-lt"/>
          <a:ea typeface="+mn-ea"/>
          <a:cs typeface="+mn-cs"/>
        </a:defRPr>
      </a:lvl2pPr>
      <a:lvl3pPr marL="1326337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321" kern="1200">
          <a:solidFill>
            <a:schemeClr val="tx1"/>
          </a:solidFill>
          <a:latin typeface="+mn-lt"/>
          <a:ea typeface="+mn-ea"/>
          <a:cs typeface="+mn-cs"/>
        </a:defRPr>
      </a:lvl3pPr>
      <a:lvl4pPr marL="1856872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4pPr>
      <a:lvl5pPr marL="2387407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5pPr>
      <a:lvl6pPr marL="2917942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7pPr>
      <a:lvl8pPr marL="3979012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8pPr>
      <a:lvl9pPr marL="4509546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1pPr>
      <a:lvl2pPr marL="530535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2pPr>
      <a:lvl3pPr marL="1061070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3pPr>
      <a:lvl4pPr marL="1591605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4pPr>
      <a:lvl5pPr marL="2122140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5pPr>
      <a:lvl6pPr marL="2652674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6pPr>
      <a:lvl7pPr marL="3183209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7pPr>
      <a:lvl8pPr marL="3713744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8pPr>
      <a:lvl9pPr marL="4244279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0230462E-8D0D-43CB-B0FC-92355078F690}"/>
              </a:ext>
            </a:extLst>
          </p:cNvPr>
          <p:cNvCxnSpPr/>
          <p:nvPr/>
        </p:nvCxnSpPr>
        <p:spPr>
          <a:xfrm>
            <a:off x="12582525" y="6308773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8FD4266D-6A81-426D-B43F-DA1A7766F3FD}"/>
              </a:ext>
            </a:extLst>
          </p:cNvPr>
          <p:cNvCxnSpPr/>
          <p:nvPr/>
        </p:nvCxnSpPr>
        <p:spPr>
          <a:xfrm>
            <a:off x="9410404" y="6315691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F38D48D3-F964-49BA-A0D7-2122CA0D865B}"/>
              </a:ext>
            </a:extLst>
          </p:cNvPr>
          <p:cNvCxnSpPr/>
          <p:nvPr/>
        </p:nvCxnSpPr>
        <p:spPr>
          <a:xfrm>
            <a:off x="5143503" y="6318675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19A610E8-EFA2-488A-A1D9-E3B6F39F362D}"/>
              </a:ext>
            </a:extLst>
          </p:cNvPr>
          <p:cNvCxnSpPr/>
          <p:nvPr/>
        </p:nvCxnSpPr>
        <p:spPr>
          <a:xfrm>
            <a:off x="1856263" y="6349781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CD4BA5B4-A42C-4EB5-B6E2-28D4DA249126}"/>
              </a:ext>
            </a:extLst>
          </p:cNvPr>
          <p:cNvCxnSpPr/>
          <p:nvPr/>
        </p:nvCxnSpPr>
        <p:spPr>
          <a:xfrm>
            <a:off x="11853862" y="878660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EC5B842-3B73-41C0-B750-9E7A3152370D}"/>
              </a:ext>
            </a:extLst>
          </p:cNvPr>
          <p:cNvCxnSpPr>
            <a:stCxn id="18" idx="2"/>
          </p:cNvCxnSpPr>
          <p:nvPr/>
        </p:nvCxnSpPr>
        <p:spPr>
          <a:xfrm>
            <a:off x="6943725" y="955616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623C516C-7139-4BFB-988A-D07EDD8058F4}"/>
              </a:ext>
            </a:extLst>
          </p:cNvPr>
          <p:cNvCxnSpPr/>
          <p:nvPr/>
        </p:nvCxnSpPr>
        <p:spPr>
          <a:xfrm>
            <a:off x="2312290" y="892130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66D1AF0F-4455-486B-9C0F-223D3CD3BD41}"/>
              </a:ext>
            </a:extLst>
          </p:cNvPr>
          <p:cNvCxnSpPr>
            <a:cxnSpLocks/>
          </p:cNvCxnSpPr>
          <p:nvPr/>
        </p:nvCxnSpPr>
        <p:spPr>
          <a:xfrm flipV="1">
            <a:off x="1828309" y="6314602"/>
            <a:ext cx="10754216" cy="137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88320529-7FFA-427F-BE12-757E70AF13E7}"/>
              </a:ext>
            </a:extLst>
          </p:cNvPr>
          <p:cNvCxnSpPr>
            <a:cxnSpLocks/>
          </p:cNvCxnSpPr>
          <p:nvPr/>
        </p:nvCxnSpPr>
        <p:spPr>
          <a:xfrm flipV="1">
            <a:off x="2312290" y="853309"/>
            <a:ext cx="9541572" cy="80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1900FA2-0581-4A11-A6FE-8F736C971409}"/>
              </a:ext>
            </a:extLst>
          </p:cNvPr>
          <p:cNvSpPr/>
          <p:nvPr/>
        </p:nvSpPr>
        <p:spPr>
          <a:xfrm>
            <a:off x="10882223" y="6486859"/>
            <a:ext cx="3059314" cy="17225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0278163-82A0-469D-9A49-4064607D78AA}"/>
              </a:ext>
            </a:extLst>
          </p:cNvPr>
          <p:cNvSpPr/>
          <p:nvPr/>
        </p:nvSpPr>
        <p:spPr>
          <a:xfrm>
            <a:off x="7271620" y="6486859"/>
            <a:ext cx="3241391" cy="17365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C7DE203A-073C-484D-B808-843487404174}"/>
              </a:ext>
            </a:extLst>
          </p:cNvPr>
          <p:cNvSpPr/>
          <p:nvPr/>
        </p:nvSpPr>
        <p:spPr>
          <a:xfrm>
            <a:off x="3816868" y="6515791"/>
            <a:ext cx="3059314" cy="17225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46E5783-AF29-490D-906D-5B080D3969FB}"/>
              </a:ext>
            </a:extLst>
          </p:cNvPr>
          <p:cNvSpPr/>
          <p:nvPr/>
        </p:nvSpPr>
        <p:spPr>
          <a:xfrm>
            <a:off x="326606" y="6515753"/>
            <a:ext cx="3059314" cy="17225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FBE871A-AA75-4A8F-A2AF-DAA6638D8565}"/>
              </a:ext>
            </a:extLst>
          </p:cNvPr>
          <p:cNvSpPr/>
          <p:nvPr/>
        </p:nvSpPr>
        <p:spPr>
          <a:xfrm>
            <a:off x="5039629" y="5685554"/>
            <a:ext cx="3922498" cy="6587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18A0B16A-1502-4477-83E0-2108AABA1087}"/>
              </a:ext>
            </a:extLst>
          </p:cNvPr>
          <p:cNvSpPr/>
          <p:nvPr/>
        </p:nvSpPr>
        <p:spPr>
          <a:xfrm>
            <a:off x="9400879" y="1137410"/>
            <a:ext cx="4394291" cy="43552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947CC2F-1D2B-4B3E-87A7-D8398C80BCE9}"/>
              </a:ext>
            </a:extLst>
          </p:cNvPr>
          <p:cNvSpPr/>
          <p:nvPr/>
        </p:nvSpPr>
        <p:spPr>
          <a:xfrm>
            <a:off x="4787594" y="1137410"/>
            <a:ext cx="4394291" cy="43552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05D9E8B-A2C8-4500-81C7-D72B047B7BE2}"/>
              </a:ext>
            </a:extLst>
          </p:cNvPr>
          <p:cNvSpPr/>
          <p:nvPr/>
        </p:nvSpPr>
        <p:spPr>
          <a:xfrm>
            <a:off x="191997" y="1137410"/>
            <a:ext cx="4394291" cy="43552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6C13E53-2CF5-442D-99D7-7542BFEB6A91}"/>
              </a:ext>
            </a:extLst>
          </p:cNvPr>
          <p:cNvSpPr/>
          <p:nvPr/>
        </p:nvSpPr>
        <p:spPr>
          <a:xfrm>
            <a:off x="5086350" y="257962"/>
            <a:ext cx="3714750" cy="697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454BBD-60AB-4A94-96EA-4C7E3532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3" y="160246"/>
            <a:ext cx="3714750" cy="977164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chemeClr val="bg2"/>
                </a:solidFill>
              </a:rPr>
              <a:t>Orientaciones didácticas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EB22DA-3E20-436D-BD5F-C4BD2DC2E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97" y="1306856"/>
            <a:ext cx="4240587" cy="53908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1400" b="1" dirty="0"/>
              <a:t>Oralidad</a:t>
            </a:r>
          </a:p>
          <a:p>
            <a:pPr marL="0" indent="0">
              <a:buNone/>
            </a:pPr>
            <a:r>
              <a:rPr lang="es-MX" sz="1400" dirty="0"/>
              <a:t>Se pretende que los niños usen el lenguaje de manera cada vez más clara y precisa con diversas intenciones, y que comprendan la importancia de escuchar a los demás y tomar turnos para participar en las diferentes situaciones comunicativas. Para ello se propone que de manera sistemática y consistente, en las situaciones didácticas de todos los campos y áreas, los niños tengan experiencias para:</a:t>
            </a:r>
          </a:p>
          <a:p>
            <a:pPr marL="0" indent="0">
              <a:buNone/>
            </a:pPr>
            <a:r>
              <a:rPr lang="es-MX" sz="1400" dirty="0"/>
              <a:t>• Dialogar y conversar.                                                                          • Narrar con coherencia y secuencia lógica según el propósito del intercambio y lo que se quiere dar a conocer.                                                                                                        • Describir y explicar cómo es, cómo ocurrió o cómo funciona algo ordenando las ideas para que los demás comprendan.                                                                                              • Recibir, dar, consultar y relacionar información de diversas fuentes. Compartir lo que conoce.                                                             • Jugar con el lenguaje.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27E6C20-8691-4534-A833-6BE870F86FF9}"/>
              </a:ext>
            </a:extLst>
          </p:cNvPr>
          <p:cNvSpPr/>
          <p:nvPr/>
        </p:nvSpPr>
        <p:spPr>
          <a:xfrm>
            <a:off x="4954514" y="1306856"/>
            <a:ext cx="384333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/>
              <a:t>Comprensión de textos</a:t>
            </a:r>
          </a:p>
          <a:p>
            <a:r>
              <a:rPr lang="es-MX" sz="1400" dirty="0"/>
              <a:t>El propósito general en relación con el lenguaje escrito en educación preescolar es incorporar a los niños a la cultura escrita. Leemos y escribimos con diversos propósitos:</a:t>
            </a:r>
          </a:p>
          <a:p>
            <a:r>
              <a:rPr lang="es-MX" sz="1400" dirty="0"/>
              <a:t>• Recordar notas, recados, agendas.</a:t>
            </a:r>
          </a:p>
          <a:p>
            <a:r>
              <a:rPr lang="es-MX" sz="1400" dirty="0"/>
              <a:t>• Seguir o dar instrucciones instructivos, recetarios</a:t>
            </a:r>
          </a:p>
          <a:p>
            <a:r>
              <a:rPr lang="es-MX" sz="1400" dirty="0"/>
              <a:t>• Entretenerse y disfrutar buenos momentos cuentos, leyendas, poemas, adivinanzas, juegos de palabras, novelas, textos informativos </a:t>
            </a:r>
          </a:p>
          <a:p>
            <a:r>
              <a:rPr lang="es-MX" sz="1400" dirty="0"/>
              <a:t>• Obtener, dar u organizar información recados, avisos, notas, recomendaciones, carteles, directorios telefónicos, noticias </a:t>
            </a:r>
          </a:p>
          <a:p>
            <a:r>
              <a:rPr lang="es-MX" sz="1400" dirty="0"/>
              <a:t>• Aprender sobre temas específicos textos informativos, artículos de revistas, diccionarios, carteleras, instructivos, recetarios </a:t>
            </a:r>
          </a:p>
          <a:p>
            <a:r>
              <a:rPr lang="es-MX" sz="1400" dirty="0"/>
              <a:t>• Ordenar objetos etiquetas, códigos Mantener la comunicación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DB28C73-C998-45AC-AFF4-0AEFCF99DE81}"/>
              </a:ext>
            </a:extLst>
          </p:cNvPr>
          <p:cNvSpPr/>
          <p:nvPr/>
        </p:nvSpPr>
        <p:spPr>
          <a:xfrm>
            <a:off x="9477730" y="1323901"/>
            <a:ext cx="424058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/>
              <a:t>Producción de textos </a:t>
            </a:r>
          </a:p>
          <a:p>
            <a:r>
              <a:rPr lang="es-MX" sz="1400" dirty="0"/>
              <a:t>Los tipos de experiencia que los alumnos de preescolar deben tener respecto a la producción de textos están vinculadas con: </a:t>
            </a:r>
          </a:p>
          <a:p>
            <a:r>
              <a:rPr lang="es-MX" sz="1400" dirty="0"/>
              <a:t>• Participar en eventos en los que escribir tiene sentido: recordar, decir (informar, comentar) algo a alguien que no está presente, instruir cómo llevar a cabo un procedimiento; organizar información e ideas.</a:t>
            </a:r>
          </a:p>
          <a:p>
            <a:r>
              <a:rPr lang="es-MX" sz="1400" dirty="0"/>
              <a:t>• Tomar decisiones relativas a la producción de textos (cortos): con cuántas y con qué letras escribir; y en función del propósito de escritura: qué tipo de texto elaborar, cómo organizar la información y cómo decirla por escrito. </a:t>
            </a:r>
          </a:p>
          <a:p>
            <a:r>
              <a:rPr lang="es-MX" sz="1400" dirty="0"/>
              <a:t>• Producir textos cortos usando sus recursos. </a:t>
            </a:r>
          </a:p>
          <a:p>
            <a:r>
              <a:rPr lang="es-MX" sz="1400" dirty="0"/>
              <a:t>• Revisar y mejorar sus producciones escritas. </a:t>
            </a:r>
          </a:p>
          <a:p>
            <a:r>
              <a:rPr lang="es-MX" sz="1400" dirty="0"/>
              <a:t>• Interpretar sus producciones escritas. </a:t>
            </a:r>
          </a:p>
          <a:p>
            <a:r>
              <a:rPr lang="es-MX" sz="1400" dirty="0"/>
              <a:t>• Comparar la escritura de palabras a partir del conocimiento de la escritura de su nombre y de otras palabras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90A3F8-3C24-41B5-BD64-DB1B5F88FDD6}"/>
              </a:ext>
            </a:extLst>
          </p:cNvPr>
          <p:cNvSpPr/>
          <p:nvPr/>
        </p:nvSpPr>
        <p:spPr>
          <a:xfrm>
            <a:off x="5346525" y="5734451"/>
            <a:ext cx="42048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chemeClr val="bg2"/>
                </a:solidFill>
                <a:latin typeface="+mj-lt"/>
              </a:rPr>
              <a:t>Enfoque pedagógico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F49C6F2-B1A8-4622-AC5F-20802F9AD4C1}"/>
              </a:ext>
            </a:extLst>
          </p:cNvPr>
          <p:cNvSpPr/>
          <p:nvPr/>
        </p:nvSpPr>
        <p:spPr>
          <a:xfrm>
            <a:off x="352631" y="6681612"/>
            <a:ext cx="28420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/>
              <a:t>Que los niños logren estructurar enunciados más largos y mejor articulados, así como poner en juego su comprensión y reflexión sobre lo que dicen, a quién, cómo y para qué.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BF1B367-0019-47BF-854C-2D6C3242D0CB}"/>
              </a:ext>
            </a:extLst>
          </p:cNvPr>
          <p:cNvSpPr txBox="1"/>
          <p:nvPr/>
        </p:nvSpPr>
        <p:spPr>
          <a:xfrm>
            <a:off x="3758341" y="6599079"/>
            <a:ext cx="32261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Que los niños gradualmente logren expresar ideas cada vez más completas acerca de sus sentimientos, opiniones o percepciones, por medio de experiencias de aprendizaje que favorezcan el intercambio oral intencionado con la docente y sus compañeros de grupo. 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FFC946E1-786C-44A8-9293-71AEE5F04DF2}"/>
              </a:ext>
            </a:extLst>
          </p:cNvPr>
          <p:cNvSpPr/>
          <p:nvPr/>
        </p:nvSpPr>
        <p:spPr>
          <a:xfrm>
            <a:off x="7401131" y="6455768"/>
            <a:ext cx="30975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/>
              <a:t>El lenguaje se relaciona con el desarrollo emocional y cognitivo porque, en un sentido positivo, permite adquirir mayor confianza y seguridad en sí mismos, relacionarse e integrarse a distintos grupos sociales, y es la herramienta para construir significados y conocimientos. 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9F664C4D-AD82-42D0-AFC9-4B02A821F5AB}"/>
              </a:ext>
            </a:extLst>
          </p:cNvPr>
          <p:cNvSpPr txBox="1">
            <a:spLocks/>
          </p:cNvSpPr>
          <p:nvPr/>
        </p:nvSpPr>
        <p:spPr>
          <a:xfrm>
            <a:off x="11028590" y="6653700"/>
            <a:ext cx="2766580" cy="13888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65267" indent="-265267" algn="l" defTabSz="1061070" rtl="0" eaLnBrk="1" latinLnBrk="0" hangingPunct="1">
              <a:lnSpc>
                <a:spcPct val="90000"/>
              </a:lnSpc>
              <a:spcBef>
                <a:spcPts val="1160"/>
              </a:spcBef>
              <a:buFont typeface="Arial" panose="020B0604020202020204" pitchFamily="34" charset="0"/>
              <a:buChar char="•"/>
              <a:defRPr sz="3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5802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7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6337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3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872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7407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7942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8477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9012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9546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400" dirty="0"/>
              <a:t>La aproximación de los niños a la lectura y la escritura a partir de la exploración y producción de textos escritos como acercamiento a la cultura escrita, de modo que comprendan que se escribe y se lee con intenciones. </a:t>
            </a:r>
          </a:p>
        </p:txBody>
      </p:sp>
    </p:spTree>
    <p:extLst>
      <p:ext uri="{BB962C8B-B14F-4D97-AF65-F5344CB8AC3E}">
        <p14:creationId xmlns:p14="http://schemas.microsoft.com/office/powerpoint/2010/main" val="415389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576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Orientaciones didácticas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FRANCISCO RODRIGUEZ DE LA PENA</dc:creator>
  <cp:lastModifiedBy>JOSE FRANCISCO RODRIGUEZ DE LA PENA</cp:lastModifiedBy>
  <cp:revision>3</cp:revision>
  <dcterms:created xsi:type="dcterms:W3CDTF">2021-05-19T02:47:15Z</dcterms:created>
  <dcterms:modified xsi:type="dcterms:W3CDTF">2021-05-19T03:13:30Z</dcterms:modified>
</cp:coreProperties>
</file>