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7" r:id="rId4"/>
    <p:sldId id="268" r:id="rId5"/>
    <p:sldId id="269" r:id="rId6"/>
    <p:sldId id="270" r:id="rId7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>
        <p:scale>
          <a:sx n="121" d="100"/>
          <a:sy n="121" d="100"/>
        </p:scale>
        <p:origin x="-192" y="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9B710B-9CF9-43EA-BEF3-DCB618B5653F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E996CAE-56AF-4505-9021-54083260F5DA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es-MX" sz="1400" dirty="0" smtClean="0">
              <a:latin typeface="+mn-lt"/>
              <a:cs typeface="Arial" panose="020B0604020202020204" pitchFamily="34" charset="0"/>
            </a:rPr>
            <a:t>Se enfoca en que los niños gradualmente logren expresar ideas cada vez mas completas acerca de sus sentimientos, opiniones o percepciones.</a:t>
          </a:r>
          <a:endParaRPr lang="es-MX" sz="1400" dirty="0">
            <a:latin typeface="+mn-lt"/>
            <a:cs typeface="Arial" panose="020B0604020202020204" pitchFamily="34" charset="0"/>
          </a:endParaRPr>
        </a:p>
      </dgm:t>
    </dgm:pt>
    <dgm:pt modelId="{E774CBBC-6507-4506-A8C7-3A21BA683673}" type="parTrans" cxnId="{F117B4E9-D31A-4BBC-BC16-A22F7A8166DC}">
      <dgm:prSet/>
      <dgm:spPr/>
      <dgm:t>
        <a:bodyPr/>
        <a:lstStyle/>
        <a:p>
          <a:endParaRPr lang="es-MX"/>
        </a:p>
      </dgm:t>
    </dgm:pt>
    <dgm:pt modelId="{03487164-18CA-4419-81BF-FD92BD4222A4}" type="sibTrans" cxnId="{F117B4E9-D31A-4BBC-BC16-A22F7A8166DC}">
      <dgm:prSet/>
      <dgm:spPr/>
      <dgm:t>
        <a:bodyPr/>
        <a:lstStyle/>
        <a:p>
          <a:endParaRPr lang="es-MX"/>
        </a:p>
      </dgm:t>
    </dgm:pt>
    <dgm:pt modelId="{40CB03FB-3BC6-4650-B46D-93C4A7CBF594}" type="asst">
      <dgm:prSet phldrT="[Texto]" custT="1"/>
      <dgm:spPr/>
      <dgm:t>
        <a:bodyPr/>
        <a:lstStyle/>
        <a:p>
          <a:r>
            <a:rPr lang="es-MX" sz="1400" dirty="0" smtClean="0">
              <a:latin typeface="+mn-lt"/>
              <a:cs typeface="Arial" panose="020B0604020202020204" pitchFamily="34" charset="0"/>
            </a:rPr>
            <a:t>Implica que los niños logren estructurar enunciados mas largos y mejor articulados, poner en juego su comprensión y reflexión sobre lo que dicen, a quien, como y para que</a:t>
          </a:r>
          <a:r>
            <a:rPr lang="es-MX" sz="1400" dirty="0" smtClean="0">
              <a:latin typeface="+mn-lt"/>
            </a:rPr>
            <a:t>.</a:t>
          </a:r>
          <a:endParaRPr lang="es-MX" sz="1400" dirty="0">
            <a:latin typeface="+mn-lt"/>
          </a:endParaRPr>
        </a:p>
      </dgm:t>
    </dgm:pt>
    <dgm:pt modelId="{72BCDB83-BF27-4142-A3FC-3ED37866A555}" type="parTrans" cxnId="{39B699C4-9ADB-426C-ADAF-73A19214664B}">
      <dgm:prSet/>
      <dgm:spPr/>
      <dgm:t>
        <a:bodyPr/>
        <a:lstStyle/>
        <a:p>
          <a:endParaRPr lang="es-MX"/>
        </a:p>
      </dgm:t>
    </dgm:pt>
    <dgm:pt modelId="{878BD4A7-CC3C-484A-BD24-9654B20C14CE}" type="sibTrans" cxnId="{39B699C4-9ADB-426C-ADAF-73A19214664B}">
      <dgm:prSet/>
      <dgm:spPr/>
      <dgm:t>
        <a:bodyPr/>
        <a:lstStyle/>
        <a:p>
          <a:endParaRPr lang="es-MX"/>
        </a:p>
      </dgm:t>
    </dgm:pt>
    <dgm:pt modelId="{71C914DD-3F7E-4E75-BE11-DFD5F78714A9}">
      <dgm:prSet phldrT="[Texto]" custT="1"/>
      <dgm:spPr/>
      <dgm:t>
        <a:bodyPr/>
        <a:lstStyle/>
        <a:p>
          <a:r>
            <a:rPr lang="es-MX" sz="1400" dirty="0" smtClean="0">
              <a:latin typeface="+mn-lt"/>
              <a:cs typeface="Arial" panose="020B0604020202020204" pitchFamily="34" charset="0"/>
            </a:rPr>
            <a:t>El lenguaje se relaciona con el desarrollo emocional y cognitivo ya que permite adquirir mayor confianza y seguridad en si mismos, relacionarse e integrarse a distintos grupos sociales.</a:t>
          </a:r>
          <a:endParaRPr lang="es-MX" sz="1400" dirty="0">
            <a:latin typeface="+mn-lt"/>
            <a:cs typeface="Arial" panose="020B0604020202020204" pitchFamily="34" charset="0"/>
          </a:endParaRPr>
        </a:p>
      </dgm:t>
    </dgm:pt>
    <dgm:pt modelId="{EA28ADCB-28E3-4A23-B5AC-15279B740B2A}" type="parTrans" cxnId="{612312A5-1E04-4EA9-B1E0-C5933E3ABE19}">
      <dgm:prSet/>
      <dgm:spPr/>
      <dgm:t>
        <a:bodyPr/>
        <a:lstStyle/>
        <a:p>
          <a:endParaRPr lang="es-MX"/>
        </a:p>
      </dgm:t>
    </dgm:pt>
    <dgm:pt modelId="{E3C43667-4884-4C4C-AAFA-F117A11E28FE}" type="sibTrans" cxnId="{612312A5-1E04-4EA9-B1E0-C5933E3ABE19}">
      <dgm:prSet/>
      <dgm:spPr/>
      <dgm:t>
        <a:bodyPr/>
        <a:lstStyle/>
        <a:p>
          <a:endParaRPr lang="es-MX"/>
        </a:p>
      </dgm:t>
    </dgm:pt>
    <dgm:pt modelId="{59E3BE89-0A28-4798-9BA7-A84EF2404963}">
      <dgm:prSet phldrT="[Texto]" custT="1"/>
      <dgm:spPr/>
      <dgm:t>
        <a:bodyPr/>
        <a:lstStyle/>
        <a:p>
          <a:r>
            <a:rPr lang="es-MX" sz="1400" dirty="0" smtClean="0">
              <a:latin typeface="+mn-lt"/>
              <a:cs typeface="Arial" panose="020B0604020202020204" pitchFamily="34" charset="0"/>
            </a:rPr>
            <a:t>Se pretende la aproximación de los niños a la lectura y la escritura a partir de la exploración y producción de textos escritos como acercamiento a la cultura escrita, para que logren interpretas que se escribe y se lee con un propósito.</a:t>
          </a:r>
          <a:endParaRPr lang="es-MX" sz="1400" dirty="0">
            <a:latin typeface="+mn-lt"/>
            <a:cs typeface="Arial" panose="020B0604020202020204" pitchFamily="34" charset="0"/>
          </a:endParaRPr>
        </a:p>
      </dgm:t>
    </dgm:pt>
    <dgm:pt modelId="{14E1C52E-D433-4B0E-903F-FC86AC4D0C7A}" type="parTrans" cxnId="{3F60CAA6-BD78-46C3-B8DE-440F0C41F894}">
      <dgm:prSet/>
      <dgm:spPr/>
      <dgm:t>
        <a:bodyPr/>
        <a:lstStyle/>
        <a:p>
          <a:endParaRPr lang="es-MX"/>
        </a:p>
      </dgm:t>
    </dgm:pt>
    <dgm:pt modelId="{6B5E22E0-B747-4141-A2F3-A3BF7F33D0E6}" type="sibTrans" cxnId="{3F60CAA6-BD78-46C3-B8DE-440F0C41F894}">
      <dgm:prSet/>
      <dgm:spPr/>
      <dgm:t>
        <a:bodyPr/>
        <a:lstStyle/>
        <a:p>
          <a:endParaRPr lang="es-MX"/>
        </a:p>
      </dgm:t>
    </dgm:pt>
    <dgm:pt modelId="{C69984E7-7BFF-4717-96A7-DE76B98FCE0E}">
      <dgm:prSet phldrT="[Texto]" custT="1"/>
      <dgm:spPr/>
      <dgm:t>
        <a:bodyPr/>
        <a:lstStyle/>
        <a:p>
          <a:r>
            <a:rPr lang="es-MX" sz="1400" dirty="0" smtClean="0">
              <a:latin typeface="+mn-lt"/>
              <a:cs typeface="Arial" panose="020B0604020202020204" pitchFamily="34" charset="0"/>
            </a:rPr>
            <a:t>La aproximación de la lectura y escritura es parte del proceso de alfabetización inicial.</a:t>
          </a:r>
          <a:endParaRPr lang="es-MX" sz="1400" dirty="0">
            <a:latin typeface="+mn-lt"/>
            <a:cs typeface="Arial" panose="020B0604020202020204" pitchFamily="34" charset="0"/>
          </a:endParaRPr>
        </a:p>
      </dgm:t>
    </dgm:pt>
    <dgm:pt modelId="{3B89A8BF-8567-45BF-AAF7-3C4C39CD0529}" type="parTrans" cxnId="{07ADA404-DA77-474E-82A0-E7BFD2E6401D}">
      <dgm:prSet/>
      <dgm:spPr/>
      <dgm:t>
        <a:bodyPr/>
        <a:lstStyle/>
        <a:p>
          <a:endParaRPr lang="es-MX"/>
        </a:p>
      </dgm:t>
    </dgm:pt>
    <dgm:pt modelId="{4A889C48-CF44-4199-85A5-3CE375D85A04}" type="sibTrans" cxnId="{07ADA404-DA77-474E-82A0-E7BFD2E6401D}">
      <dgm:prSet/>
      <dgm:spPr/>
      <dgm:t>
        <a:bodyPr/>
        <a:lstStyle/>
        <a:p>
          <a:endParaRPr lang="es-MX"/>
        </a:p>
      </dgm:t>
    </dgm:pt>
    <dgm:pt modelId="{864E76D6-55DE-4050-A50E-C7277B0FC5B5}" type="pres">
      <dgm:prSet presAssocID="{109B710B-9CF9-43EA-BEF3-DCB618B565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4A77570-FFC9-473B-8B3B-8519F089D9BD}" type="pres">
      <dgm:prSet presAssocID="{BE996CAE-56AF-4505-9021-54083260F5DA}" presName="hierRoot1" presStyleCnt="0">
        <dgm:presLayoutVars>
          <dgm:hierBranch val="init"/>
        </dgm:presLayoutVars>
      </dgm:prSet>
      <dgm:spPr/>
    </dgm:pt>
    <dgm:pt modelId="{563C8C3E-256C-4699-8FCE-A4CB54603E7F}" type="pres">
      <dgm:prSet presAssocID="{BE996CAE-56AF-4505-9021-54083260F5DA}" presName="rootComposite1" presStyleCnt="0"/>
      <dgm:spPr/>
    </dgm:pt>
    <dgm:pt modelId="{64BB70ED-7A7E-46F9-BD8D-3B7E6DAC7D69}" type="pres">
      <dgm:prSet presAssocID="{BE996CAE-56AF-4505-9021-54083260F5DA}" presName="rootText1" presStyleLbl="node0" presStyleIdx="0" presStyleCnt="1" custLinFactNeighborY="-55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8FC4CB-4E0F-41C3-B7F2-0949CC8EE8B8}" type="pres">
      <dgm:prSet presAssocID="{BE996CAE-56AF-4505-9021-54083260F5DA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0BC8F57-D99A-48AB-BF8F-5967D34EA3C4}" type="pres">
      <dgm:prSet presAssocID="{BE996CAE-56AF-4505-9021-54083260F5DA}" presName="hierChild2" presStyleCnt="0"/>
      <dgm:spPr/>
    </dgm:pt>
    <dgm:pt modelId="{8B987956-9CDF-4B79-B870-BC1E37E46286}" type="pres">
      <dgm:prSet presAssocID="{EA28ADCB-28E3-4A23-B5AC-15279B740B2A}" presName="Name37" presStyleLbl="parChTrans1D2" presStyleIdx="0" presStyleCnt="4"/>
      <dgm:spPr/>
      <dgm:t>
        <a:bodyPr/>
        <a:lstStyle/>
        <a:p>
          <a:endParaRPr lang="es-MX"/>
        </a:p>
      </dgm:t>
    </dgm:pt>
    <dgm:pt modelId="{4BD841FB-4BA9-4B46-B6F3-C514442B4CAD}" type="pres">
      <dgm:prSet presAssocID="{71C914DD-3F7E-4E75-BE11-DFD5F78714A9}" presName="hierRoot2" presStyleCnt="0">
        <dgm:presLayoutVars>
          <dgm:hierBranch val="init"/>
        </dgm:presLayoutVars>
      </dgm:prSet>
      <dgm:spPr/>
    </dgm:pt>
    <dgm:pt modelId="{453EBDFE-5F1E-45CD-91FC-6FB6349D8F20}" type="pres">
      <dgm:prSet presAssocID="{71C914DD-3F7E-4E75-BE11-DFD5F78714A9}" presName="rootComposite" presStyleCnt="0"/>
      <dgm:spPr/>
    </dgm:pt>
    <dgm:pt modelId="{20EE30C4-13F4-432A-866A-C162D3FC73CE}" type="pres">
      <dgm:prSet presAssocID="{71C914DD-3F7E-4E75-BE11-DFD5F78714A9}" presName="rootText" presStyleLbl="node2" presStyleIdx="0" presStyleCnt="3" custScaleX="100470" custScaleY="112084" custLinFactNeighborX="-13908" custLinFactNeighborY="-212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E229FB5-D219-49A4-BB03-5B6AE2BD994A}" type="pres">
      <dgm:prSet presAssocID="{71C914DD-3F7E-4E75-BE11-DFD5F78714A9}" presName="rootConnector" presStyleLbl="node2" presStyleIdx="0" presStyleCnt="3"/>
      <dgm:spPr/>
      <dgm:t>
        <a:bodyPr/>
        <a:lstStyle/>
        <a:p>
          <a:endParaRPr lang="es-MX"/>
        </a:p>
      </dgm:t>
    </dgm:pt>
    <dgm:pt modelId="{83884089-0019-4676-A051-8A9AAA4A7193}" type="pres">
      <dgm:prSet presAssocID="{71C914DD-3F7E-4E75-BE11-DFD5F78714A9}" presName="hierChild4" presStyleCnt="0"/>
      <dgm:spPr/>
    </dgm:pt>
    <dgm:pt modelId="{29734C2B-E72B-4530-B63E-91AB4E326CFC}" type="pres">
      <dgm:prSet presAssocID="{71C914DD-3F7E-4E75-BE11-DFD5F78714A9}" presName="hierChild5" presStyleCnt="0"/>
      <dgm:spPr/>
    </dgm:pt>
    <dgm:pt modelId="{613E1CC4-A8BA-403C-859B-95E398769E58}" type="pres">
      <dgm:prSet presAssocID="{14E1C52E-D433-4B0E-903F-FC86AC4D0C7A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7F9B865-4FCC-4C44-A856-94659AC39162}" type="pres">
      <dgm:prSet presAssocID="{59E3BE89-0A28-4798-9BA7-A84EF2404963}" presName="hierRoot2" presStyleCnt="0">
        <dgm:presLayoutVars>
          <dgm:hierBranch val="init"/>
        </dgm:presLayoutVars>
      </dgm:prSet>
      <dgm:spPr/>
    </dgm:pt>
    <dgm:pt modelId="{579F4259-29DD-4AE2-BC67-889E326FB04F}" type="pres">
      <dgm:prSet presAssocID="{59E3BE89-0A28-4798-9BA7-A84EF2404963}" presName="rootComposite" presStyleCnt="0"/>
      <dgm:spPr/>
    </dgm:pt>
    <dgm:pt modelId="{E0E9C7CF-84B8-42F6-A378-38CE0275D429}" type="pres">
      <dgm:prSet presAssocID="{59E3BE89-0A28-4798-9BA7-A84EF2404963}" presName="rootText" presStyleLbl="node2" presStyleIdx="1" presStyleCnt="3" custScaleX="130161" custScaleY="1149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910B153-08B5-4883-9A3A-A913669EFBC0}" type="pres">
      <dgm:prSet presAssocID="{59E3BE89-0A28-4798-9BA7-A84EF2404963}" presName="rootConnector" presStyleLbl="node2" presStyleIdx="1" presStyleCnt="3"/>
      <dgm:spPr/>
      <dgm:t>
        <a:bodyPr/>
        <a:lstStyle/>
        <a:p>
          <a:endParaRPr lang="es-MX"/>
        </a:p>
      </dgm:t>
    </dgm:pt>
    <dgm:pt modelId="{BFAE3BD6-23AA-40C1-9324-3909F2CFE833}" type="pres">
      <dgm:prSet presAssocID="{59E3BE89-0A28-4798-9BA7-A84EF2404963}" presName="hierChild4" presStyleCnt="0"/>
      <dgm:spPr/>
    </dgm:pt>
    <dgm:pt modelId="{5986957D-6401-4316-A64A-8FA68E8F37EA}" type="pres">
      <dgm:prSet presAssocID="{59E3BE89-0A28-4798-9BA7-A84EF2404963}" presName="hierChild5" presStyleCnt="0"/>
      <dgm:spPr/>
    </dgm:pt>
    <dgm:pt modelId="{24C43C31-5EB2-473A-AA8F-7A9B4169BB08}" type="pres">
      <dgm:prSet presAssocID="{3B89A8BF-8567-45BF-AAF7-3C4C39CD0529}" presName="Name37" presStyleLbl="parChTrans1D2" presStyleIdx="2" presStyleCnt="4"/>
      <dgm:spPr/>
      <dgm:t>
        <a:bodyPr/>
        <a:lstStyle/>
        <a:p>
          <a:endParaRPr lang="es-MX"/>
        </a:p>
      </dgm:t>
    </dgm:pt>
    <dgm:pt modelId="{99976EE4-F603-4050-9313-D5F4C4B818D4}" type="pres">
      <dgm:prSet presAssocID="{C69984E7-7BFF-4717-96A7-DE76B98FCE0E}" presName="hierRoot2" presStyleCnt="0">
        <dgm:presLayoutVars>
          <dgm:hierBranch val="init"/>
        </dgm:presLayoutVars>
      </dgm:prSet>
      <dgm:spPr/>
    </dgm:pt>
    <dgm:pt modelId="{1B60F534-A2C2-45BF-B534-77CCE2F2A949}" type="pres">
      <dgm:prSet presAssocID="{C69984E7-7BFF-4717-96A7-DE76B98FCE0E}" presName="rootComposite" presStyleCnt="0"/>
      <dgm:spPr/>
    </dgm:pt>
    <dgm:pt modelId="{6A2DFC15-D88A-4464-AE7A-32469C6AAAC3}" type="pres">
      <dgm:prSet presAssocID="{C69984E7-7BFF-4717-96A7-DE76B98FCE0E}" presName="rootText" presStyleLbl="node2" presStyleIdx="2" presStyleCnt="3" custLinFactNeighborX="13576" custLinFactNeighborY="-212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7346AAB-49CE-48F1-93EA-3E30E5A08E22}" type="pres">
      <dgm:prSet presAssocID="{C69984E7-7BFF-4717-96A7-DE76B98FCE0E}" presName="rootConnector" presStyleLbl="node2" presStyleIdx="2" presStyleCnt="3"/>
      <dgm:spPr/>
      <dgm:t>
        <a:bodyPr/>
        <a:lstStyle/>
        <a:p>
          <a:endParaRPr lang="es-MX"/>
        </a:p>
      </dgm:t>
    </dgm:pt>
    <dgm:pt modelId="{A875C85E-A59A-4A0D-9FC8-D94911957B48}" type="pres">
      <dgm:prSet presAssocID="{C69984E7-7BFF-4717-96A7-DE76B98FCE0E}" presName="hierChild4" presStyleCnt="0"/>
      <dgm:spPr/>
    </dgm:pt>
    <dgm:pt modelId="{CB2489A7-3C12-4DB8-BC4A-729289E73E6B}" type="pres">
      <dgm:prSet presAssocID="{C69984E7-7BFF-4717-96A7-DE76B98FCE0E}" presName="hierChild5" presStyleCnt="0"/>
      <dgm:spPr/>
    </dgm:pt>
    <dgm:pt modelId="{21CE7352-E239-4BDE-93BC-0D513C01246A}" type="pres">
      <dgm:prSet presAssocID="{BE996CAE-56AF-4505-9021-54083260F5DA}" presName="hierChild3" presStyleCnt="0"/>
      <dgm:spPr/>
    </dgm:pt>
    <dgm:pt modelId="{161D5D99-07AE-4D9F-9AA5-8D2C2895C6CF}" type="pres">
      <dgm:prSet presAssocID="{72BCDB83-BF27-4142-A3FC-3ED37866A555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EC5EC2AE-ABD0-4935-B8BF-DFC6746B87FF}" type="pres">
      <dgm:prSet presAssocID="{40CB03FB-3BC6-4650-B46D-93C4A7CBF594}" presName="hierRoot3" presStyleCnt="0">
        <dgm:presLayoutVars>
          <dgm:hierBranch val="init"/>
        </dgm:presLayoutVars>
      </dgm:prSet>
      <dgm:spPr/>
    </dgm:pt>
    <dgm:pt modelId="{216D7734-6EB1-4A19-AC7E-68803E073FF3}" type="pres">
      <dgm:prSet presAssocID="{40CB03FB-3BC6-4650-B46D-93C4A7CBF594}" presName="rootComposite3" presStyleCnt="0"/>
      <dgm:spPr/>
    </dgm:pt>
    <dgm:pt modelId="{ED65675C-C394-4ACD-B7A7-551DFFA0A2C7}" type="pres">
      <dgm:prSet presAssocID="{40CB03FB-3BC6-4650-B46D-93C4A7CBF59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DC2C43B-8A8F-4330-A875-5023D677245C}" type="pres">
      <dgm:prSet presAssocID="{40CB03FB-3BC6-4650-B46D-93C4A7CBF594}" presName="rootConnector3" presStyleLbl="asst1" presStyleIdx="0" presStyleCnt="1"/>
      <dgm:spPr/>
      <dgm:t>
        <a:bodyPr/>
        <a:lstStyle/>
        <a:p>
          <a:endParaRPr lang="es-MX"/>
        </a:p>
      </dgm:t>
    </dgm:pt>
    <dgm:pt modelId="{77CB3B1E-B1C5-4109-8636-BC4DAE0152DD}" type="pres">
      <dgm:prSet presAssocID="{40CB03FB-3BC6-4650-B46D-93C4A7CBF594}" presName="hierChild6" presStyleCnt="0"/>
      <dgm:spPr/>
    </dgm:pt>
    <dgm:pt modelId="{1B3DCA6D-7234-4E3B-BFBB-F19F0C3A2858}" type="pres">
      <dgm:prSet presAssocID="{40CB03FB-3BC6-4650-B46D-93C4A7CBF594}" presName="hierChild7" presStyleCnt="0"/>
      <dgm:spPr/>
    </dgm:pt>
  </dgm:ptLst>
  <dgm:cxnLst>
    <dgm:cxn modelId="{8E40E4A1-8225-46A0-B33A-FE4DA8A05ADA}" type="presOf" srcId="{C69984E7-7BFF-4717-96A7-DE76B98FCE0E}" destId="{6A2DFC15-D88A-4464-AE7A-32469C6AAAC3}" srcOrd="0" destOrd="0" presId="urn:microsoft.com/office/officeart/2005/8/layout/orgChart1"/>
    <dgm:cxn modelId="{F4A5C407-FB80-484B-A102-918771D00665}" type="presOf" srcId="{71C914DD-3F7E-4E75-BE11-DFD5F78714A9}" destId="{20EE30C4-13F4-432A-866A-C162D3FC73CE}" srcOrd="0" destOrd="0" presId="urn:microsoft.com/office/officeart/2005/8/layout/orgChart1"/>
    <dgm:cxn modelId="{58AF09F1-2B4D-4DC1-9D26-681FF116F944}" type="presOf" srcId="{40CB03FB-3BC6-4650-B46D-93C4A7CBF594}" destId="{3DC2C43B-8A8F-4330-A875-5023D677245C}" srcOrd="1" destOrd="0" presId="urn:microsoft.com/office/officeart/2005/8/layout/orgChart1"/>
    <dgm:cxn modelId="{F117B4E9-D31A-4BBC-BC16-A22F7A8166DC}" srcId="{109B710B-9CF9-43EA-BEF3-DCB618B5653F}" destId="{BE996CAE-56AF-4505-9021-54083260F5DA}" srcOrd="0" destOrd="0" parTransId="{E774CBBC-6507-4506-A8C7-3A21BA683673}" sibTransId="{03487164-18CA-4419-81BF-FD92BD4222A4}"/>
    <dgm:cxn modelId="{3F60CAA6-BD78-46C3-B8DE-440F0C41F894}" srcId="{BE996CAE-56AF-4505-9021-54083260F5DA}" destId="{59E3BE89-0A28-4798-9BA7-A84EF2404963}" srcOrd="2" destOrd="0" parTransId="{14E1C52E-D433-4B0E-903F-FC86AC4D0C7A}" sibTransId="{6B5E22E0-B747-4141-A2F3-A3BF7F33D0E6}"/>
    <dgm:cxn modelId="{CF371C86-A9CD-474F-9FE6-796BB486DABF}" type="presOf" srcId="{3B89A8BF-8567-45BF-AAF7-3C4C39CD0529}" destId="{24C43C31-5EB2-473A-AA8F-7A9B4169BB08}" srcOrd="0" destOrd="0" presId="urn:microsoft.com/office/officeart/2005/8/layout/orgChart1"/>
    <dgm:cxn modelId="{23C8F236-2D3D-4CCE-9936-486EE8B84D5C}" type="presOf" srcId="{14E1C52E-D433-4B0E-903F-FC86AC4D0C7A}" destId="{613E1CC4-A8BA-403C-859B-95E398769E58}" srcOrd="0" destOrd="0" presId="urn:microsoft.com/office/officeart/2005/8/layout/orgChart1"/>
    <dgm:cxn modelId="{1C1958E1-1F56-486F-95F1-5F8FD5966736}" type="presOf" srcId="{BE996CAE-56AF-4505-9021-54083260F5DA}" destId="{F18FC4CB-4E0F-41C3-B7F2-0949CC8EE8B8}" srcOrd="1" destOrd="0" presId="urn:microsoft.com/office/officeart/2005/8/layout/orgChart1"/>
    <dgm:cxn modelId="{07ADA404-DA77-474E-82A0-E7BFD2E6401D}" srcId="{BE996CAE-56AF-4505-9021-54083260F5DA}" destId="{C69984E7-7BFF-4717-96A7-DE76B98FCE0E}" srcOrd="3" destOrd="0" parTransId="{3B89A8BF-8567-45BF-AAF7-3C4C39CD0529}" sibTransId="{4A889C48-CF44-4199-85A5-3CE375D85A04}"/>
    <dgm:cxn modelId="{536947A1-9A41-4621-8FC0-E16F63CA12B3}" type="presOf" srcId="{C69984E7-7BFF-4717-96A7-DE76B98FCE0E}" destId="{B7346AAB-49CE-48F1-93EA-3E30E5A08E22}" srcOrd="1" destOrd="0" presId="urn:microsoft.com/office/officeart/2005/8/layout/orgChart1"/>
    <dgm:cxn modelId="{2AE0A391-D33A-4DEF-96F9-61A192829638}" type="presOf" srcId="{EA28ADCB-28E3-4A23-B5AC-15279B740B2A}" destId="{8B987956-9CDF-4B79-B870-BC1E37E46286}" srcOrd="0" destOrd="0" presId="urn:microsoft.com/office/officeart/2005/8/layout/orgChart1"/>
    <dgm:cxn modelId="{37874F9A-169F-4261-A598-835DCBF81306}" type="presOf" srcId="{71C914DD-3F7E-4E75-BE11-DFD5F78714A9}" destId="{8E229FB5-D219-49A4-BB03-5B6AE2BD994A}" srcOrd="1" destOrd="0" presId="urn:microsoft.com/office/officeart/2005/8/layout/orgChart1"/>
    <dgm:cxn modelId="{7A47A6AE-FD2B-4B9E-8D4A-26E7C8CA5279}" type="presOf" srcId="{BE996CAE-56AF-4505-9021-54083260F5DA}" destId="{64BB70ED-7A7E-46F9-BD8D-3B7E6DAC7D69}" srcOrd="0" destOrd="0" presId="urn:microsoft.com/office/officeart/2005/8/layout/orgChart1"/>
    <dgm:cxn modelId="{39B699C4-9ADB-426C-ADAF-73A19214664B}" srcId="{BE996CAE-56AF-4505-9021-54083260F5DA}" destId="{40CB03FB-3BC6-4650-B46D-93C4A7CBF594}" srcOrd="0" destOrd="0" parTransId="{72BCDB83-BF27-4142-A3FC-3ED37866A555}" sibTransId="{878BD4A7-CC3C-484A-BD24-9654B20C14CE}"/>
    <dgm:cxn modelId="{94A92130-4E2E-4C0E-8B23-11DDB2C986A8}" type="presOf" srcId="{72BCDB83-BF27-4142-A3FC-3ED37866A555}" destId="{161D5D99-07AE-4D9F-9AA5-8D2C2895C6CF}" srcOrd="0" destOrd="0" presId="urn:microsoft.com/office/officeart/2005/8/layout/orgChart1"/>
    <dgm:cxn modelId="{0E86F93F-FA14-4CF0-8FD2-E081398CE762}" type="presOf" srcId="{59E3BE89-0A28-4798-9BA7-A84EF2404963}" destId="{E0E9C7CF-84B8-42F6-A378-38CE0275D429}" srcOrd="0" destOrd="0" presId="urn:microsoft.com/office/officeart/2005/8/layout/orgChart1"/>
    <dgm:cxn modelId="{F46F166D-8525-4C09-BEB5-CE44D4447B4A}" type="presOf" srcId="{40CB03FB-3BC6-4650-B46D-93C4A7CBF594}" destId="{ED65675C-C394-4ACD-B7A7-551DFFA0A2C7}" srcOrd="0" destOrd="0" presId="urn:microsoft.com/office/officeart/2005/8/layout/orgChart1"/>
    <dgm:cxn modelId="{4E2791C0-BD88-4FDA-8FD8-B68ADD6AD749}" type="presOf" srcId="{109B710B-9CF9-43EA-BEF3-DCB618B5653F}" destId="{864E76D6-55DE-4050-A50E-C7277B0FC5B5}" srcOrd="0" destOrd="0" presId="urn:microsoft.com/office/officeart/2005/8/layout/orgChart1"/>
    <dgm:cxn modelId="{612312A5-1E04-4EA9-B1E0-C5933E3ABE19}" srcId="{BE996CAE-56AF-4505-9021-54083260F5DA}" destId="{71C914DD-3F7E-4E75-BE11-DFD5F78714A9}" srcOrd="1" destOrd="0" parTransId="{EA28ADCB-28E3-4A23-B5AC-15279B740B2A}" sibTransId="{E3C43667-4884-4C4C-AAFA-F117A11E28FE}"/>
    <dgm:cxn modelId="{0C5D3F06-AC21-4AB1-9B7C-16D025B54D16}" type="presOf" srcId="{59E3BE89-0A28-4798-9BA7-A84EF2404963}" destId="{C910B153-08B5-4883-9A3A-A913669EFBC0}" srcOrd="1" destOrd="0" presId="urn:microsoft.com/office/officeart/2005/8/layout/orgChart1"/>
    <dgm:cxn modelId="{16AEA1CF-EE0F-4D7C-A0CF-D61824A94CEF}" type="presParOf" srcId="{864E76D6-55DE-4050-A50E-C7277B0FC5B5}" destId="{04A77570-FFC9-473B-8B3B-8519F089D9BD}" srcOrd="0" destOrd="0" presId="urn:microsoft.com/office/officeart/2005/8/layout/orgChart1"/>
    <dgm:cxn modelId="{69D88A65-7795-47E5-8EC9-E5D2829EF15E}" type="presParOf" srcId="{04A77570-FFC9-473B-8B3B-8519F089D9BD}" destId="{563C8C3E-256C-4699-8FCE-A4CB54603E7F}" srcOrd="0" destOrd="0" presId="urn:microsoft.com/office/officeart/2005/8/layout/orgChart1"/>
    <dgm:cxn modelId="{54144828-C9C9-4B4E-BB0E-B3A8FF91F637}" type="presParOf" srcId="{563C8C3E-256C-4699-8FCE-A4CB54603E7F}" destId="{64BB70ED-7A7E-46F9-BD8D-3B7E6DAC7D69}" srcOrd="0" destOrd="0" presId="urn:microsoft.com/office/officeart/2005/8/layout/orgChart1"/>
    <dgm:cxn modelId="{4B811F75-9133-43C5-A6FF-4442B2B22FC4}" type="presParOf" srcId="{563C8C3E-256C-4699-8FCE-A4CB54603E7F}" destId="{F18FC4CB-4E0F-41C3-B7F2-0949CC8EE8B8}" srcOrd="1" destOrd="0" presId="urn:microsoft.com/office/officeart/2005/8/layout/orgChart1"/>
    <dgm:cxn modelId="{CF8F2BCC-307A-484C-B1AC-C856CE615866}" type="presParOf" srcId="{04A77570-FFC9-473B-8B3B-8519F089D9BD}" destId="{80BC8F57-D99A-48AB-BF8F-5967D34EA3C4}" srcOrd="1" destOrd="0" presId="urn:microsoft.com/office/officeart/2005/8/layout/orgChart1"/>
    <dgm:cxn modelId="{56E08E49-424D-4129-B215-44B464C9B927}" type="presParOf" srcId="{80BC8F57-D99A-48AB-BF8F-5967D34EA3C4}" destId="{8B987956-9CDF-4B79-B870-BC1E37E46286}" srcOrd="0" destOrd="0" presId="urn:microsoft.com/office/officeart/2005/8/layout/orgChart1"/>
    <dgm:cxn modelId="{34C02DF2-10EB-4E61-A171-C5B07A3D1217}" type="presParOf" srcId="{80BC8F57-D99A-48AB-BF8F-5967D34EA3C4}" destId="{4BD841FB-4BA9-4B46-B6F3-C514442B4CAD}" srcOrd="1" destOrd="0" presId="urn:microsoft.com/office/officeart/2005/8/layout/orgChart1"/>
    <dgm:cxn modelId="{92AD9185-A562-406F-ADEC-CEB968B5B433}" type="presParOf" srcId="{4BD841FB-4BA9-4B46-B6F3-C514442B4CAD}" destId="{453EBDFE-5F1E-45CD-91FC-6FB6349D8F20}" srcOrd="0" destOrd="0" presId="urn:microsoft.com/office/officeart/2005/8/layout/orgChart1"/>
    <dgm:cxn modelId="{1D7B0C43-BE95-4316-9659-2F31EEBA8134}" type="presParOf" srcId="{453EBDFE-5F1E-45CD-91FC-6FB6349D8F20}" destId="{20EE30C4-13F4-432A-866A-C162D3FC73CE}" srcOrd="0" destOrd="0" presId="urn:microsoft.com/office/officeart/2005/8/layout/orgChart1"/>
    <dgm:cxn modelId="{39C5E72A-649E-436C-BFFA-4982E0AA77F3}" type="presParOf" srcId="{453EBDFE-5F1E-45CD-91FC-6FB6349D8F20}" destId="{8E229FB5-D219-49A4-BB03-5B6AE2BD994A}" srcOrd="1" destOrd="0" presId="urn:microsoft.com/office/officeart/2005/8/layout/orgChart1"/>
    <dgm:cxn modelId="{CB517FA1-C4FE-4EAD-84C0-142DAF7C5395}" type="presParOf" srcId="{4BD841FB-4BA9-4B46-B6F3-C514442B4CAD}" destId="{83884089-0019-4676-A051-8A9AAA4A7193}" srcOrd="1" destOrd="0" presId="urn:microsoft.com/office/officeart/2005/8/layout/orgChart1"/>
    <dgm:cxn modelId="{87FDE51B-FF72-46C1-BA9B-1FE1B39B48A5}" type="presParOf" srcId="{4BD841FB-4BA9-4B46-B6F3-C514442B4CAD}" destId="{29734C2B-E72B-4530-B63E-91AB4E326CFC}" srcOrd="2" destOrd="0" presId="urn:microsoft.com/office/officeart/2005/8/layout/orgChart1"/>
    <dgm:cxn modelId="{5306DBDF-8DB7-4AA8-BFAD-FD6A5A2EA370}" type="presParOf" srcId="{80BC8F57-D99A-48AB-BF8F-5967D34EA3C4}" destId="{613E1CC4-A8BA-403C-859B-95E398769E58}" srcOrd="2" destOrd="0" presId="urn:microsoft.com/office/officeart/2005/8/layout/orgChart1"/>
    <dgm:cxn modelId="{28843D77-A953-44E4-A3D6-7FE1EC16B4F5}" type="presParOf" srcId="{80BC8F57-D99A-48AB-BF8F-5967D34EA3C4}" destId="{87F9B865-4FCC-4C44-A856-94659AC39162}" srcOrd="3" destOrd="0" presId="urn:microsoft.com/office/officeart/2005/8/layout/orgChart1"/>
    <dgm:cxn modelId="{27B318B6-8998-4100-AFEA-0E5CE928DA92}" type="presParOf" srcId="{87F9B865-4FCC-4C44-A856-94659AC39162}" destId="{579F4259-29DD-4AE2-BC67-889E326FB04F}" srcOrd="0" destOrd="0" presId="urn:microsoft.com/office/officeart/2005/8/layout/orgChart1"/>
    <dgm:cxn modelId="{F826FFCC-66A0-44FC-B725-E21CB951DDBC}" type="presParOf" srcId="{579F4259-29DD-4AE2-BC67-889E326FB04F}" destId="{E0E9C7CF-84B8-42F6-A378-38CE0275D429}" srcOrd="0" destOrd="0" presId="urn:microsoft.com/office/officeart/2005/8/layout/orgChart1"/>
    <dgm:cxn modelId="{F7812D86-36E3-4AD4-9D9E-0BB3289C1F01}" type="presParOf" srcId="{579F4259-29DD-4AE2-BC67-889E326FB04F}" destId="{C910B153-08B5-4883-9A3A-A913669EFBC0}" srcOrd="1" destOrd="0" presId="urn:microsoft.com/office/officeart/2005/8/layout/orgChart1"/>
    <dgm:cxn modelId="{D5374C93-14DA-4BCB-B269-67F7E940B97D}" type="presParOf" srcId="{87F9B865-4FCC-4C44-A856-94659AC39162}" destId="{BFAE3BD6-23AA-40C1-9324-3909F2CFE833}" srcOrd="1" destOrd="0" presId="urn:microsoft.com/office/officeart/2005/8/layout/orgChart1"/>
    <dgm:cxn modelId="{95CA1C82-CA7B-41F4-AA47-1E5CC721B67E}" type="presParOf" srcId="{87F9B865-4FCC-4C44-A856-94659AC39162}" destId="{5986957D-6401-4316-A64A-8FA68E8F37EA}" srcOrd="2" destOrd="0" presId="urn:microsoft.com/office/officeart/2005/8/layout/orgChart1"/>
    <dgm:cxn modelId="{5ACC7E2A-954D-4CA8-A66F-0BF26D674832}" type="presParOf" srcId="{80BC8F57-D99A-48AB-BF8F-5967D34EA3C4}" destId="{24C43C31-5EB2-473A-AA8F-7A9B4169BB08}" srcOrd="4" destOrd="0" presId="urn:microsoft.com/office/officeart/2005/8/layout/orgChart1"/>
    <dgm:cxn modelId="{A56FC02F-D637-4E7A-899D-D43631EE76A5}" type="presParOf" srcId="{80BC8F57-D99A-48AB-BF8F-5967D34EA3C4}" destId="{99976EE4-F603-4050-9313-D5F4C4B818D4}" srcOrd="5" destOrd="0" presId="urn:microsoft.com/office/officeart/2005/8/layout/orgChart1"/>
    <dgm:cxn modelId="{CB33B9F7-5C95-4CF1-AB16-D941450FB236}" type="presParOf" srcId="{99976EE4-F603-4050-9313-D5F4C4B818D4}" destId="{1B60F534-A2C2-45BF-B534-77CCE2F2A949}" srcOrd="0" destOrd="0" presId="urn:microsoft.com/office/officeart/2005/8/layout/orgChart1"/>
    <dgm:cxn modelId="{FDC0C11B-46ED-453F-9EBE-E6E253827561}" type="presParOf" srcId="{1B60F534-A2C2-45BF-B534-77CCE2F2A949}" destId="{6A2DFC15-D88A-4464-AE7A-32469C6AAAC3}" srcOrd="0" destOrd="0" presId="urn:microsoft.com/office/officeart/2005/8/layout/orgChart1"/>
    <dgm:cxn modelId="{E744A95B-BF43-428A-9709-0B7AC9310D53}" type="presParOf" srcId="{1B60F534-A2C2-45BF-B534-77CCE2F2A949}" destId="{B7346AAB-49CE-48F1-93EA-3E30E5A08E22}" srcOrd="1" destOrd="0" presId="urn:microsoft.com/office/officeart/2005/8/layout/orgChart1"/>
    <dgm:cxn modelId="{C66C0F1F-80BB-4C9A-A1AC-676556FE750C}" type="presParOf" srcId="{99976EE4-F603-4050-9313-D5F4C4B818D4}" destId="{A875C85E-A59A-4A0D-9FC8-D94911957B48}" srcOrd="1" destOrd="0" presId="urn:microsoft.com/office/officeart/2005/8/layout/orgChart1"/>
    <dgm:cxn modelId="{54D3BDB4-644B-439D-85DA-7266F6D46D68}" type="presParOf" srcId="{99976EE4-F603-4050-9313-D5F4C4B818D4}" destId="{CB2489A7-3C12-4DB8-BC4A-729289E73E6B}" srcOrd="2" destOrd="0" presId="urn:microsoft.com/office/officeart/2005/8/layout/orgChart1"/>
    <dgm:cxn modelId="{3B348881-ABAD-49EB-8B4C-F4A98B8954A4}" type="presParOf" srcId="{04A77570-FFC9-473B-8B3B-8519F089D9BD}" destId="{21CE7352-E239-4BDE-93BC-0D513C01246A}" srcOrd="2" destOrd="0" presId="urn:microsoft.com/office/officeart/2005/8/layout/orgChart1"/>
    <dgm:cxn modelId="{1B9C7132-D560-4A5C-A1FA-6A9AB4AF3F3D}" type="presParOf" srcId="{21CE7352-E239-4BDE-93BC-0D513C01246A}" destId="{161D5D99-07AE-4D9F-9AA5-8D2C2895C6CF}" srcOrd="0" destOrd="0" presId="urn:microsoft.com/office/officeart/2005/8/layout/orgChart1"/>
    <dgm:cxn modelId="{835FF11F-B85D-4743-B1FC-EE3C98795BE5}" type="presParOf" srcId="{21CE7352-E239-4BDE-93BC-0D513C01246A}" destId="{EC5EC2AE-ABD0-4935-B8BF-DFC6746B87FF}" srcOrd="1" destOrd="0" presId="urn:microsoft.com/office/officeart/2005/8/layout/orgChart1"/>
    <dgm:cxn modelId="{615F1102-A30A-4077-B9D2-0044188A3830}" type="presParOf" srcId="{EC5EC2AE-ABD0-4935-B8BF-DFC6746B87FF}" destId="{216D7734-6EB1-4A19-AC7E-68803E073FF3}" srcOrd="0" destOrd="0" presId="urn:microsoft.com/office/officeart/2005/8/layout/orgChart1"/>
    <dgm:cxn modelId="{2AFC27B7-3E14-441A-9472-733437346E3E}" type="presParOf" srcId="{216D7734-6EB1-4A19-AC7E-68803E073FF3}" destId="{ED65675C-C394-4ACD-B7A7-551DFFA0A2C7}" srcOrd="0" destOrd="0" presId="urn:microsoft.com/office/officeart/2005/8/layout/orgChart1"/>
    <dgm:cxn modelId="{837B4487-7903-4EFE-A4CD-4F1A01704234}" type="presParOf" srcId="{216D7734-6EB1-4A19-AC7E-68803E073FF3}" destId="{3DC2C43B-8A8F-4330-A875-5023D677245C}" srcOrd="1" destOrd="0" presId="urn:microsoft.com/office/officeart/2005/8/layout/orgChart1"/>
    <dgm:cxn modelId="{9ED7750E-1DD2-4729-904B-6903F49AF2F9}" type="presParOf" srcId="{EC5EC2AE-ABD0-4935-B8BF-DFC6746B87FF}" destId="{77CB3B1E-B1C5-4109-8636-BC4DAE0152DD}" srcOrd="1" destOrd="0" presId="urn:microsoft.com/office/officeart/2005/8/layout/orgChart1"/>
    <dgm:cxn modelId="{9C2D59CF-8C31-4D91-85B9-D997EAD4FDC3}" type="presParOf" srcId="{EC5EC2AE-ABD0-4935-B8BF-DFC6746B87FF}" destId="{1B3DCA6D-7234-4E3B-BFBB-F19F0C3A28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D5D99-07AE-4D9F-9AA5-8D2C2895C6CF}">
      <dsp:nvSpPr>
        <dsp:cNvPr id="0" name=""/>
        <dsp:cNvSpPr/>
      </dsp:nvSpPr>
      <dsp:spPr>
        <a:xfrm>
          <a:off x="5207461" y="1262601"/>
          <a:ext cx="265146" cy="1163110"/>
        </a:xfrm>
        <a:custGeom>
          <a:avLst/>
          <a:gdLst/>
          <a:ahLst/>
          <a:cxnLst/>
          <a:rect l="0" t="0" r="0" b="0"/>
          <a:pathLst>
            <a:path>
              <a:moveTo>
                <a:pt x="265146" y="0"/>
              </a:moveTo>
              <a:lnTo>
                <a:pt x="265146" y="1163110"/>
              </a:lnTo>
              <a:lnTo>
                <a:pt x="0" y="11631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43C31-5EB2-473A-AA8F-7A9B4169BB08}">
      <dsp:nvSpPr>
        <dsp:cNvPr id="0" name=""/>
        <dsp:cNvSpPr/>
      </dsp:nvSpPr>
      <dsp:spPr>
        <a:xfrm>
          <a:off x="5472607" y="1262601"/>
          <a:ext cx="3785063" cy="2297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2688"/>
              </a:lnTo>
              <a:lnTo>
                <a:pt x="3785063" y="2032688"/>
              </a:lnTo>
              <a:lnTo>
                <a:pt x="3785063" y="22978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E1CC4-A8BA-403C-859B-95E398769E58}">
      <dsp:nvSpPr>
        <dsp:cNvPr id="0" name=""/>
        <dsp:cNvSpPr/>
      </dsp:nvSpPr>
      <dsp:spPr>
        <a:xfrm>
          <a:off x="5426887" y="1262601"/>
          <a:ext cx="91440" cy="2324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9556"/>
              </a:lnTo>
              <a:lnTo>
                <a:pt x="51654" y="2059556"/>
              </a:lnTo>
              <a:lnTo>
                <a:pt x="51654" y="2324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87956-9CDF-4B79-B870-BC1E37E46286}">
      <dsp:nvSpPr>
        <dsp:cNvPr id="0" name=""/>
        <dsp:cNvSpPr/>
      </dsp:nvSpPr>
      <dsp:spPr>
        <a:xfrm>
          <a:off x="1685094" y="1262601"/>
          <a:ext cx="3787512" cy="2297834"/>
        </a:xfrm>
        <a:custGeom>
          <a:avLst/>
          <a:gdLst/>
          <a:ahLst/>
          <a:cxnLst/>
          <a:rect l="0" t="0" r="0" b="0"/>
          <a:pathLst>
            <a:path>
              <a:moveTo>
                <a:pt x="3787512" y="0"/>
              </a:moveTo>
              <a:lnTo>
                <a:pt x="3787512" y="2032688"/>
              </a:lnTo>
              <a:lnTo>
                <a:pt x="0" y="2032688"/>
              </a:lnTo>
              <a:lnTo>
                <a:pt x="0" y="22978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B70ED-7A7E-46F9-BD8D-3B7E6DAC7D69}">
      <dsp:nvSpPr>
        <dsp:cNvPr id="0" name=""/>
        <dsp:cNvSpPr/>
      </dsp:nvSpPr>
      <dsp:spPr>
        <a:xfrm>
          <a:off x="4210006" y="0"/>
          <a:ext cx="2525202" cy="12626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+mn-lt"/>
              <a:cs typeface="Arial" panose="020B0604020202020204" pitchFamily="34" charset="0"/>
            </a:rPr>
            <a:t>Se enfoca en que los niños gradualmente logren expresar ideas cada vez mas completas acerca de sus sentimientos, opiniones o percepciones.</a:t>
          </a:r>
          <a:endParaRPr lang="es-MX" sz="1400" kern="1200" dirty="0">
            <a:latin typeface="+mn-lt"/>
            <a:cs typeface="Arial" panose="020B0604020202020204" pitchFamily="34" charset="0"/>
          </a:endParaRPr>
        </a:p>
      </dsp:txBody>
      <dsp:txXfrm>
        <a:off x="4210006" y="0"/>
        <a:ext cx="2525202" cy="1262601"/>
      </dsp:txXfrm>
    </dsp:sp>
    <dsp:sp modelId="{20EE30C4-13F4-432A-866A-C162D3FC73CE}">
      <dsp:nvSpPr>
        <dsp:cNvPr id="0" name=""/>
        <dsp:cNvSpPr/>
      </dsp:nvSpPr>
      <dsp:spPr>
        <a:xfrm>
          <a:off x="416559" y="3560436"/>
          <a:ext cx="2537070" cy="1415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+mn-lt"/>
              <a:cs typeface="Arial" panose="020B0604020202020204" pitchFamily="34" charset="0"/>
            </a:rPr>
            <a:t>El lenguaje se relaciona con el desarrollo emocional y cognitivo ya que permite adquirir mayor confianza y seguridad en si mismos, relacionarse e integrarse a distintos grupos sociales.</a:t>
          </a:r>
          <a:endParaRPr lang="es-MX" sz="1400" kern="1200" dirty="0">
            <a:latin typeface="+mn-lt"/>
            <a:cs typeface="Arial" panose="020B0604020202020204" pitchFamily="34" charset="0"/>
          </a:endParaRPr>
        </a:p>
      </dsp:txBody>
      <dsp:txXfrm>
        <a:off x="416559" y="3560436"/>
        <a:ext cx="2537070" cy="1415173"/>
      </dsp:txXfrm>
    </dsp:sp>
    <dsp:sp modelId="{E0E9C7CF-84B8-42F6-A378-38CE0275D429}">
      <dsp:nvSpPr>
        <dsp:cNvPr id="0" name=""/>
        <dsp:cNvSpPr/>
      </dsp:nvSpPr>
      <dsp:spPr>
        <a:xfrm>
          <a:off x="3835127" y="3587304"/>
          <a:ext cx="3286828" cy="1451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+mn-lt"/>
              <a:cs typeface="Arial" panose="020B0604020202020204" pitchFamily="34" charset="0"/>
            </a:rPr>
            <a:t>Se pretende la aproximación de los niños a la lectura y la escritura a partir de la exploración y producción de textos escritos como acercamiento a la cultura escrita, para que logren interpretas que se escribe y se lee con un propósito.</a:t>
          </a:r>
          <a:endParaRPr lang="es-MX" sz="1400" kern="1200" dirty="0">
            <a:latin typeface="+mn-lt"/>
            <a:cs typeface="Arial" panose="020B0604020202020204" pitchFamily="34" charset="0"/>
          </a:endParaRPr>
        </a:p>
      </dsp:txBody>
      <dsp:txXfrm>
        <a:off x="3835127" y="3587304"/>
        <a:ext cx="3286828" cy="1451738"/>
      </dsp:txXfrm>
    </dsp:sp>
    <dsp:sp modelId="{6A2DFC15-D88A-4464-AE7A-32469C6AAAC3}">
      <dsp:nvSpPr>
        <dsp:cNvPr id="0" name=""/>
        <dsp:cNvSpPr/>
      </dsp:nvSpPr>
      <dsp:spPr>
        <a:xfrm>
          <a:off x="7995069" y="3560436"/>
          <a:ext cx="2525202" cy="1262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+mn-lt"/>
              <a:cs typeface="Arial" panose="020B0604020202020204" pitchFamily="34" charset="0"/>
            </a:rPr>
            <a:t>La aproximación de la lectura y escritura es parte del proceso de alfabetización inicial.</a:t>
          </a:r>
          <a:endParaRPr lang="es-MX" sz="1400" kern="1200" dirty="0">
            <a:latin typeface="+mn-lt"/>
            <a:cs typeface="Arial" panose="020B0604020202020204" pitchFamily="34" charset="0"/>
          </a:endParaRPr>
        </a:p>
      </dsp:txBody>
      <dsp:txXfrm>
        <a:off x="7995069" y="3560436"/>
        <a:ext cx="2525202" cy="1262601"/>
      </dsp:txXfrm>
    </dsp:sp>
    <dsp:sp modelId="{ED65675C-C394-4ACD-B7A7-551DFFA0A2C7}">
      <dsp:nvSpPr>
        <dsp:cNvPr id="0" name=""/>
        <dsp:cNvSpPr/>
      </dsp:nvSpPr>
      <dsp:spPr>
        <a:xfrm>
          <a:off x="2682259" y="1794410"/>
          <a:ext cx="2525202" cy="1262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+mn-lt"/>
              <a:cs typeface="Arial" panose="020B0604020202020204" pitchFamily="34" charset="0"/>
            </a:rPr>
            <a:t>Implica que los niños logren estructurar enunciados mas largos y mejor articulados, poner en juego su comprensión y reflexión sobre lo que dicen, a quien, como y para que</a:t>
          </a:r>
          <a:r>
            <a:rPr lang="es-MX" sz="1400" kern="1200" dirty="0" smtClean="0">
              <a:latin typeface="+mn-lt"/>
            </a:rPr>
            <a:t>.</a:t>
          </a:r>
          <a:endParaRPr lang="es-MX" sz="1400" kern="1200" dirty="0">
            <a:latin typeface="+mn-lt"/>
          </a:endParaRPr>
        </a:p>
      </dsp:txBody>
      <dsp:txXfrm>
        <a:off x="2682259" y="1794410"/>
        <a:ext cx="2525202" cy="1262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19/05/2021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244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22E2A2-B648-4842-9ED5-8E4D1828D625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6AB9F2-CD8F-42EB-A63E-2B03D1B74C56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ACC39B-F8AD-4C56-AD8F-A56798AE1A49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A5F5A5-C1AF-4E1F-BBE9-77A0324E6A16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AF46A-8BB1-4F24-A11E-0306615E93F5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29AD9-EA14-4AE8-BB2F-1A8BF56A3E5B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6EFD6-A265-4329-83FB-237234CCC851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EEC8E5-6135-4EEA-A5FA-4E382F0E51FD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AA01AB-145F-4AE5-A1D5-362BC05CA7CC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16348-E405-42B1-89B5-964AA77FE073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19/05/2021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3717032"/>
            <a:ext cx="9144000" cy="854968"/>
          </a:xfrm>
        </p:spPr>
        <p:txBody>
          <a:bodyPr rtlCol="0"/>
          <a:lstStyle/>
          <a:p>
            <a:pPr rtl="0"/>
            <a:r>
              <a:rPr lang="es-ES" dirty="0" smtClean="0"/>
              <a:t>Aprendizajes Clave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10404647" cy="1066800"/>
          </a:xfrm>
        </p:spPr>
        <p:txBody>
          <a:bodyPr rtlCol="0">
            <a:normAutofit fontScale="92500"/>
          </a:bodyPr>
          <a:lstStyle/>
          <a:p>
            <a:r>
              <a:rPr lang="es-MX" dirty="0"/>
              <a:t>O</a:t>
            </a:r>
            <a:r>
              <a:rPr lang="es-MX" dirty="0" smtClean="0"/>
              <a:t>rientaciones </a:t>
            </a:r>
            <a:r>
              <a:rPr lang="es-MX" dirty="0"/>
              <a:t>didácticas y </a:t>
            </a:r>
            <a:r>
              <a:rPr lang="es-MX" dirty="0" smtClean="0"/>
              <a:t>Enfoque pedagógico</a:t>
            </a:r>
          </a:p>
          <a:p>
            <a:endParaRPr lang="es-MX" dirty="0"/>
          </a:p>
          <a:p>
            <a:r>
              <a:rPr lang="es-MX" dirty="0" smtClean="0"/>
              <a:t>Natalia Elizabeth Ramírez </a:t>
            </a:r>
            <a:r>
              <a:rPr lang="es-MX" dirty="0" smtClean="0"/>
              <a:t>Hernández #</a:t>
            </a:r>
            <a:r>
              <a:rPr lang="es-MX" dirty="0" smtClean="0"/>
              <a:t>19                    Valeria Karely Zamarripa Garza#21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485900" y="44624"/>
            <a:ext cx="9143998" cy="1020762"/>
          </a:xfrm>
        </p:spPr>
        <p:txBody>
          <a:bodyPr rtlCol="0"/>
          <a:lstStyle/>
          <a:p>
            <a:r>
              <a:rPr lang="es-ES" dirty="0" smtClean="0"/>
              <a:t>Enfoque pedagógico</a:t>
            </a:r>
            <a:endParaRPr lang="es-E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54039"/>
              </p:ext>
            </p:extLst>
          </p:nvPr>
        </p:nvGraphicFramePr>
        <p:xfrm>
          <a:off x="477788" y="1628800"/>
          <a:ext cx="1094521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246" y="4935001"/>
            <a:ext cx="4461732" cy="2213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81" y="4830091"/>
            <a:ext cx="4251413" cy="2381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558" y="5304067"/>
            <a:ext cx="226895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975" y="4581128"/>
            <a:ext cx="360040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dirty="0" smtClean="0"/>
              <a:t>Orientaciones Didácticas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430117" y="1670179"/>
            <a:ext cx="5256584" cy="12592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s-MX" b="1" cap="all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14503" y="1699663"/>
            <a:ext cx="5207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Oralidad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Los </a:t>
            </a:r>
            <a:r>
              <a:rPr lang="es-MX" sz="1400" dirty="0"/>
              <a:t>saberes previos con los que los niños ingresan a la escuela tienen que ver con </a:t>
            </a:r>
            <a:r>
              <a:rPr lang="es-MX" sz="1400" dirty="0" smtClean="0"/>
              <a:t>sus rasgos personales </a:t>
            </a:r>
            <a:r>
              <a:rPr lang="es-MX" sz="1400" dirty="0"/>
              <a:t>(evolución genética y</a:t>
            </a:r>
            <a:r>
              <a:rPr lang="es-MX" sz="2400" dirty="0"/>
              <a:t> </a:t>
            </a:r>
            <a:r>
              <a:rPr lang="es-MX" sz="1400" dirty="0"/>
              <a:t>funcionamiento del sistema nervioso), así como a los contextos en los que se desenvuelven.</a:t>
            </a:r>
            <a:endParaRPr lang="es-MX" sz="1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5950396" y="2929478"/>
            <a:ext cx="0" cy="321769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109" y="3212977"/>
            <a:ext cx="5832647" cy="144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540892" y="3429000"/>
            <a:ext cx="5112569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dirty="0"/>
              <a:t>En </a:t>
            </a:r>
            <a:r>
              <a:rPr lang="es-MX" sz="1400" dirty="0" smtClean="0"/>
              <a:t>preescolar se </a:t>
            </a:r>
            <a:r>
              <a:rPr lang="es-MX" sz="1400" dirty="0"/>
              <a:t>pretende que los niños usen el lenguaje de manera cada vez más clara y </a:t>
            </a:r>
            <a:r>
              <a:rPr lang="es-MX" sz="1400" dirty="0" smtClean="0"/>
              <a:t>precisa con </a:t>
            </a:r>
            <a:r>
              <a:rPr lang="es-MX" sz="1400" dirty="0"/>
              <a:t>diversas intenciones, y que comprendan la importancia de escuchar a los demás y tomar turnos para participar en las diferentes situaciones comunicativas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380094" y="4653136"/>
            <a:ext cx="3140603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dirty="0"/>
              <a:t>L</a:t>
            </a:r>
            <a:r>
              <a:rPr lang="es-MX" sz="1400" dirty="0" smtClean="0"/>
              <a:t>os </a:t>
            </a:r>
            <a:r>
              <a:rPr lang="es-MX" sz="1400" dirty="0"/>
              <a:t>niños </a:t>
            </a:r>
            <a:r>
              <a:rPr lang="es-MX" sz="1400" dirty="0" smtClean="0"/>
              <a:t>deben tener experiencias para</a:t>
            </a:r>
            <a:endParaRPr lang="es-MX" sz="1400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5950396" y="4365104"/>
            <a:ext cx="0" cy="216024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086300" y="5445224"/>
            <a:ext cx="223224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Dialogar y conversar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Para relacionarse, solucionar conflictos y ponerse de acuerdo</a:t>
            </a:r>
            <a:endParaRPr lang="es-MX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89756" y="4928770"/>
            <a:ext cx="3816424" cy="183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Narrar con coherencia y secuencia lógica según el </a:t>
            </a:r>
            <a:r>
              <a:rPr lang="es-MX" sz="1400" b="1" dirty="0" smtClean="0"/>
              <a:t>propósito del </a:t>
            </a:r>
            <a:r>
              <a:rPr lang="es-MX" sz="1400" b="1" dirty="0"/>
              <a:t>intercambio y lo que se quiere dar a conocer </a:t>
            </a:r>
            <a:r>
              <a:rPr lang="es-MX" sz="1400" b="1" dirty="0" smtClean="0"/>
              <a:t>                                                                                           </a:t>
            </a:r>
            <a:r>
              <a:rPr lang="es-MX" sz="1400" dirty="0" smtClean="0"/>
              <a:t>La </a:t>
            </a:r>
            <a:r>
              <a:rPr lang="es-MX" sz="1400" dirty="0"/>
              <a:t>educadora modela cuando narra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y media las narraciones de los niños con preguntas o comentarios orientados a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lograr coherencia y secuencia lógica; además favorece el uso de palabras nuevas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o frases mejor estructuradas</a:t>
            </a:r>
            <a:endParaRPr lang="es-MX" sz="1400" dirty="0"/>
          </a:p>
        </p:txBody>
      </p:sp>
      <p:cxnSp>
        <p:nvCxnSpPr>
          <p:cNvPr id="21" name="20 Conector recto"/>
          <p:cNvCxnSpPr/>
          <p:nvPr/>
        </p:nvCxnSpPr>
        <p:spPr>
          <a:xfrm flipH="1">
            <a:off x="2254387" y="4637764"/>
            <a:ext cx="2042588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>
            <a:endCxn id="1030" idx="0"/>
          </p:cNvCxnSpPr>
          <p:nvPr/>
        </p:nvCxnSpPr>
        <p:spPr>
          <a:xfrm>
            <a:off x="2254387" y="4637764"/>
            <a:ext cx="1" cy="192327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5950396" y="5013176"/>
            <a:ext cx="0" cy="290891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7963299" y="5083982"/>
            <a:ext cx="41737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Describir y explicar cómo es, cómo ocurrió o cómo funciona algo</a:t>
            </a:r>
          </a:p>
          <a:p>
            <a:pPr>
              <a:lnSpc>
                <a:spcPct val="90000"/>
              </a:lnSpc>
            </a:pPr>
            <a:r>
              <a:rPr lang="es-MX" sz="1400" b="1" dirty="0"/>
              <a:t>ordenando las ideas para que los demás </a:t>
            </a:r>
            <a:r>
              <a:rPr lang="es-MX" sz="1400" b="1" dirty="0" smtClean="0"/>
              <a:t>comprendan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Elaborar explicaciones implica una importante actividad intelectual de ordenamiento de las ideas. También en este caso se requiere contar con la atención </a:t>
            </a:r>
            <a:r>
              <a:rPr lang="es-MX" sz="1400" dirty="0" smtClean="0"/>
              <a:t>de los </a:t>
            </a:r>
            <a:r>
              <a:rPr lang="es-MX" sz="1400" dirty="0"/>
              <a:t>interlocutores.</a:t>
            </a:r>
            <a:endParaRPr lang="es-MX" sz="1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7606580" y="4653136"/>
            <a:ext cx="2376264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1023 Conector recto"/>
          <p:cNvCxnSpPr/>
          <p:nvPr/>
        </p:nvCxnSpPr>
        <p:spPr>
          <a:xfrm>
            <a:off x="9982844" y="4653136"/>
            <a:ext cx="0" cy="36004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241" y="4077072"/>
            <a:ext cx="5786898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5" y="4294145"/>
            <a:ext cx="6541638" cy="151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988" y="2421159"/>
            <a:ext cx="878497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82" y="414046"/>
            <a:ext cx="5828419" cy="1619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57" y="370254"/>
            <a:ext cx="6002774" cy="215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77788" y="499041"/>
            <a:ext cx="5469806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Recibir, dar, consultar y relacionar información de diversas fuentes.</a:t>
            </a:r>
          </a:p>
          <a:p>
            <a:pPr>
              <a:lnSpc>
                <a:spcPct val="90000"/>
              </a:lnSpc>
            </a:pPr>
            <a:r>
              <a:rPr lang="es-MX" sz="1400" b="1" dirty="0"/>
              <a:t>Compartir lo que </a:t>
            </a:r>
            <a:r>
              <a:rPr lang="es-MX" sz="1400" b="1" dirty="0" smtClean="0"/>
              <a:t>conocen</a:t>
            </a:r>
          </a:p>
          <a:p>
            <a:pPr>
              <a:lnSpc>
                <a:spcPct val="90000"/>
              </a:lnSpc>
            </a:pPr>
            <a:r>
              <a:rPr lang="es-MX" sz="1400" b="1" dirty="0"/>
              <a:t>En este caso, los niños afrontan situaciones en las que deben mantenerse en un tema, expresarse de manera clara ante otros, ajustar el lenguaje</a:t>
            </a:r>
          </a:p>
          <a:p>
            <a:pPr>
              <a:lnSpc>
                <a:spcPct val="90000"/>
              </a:lnSpc>
            </a:pPr>
            <a:r>
              <a:rPr lang="es-MX" sz="1400" b="1" dirty="0"/>
              <a:t>a quienes los escuchan, aclarar y organizar sus ideas, y responder a las preguntas que otros hacen. </a:t>
            </a:r>
            <a:endParaRPr lang="es-MX" sz="1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670475" y="576496"/>
            <a:ext cx="5048825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Jugar con el </a:t>
            </a:r>
            <a:r>
              <a:rPr lang="es-MX" sz="1400" b="1" dirty="0" smtClean="0"/>
              <a:t>lenguaje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En la edad preescolar, el lenguaje es fundamental en la evolución de los niños </a:t>
            </a:r>
            <a:r>
              <a:rPr lang="es-MX" sz="1400" dirty="0" smtClean="0"/>
              <a:t>y una </a:t>
            </a:r>
            <a:r>
              <a:rPr lang="es-MX" sz="1400" dirty="0"/>
              <a:t>actividad lúdica de mucho disfrute. Les divierte cambiar palabras, así </a:t>
            </a:r>
            <a:r>
              <a:rPr lang="es-MX" sz="1400" dirty="0" smtClean="0"/>
              <a:t>como decir trabalenguas, </a:t>
            </a:r>
            <a:r>
              <a:rPr lang="es-MX" sz="1400" dirty="0"/>
              <a:t>poemas, cantos, rimas </a:t>
            </a:r>
            <a:r>
              <a:rPr lang="es-MX" sz="1400" dirty="0" smtClean="0"/>
              <a:t>y </a:t>
            </a:r>
            <a:r>
              <a:rPr lang="es-MX" sz="1400" dirty="0"/>
              <a:t>adivinanzas.</a:t>
            </a:r>
          </a:p>
          <a:p>
            <a:pPr>
              <a:lnSpc>
                <a:spcPct val="90000"/>
              </a:lnSpc>
            </a:pPr>
            <a:endParaRPr lang="es-MX" sz="1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5844220" y="908720"/>
            <a:ext cx="720080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2414088" y="2615861"/>
            <a:ext cx="806419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Comprensión de textos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El propósito general en relación con el lenguaje escrito en educación preescolar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es incorporar a los niños a la cultura escrita.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Leemos y escribimos con diversos propósitos: recordar; seguir o dar instrucciones; disfrutar; obtener, dar u organizar información, aprender sobre temas específicos, ordenar objetos, mantener la comunicación.</a:t>
            </a:r>
            <a:endParaRPr lang="es-MX" sz="1400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7894612" y="1731534"/>
            <a:ext cx="0" cy="72008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4649794" y="2096852"/>
            <a:ext cx="0" cy="36004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80593" y="4407550"/>
            <a:ext cx="582486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Para qué se lee y escribe. Uso de textos con intenciones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Para que los niños se incorporen a la cultura escrita es fundamental que en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la escuela se lean y escriban textos con intenciones; es decir, hay que usar los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textos como se hace socialmente. Al involucrar a los niños en ello se les hace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partícipes de la experiencia lectora y escritora. </a:t>
            </a:r>
            <a:endParaRPr lang="es-MX" sz="1400" dirty="0"/>
          </a:p>
        </p:txBody>
      </p:sp>
      <p:cxnSp>
        <p:nvCxnSpPr>
          <p:cNvPr id="15" name="14 Conector recto"/>
          <p:cNvCxnSpPr/>
          <p:nvPr/>
        </p:nvCxnSpPr>
        <p:spPr>
          <a:xfrm flipH="1">
            <a:off x="1181973" y="3460796"/>
            <a:ext cx="1216220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181973" y="3460796"/>
            <a:ext cx="0" cy="833349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6932241" y="4161927"/>
            <a:ext cx="5256584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¿Y después de la lectura? 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Leer </a:t>
            </a:r>
            <a:r>
              <a:rPr lang="es-MX" sz="1400" dirty="0"/>
              <a:t>textos diversos y comentarlos, enriquece sus oportunidades de aprendizaje siempre y cuando se hagan con sentido. acercándolos al conocimiento de palabras o expresiones nuevas, podrán inferir el significado de palabras de acuerdo al contexto, reconociendo otras formas de emplear el lenguaje, cuando se organizan y se presentan las ideas de manera diferente según sea el caso. (cuento, recado, receta, etc</a:t>
            </a:r>
            <a:r>
              <a:rPr lang="es-MX" sz="1400" dirty="0" smtClean="0"/>
              <a:t>.)</a:t>
            </a:r>
            <a:endParaRPr lang="es-MX" sz="1400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10342884" y="3221702"/>
            <a:ext cx="864096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1206980" y="3221702"/>
            <a:ext cx="0" cy="911975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86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452" y="3935262"/>
            <a:ext cx="5252656" cy="338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56" y="4149080"/>
            <a:ext cx="590465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503" y="2249736"/>
            <a:ext cx="8280920" cy="17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48" y="141497"/>
            <a:ext cx="10945216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053852" y="196720"/>
            <a:ext cx="11490524" cy="183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Producción de Textos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Los tipos de experiencias relacionadas con la producción de textos que en preescolar deben tener los alumnos están vinculadas con: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-Participar </a:t>
            </a:r>
            <a:r>
              <a:rPr lang="es-MX" sz="1400" dirty="0"/>
              <a:t>en eventos, donde la escritura tiene sentido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-Tomar </a:t>
            </a:r>
            <a:r>
              <a:rPr lang="es-MX" sz="1400" dirty="0"/>
              <a:t>decisiones relativas a la producción de textos cortos.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-Producción </a:t>
            </a:r>
            <a:r>
              <a:rPr lang="es-MX" sz="1400" dirty="0"/>
              <a:t>de textos cortos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-Revisar </a:t>
            </a:r>
            <a:r>
              <a:rPr lang="es-MX" sz="1400" dirty="0"/>
              <a:t>y mejorar (sus producciones)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-Interpretar </a:t>
            </a:r>
            <a:r>
              <a:rPr lang="es-MX" sz="1400" dirty="0"/>
              <a:t>sus producciones escritas.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-Comparar </a:t>
            </a:r>
            <a:r>
              <a:rPr lang="es-MX" sz="1400" dirty="0"/>
              <a:t>la escritura de palabras a partir del conocimiento de su nombre y otras palabras</a:t>
            </a:r>
            <a:r>
              <a:rPr lang="es-MX" sz="1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 </a:t>
            </a:r>
            <a:endParaRPr lang="es-MX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061964" y="2347136"/>
            <a:ext cx="7361311" cy="15881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dirty="0"/>
              <a:t>La intervención docente es importante cuando los niños elaboran textos al apoyarlos en cuanto a: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-Organizar las ideas, a darles secuencia lógica y orden en función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de lo que quieren escribir y del texto del que se trate. 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-Escribir </a:t>
            </a:r>
            <a:r>
              <a:rPr lang="es-MX" sz="1400" dirty="0"/>
              <a:t>y leer durante el proceso de escritura, para que los niños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aprecien cómo suena lo que están diciendo por escrito.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-Revisar </a:t>
            </a:r>
            <a:r>
              <a:rPr lang="es-MX" sz="1400" dirty="0"/>
              <a:t>el sentido y la claridad de las ideas que escriben.</a:t>
            </a:r>
          </a:p>
          <a:p>
            <a:pPr>
              <a:lnSpc>
                <a:spcPct val="90000"/>
              </a:lnSpc>
            </a:pPr>
            <a:r>
              <a:rPr lang="es-MX" sz="2400" dirty="0"/>
              <a:t> </a:t>
            </a:r>
            <a:endParaRPr lang="es-MX" sz="2400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5950396" y="1872423"/>
            <a:ext cx="0" cy="377315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261764" y="4233379"/>
            <a:ext cx="5400599" cy="222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Consideraciones en relación con el aprendizaje</a:t>
            </a:r>
          </a:p>
          <a:p>
            <a:pPr>
              <a:lnSpc>
                <a:spcPct val="90000"/>
              </a:lnSpc>
            </a:pPr>
            <a:r>
              <a:rPr lang="es-MX" sz="1400" b="1" dirty="0"/>
              <a:t>del sistema de </a:t>
            </a:r>
            <a:r>
              <a:rPr lang="es-MX" sz="1400" b="1" dirty="0" smtClean="0"/>
              <a:t>escritura                                                                                                                                       </a:t>
            </a:r>
            <a:r>
              <a:rPr lang="es-MX" sz="1400" dirty="0" smtClean="0"/>
              <a:t>El </a:t>
            </a:r>
            <a:r>
              <a:rPr lang="es-MX" sz="1400" dirty="0"/>
              <a:t>aprendizaje sobre el sistema de escritura que ocurre en el proceso de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alfabetización implica que los niños, a partir de ser usuarios de textos, </a:t>
            </a:r>
            <a:r>
              <a:rPr lang="es-MX" sz="1400" dirty="0" smtClean="0"/>
              <a:t>como intérpretes </a:t>
            </a:r>
            <a:r>
              <a:rPr lang="es-MX" sz="1400" dirty="0"/>
              <a:t>y productores de estos, descubran que se escribe de izquierda a derecha y de arriba hacia abajo, que vayan identificando las letras a partir de </a:t>
            </a:r>
            <a:r>
              <a:rPr lang="es-MX" sz="1400" dirty="0" smtClean="0"/>
              <a:t>las del </a:t>
            </a:r>
            <a:r>
              <a:rPr lang="es-MX" sz="1400" dirty="0"/>
              <a:t>nombre propio y el de sus compañeros y empiecen a encontrarlas en </a:t>
            </a:r>
            <a:r>
              <a:rPr lang="es-MX" sz="1400" dirty="0" smtClean="0"/>
              <a:t>textos, que </a:t>
            </a:r>
            <a:r>
              <a:rPr lang="es-MX" sz="1400" dirty="0"/>
              <a:t>vayan identificando la relación entre letras y sonidos a partir de </a:t>
            </a:r>
            <a:r>
              <a:rPr lang="es-MX" sz="1400" dirty="0" smtClean="0"/>
              <a:t>actividades con </a:t>
            </a:r>
            <a:r>
              <a:rPr lang="es-MX" sz="1400" dirty="0"/>
              <a:t>rimas, de identificar cómo se inicia o cómo termina una palabra cuando </a:t>
            </a:r>
            <a:r>
              <a:rPr lang="es-MX" sz="1400" dirty="0" smtClean="0"/>
              <a:t>la decimos </a:t>
            </a:r>
            <a:r>
              <a:rPr lang="es-MX" sz="1400" dirty="0"/>
              <a:t>oralmente y cuando está escrita.</a:t>
            </a:r>
            <a:endParaRPr lang="es-MX" sz="1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246540" y="4039481"/>
            <a:ext cx="4654253" cy="261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 smtClean="0"/>
              <a:t>Modelar Actitudes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El </a:t>
            </a:r>
            <a:r>
              <a:rPr lang="es-MX" sz="1400" dirty="0"/>
              <a:t>papel de la educadora es fundamental en el desarrollo de las capacidades vinculadas con el lenguaje y la comunicación en la educación </a:t>
            </a:r>
            <a:r>
              <a:rPr lang="es-MX" sz="1400" dirty="0" smtClean="0"/>
              <a:t>preescolar, no </a:t>
            </a:r>
            <a:r>
              <a:rPr lang="es-MX" sz="1400" dirty="0"/>
              <a:t>solo en el planteamiento de las experiencias y la ayuda a los niños, </a:t>
            </a:r>
            <a:r>
              <a:rPr lang="es-MX" sz="1400" dirty="0" smtClean="0"/>
              <a:t>sino como </a:t>
            </a:r>
            <a:r>
              <a:rPr lang="es-MX" sz="1400" dirty="0"/>
              <a:t>modelo de diversos aspectos. En el caso de la oralidad, hay que alentar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a los niños a que se expresen de manera más clara y mejor estructurada, </a:t>
            </a:r>
            <a:r>
              <a:rPr lang="es-MX" sz="1400" dirty="0" smtClean="0"/>
              <a:t>para ello </a:t>
            </a:r>
            <a:r>
              <a:rPr lang="es-MX" sz="1400" dirty="0"/>
              <a:t>es fundamental que así sea la oralidad de la educadora. En las </a:t>
            </a:r>
            <a:r>
              <a:rPr lang="es-MX" sz="1400" dirty="0" smtClean="0"/>
              <a:t>actitudes de </a:t>
            </a:r>
            <a:r>
              <a:rPr lang="es-MX" sz="1400" dirty="0"/>
              <a:t>escucha, es importante que la docente muestre atención genuina a lo que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dicen los niños, mostrarles confianza y respeto para alentarlos a participar </a:t>
            </a:r>
            <a:r>
              <a:rPr lang="es-MX" sz="1400" dirty="0" smtClean="0"/>
              <a:t>y que </a:t>
            </a:r>
            <a:r>
              <a:rPr lang="es-MX" sz="1400" dirty="0"/>
              <a:t>les permitan hablar sin interrupciones.</a:t>
            </a:r>
            <a:endParaRPr lang="es-MX" sz="1400" dirty="0"/>
          </a:p>
        </p:txBody>
      </p:sp>
      <p:cxnSp>
        <p:nvCxnSpPr>
          <p:cNvPr id="14" name="13 Conector recto"/>
          <p:cNvCxnSpPr>
            <a:stCxn id="11" idx="3"/>
          </p:cNvCxnSpPr>
          <p:nvPr/>
        </p:nvCxnSpPr>
        <p:spPr>
          <a:xfrm>
            <a:off x="5662363" y="5345992"/>
            <a:ext cx="1512169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125860" y="2996952"/>
            <a:ext cx="864096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125860" y="2996952"/>
            <a:ext cx="0" cy="1236427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82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020" y="3789040"/>
            <a:ext cx="1000911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48" y="44624"/>
            <a:ext cx="972108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61764" y="188640"/>
            <a:ext cx="10945216" cy="3388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b="1" dirty="0"/>
              <a:t>Recomendaciones para el uso de textos con niños en el </a:t>
            </a:r>
            <a:r>
              <a:rPr lang="es-MX" sz="1400" b="1" dirty="0" smtClean="0"/>
              <a:t>aula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Realizar </a:t>
            </a:r>
            <a:r>
              <a:rPr lang="es-MX" sz="1400" dirty="0"/>
              <a:t>distintas acciones relacionadas con textos, frente a los niños, es una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manera de mostrarles cómo se comporta una persona cuando lee y escribe y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qué hace cuando usa textos: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• Emplear frecuentemente textos diversos, tanto para leer, como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para </a:t>
            </a:r>
            <a:r>
              <a:rPr lang="es-MX" sz="1400" dirty="0" smtClean="0"/>
              <a:t>escribir.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Leer para consultar </a:t>
            </a:r>
            <a:r>
              <a:rPr lang="es-MX" sz="1400" dirty="0" smtClean="0"/>
              <a:t>información.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Leer con intenciones </a:t>
            </a:r>
            <a:r>
              <a:rPr lang="es-MX" sz="1400" dirty="0" smtClean="0"/>
              <a:t>recreativas.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Releer;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• Pensar en lo que se quiere escribir, cuando se elaboren </a:t>
            </a:r>
            <a:r>
              <a:rPr lang="es-MX" sz="1400" dirty="0" smtClean="0"/>
              <a:t>textos.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Escribir lo mejor que puedan, buscando la mejor manera de decir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las ideas, de acuerdo con intenciones </a:t>
            </a:r>
            <a:r>
              <a:rPr lang="es-MX" sz="1400" dirty="0" smtClean="0"/>
              <a:t>definidas.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Revisar un escrito y reescribir con base en esa </a:t>
            </a:r>
            <a:r>
              <a:rPr lang="es-MX" sz="1400" dirty="0" smtClean="0"/>
              <a:t>revisión.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Copiar; tiene sentido cuando alguien necesita un número telefónico, una receta, el nombre del libro que leyó o </a:t>
            </a:r>
            <a:r>
              <a:rPr lang="es-MX" sz="1400" dirty="0" smtClean="0"/>
              <a:t>leerá.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Hablar (conversar, opinar) acerca de lo que </a:t>
            </a:r>
            <a:r>
              <a:rPr lang="es-MX" sz="1400" dirty="0" smtClean="0"/>
              <a:t>lee.</a:t>
            </a:r>
            <a:endParaRPr lang="es-MX" sz="1400" dirty="0"/>
          </a:p>
          <a:p>
            <a:pPr>
              <a:lnSpc>
                <a:spcPct val="90000"/>
              </a:lnSpc>
            </a:pPr>
            <a:r>
              <a:rPr lang="es-MX" sz="1400" dirty="0"/>
              <a:t>• Comentar acerca de lo que escribe;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• Leer para escribir y escribir para leer.</a:t>
            </a:r>
            <a:endParaRPr lang="es-MX" sz="1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638028" y="3861048"/>
            <a:ext cx="9289032" cy="222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MX" sz="1400" dirty="0" smtClean="0"/>
              <a:t> </a:t>
            </a:r>
            <a:r>
              <a:rPr lang="es-MX" sz="1400" b="1" dirty="0" smtClean="0"/>
              <a:t>Recursos de apoyo al aprendizaje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-Tener </a:t>
            </a:r>
            <a:r>
              <a:rPr lang="es-MX" sz="1400" dirty="0"/>
              <a:t>de qué hablar y con quién hacerlo de diversas maneras: conversar, dialogar, explicar, narrar.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-Ambiente </a:t>
            </a:r>
            <a:r>
              <a:rPr lang="es-MX" sz="1400" dirty="0"/>
              <a:t>alfabetizador: tener al alcance y emplear textos </a:t>
            </a:r>
            <a:r>
              <a:rPr lang="es-MX" sz="1400" dirty="0" smtClean="0"/>
              <a:t>de uso </a:t>
            </a:r>
            <a:r>
              <a:rPr lang="es-MX" sz="1400" dirty="0"/>
              <a:t>social, como variedad de carteles, invitaciones, menús, </a:t>
            </a:r>
            <a:r>
              <a:rPr lang="es-MX" sz="1400" dirty="0" smtClean="0"/>
              <a:t>recados, cartas</a:t>
            </a:r>
            <a:r>
              <a:rPr lang="es-MX" sz="1400" dirty="0"/>
              <a:t>, instructivos, libros, revistas, publicaciones periódicas, etcétera, que los niños puedan usar para consultar información y </a:t>
            </a:r>
            <a:r>
              <a:rPr lang="es-MX" sz="1400" dirty="0" smtClean="0"/>
              <a:t>como referentes </a:t>
            </a:r>
            <a:r>
              <a:rPr lang="es-MX" sz="1400" dirty="0"/>
              <a:t>para sus creaciones</a:t>
            </a:r>
            <a:r>
              <a:rPr lang="es-MX" sz="1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-Recursos </a:t>
            </a:r>
            <a:r>
              <a:rPr lang="es-MX" sz="1400" dirty="0"/>
              <a:t>para producir textos: lápices, borradores, papel limpio</a:t>
            </a:r>
          </a:p>
          <a:p>
            <a:pPr>
              <a:lnSpc>
                <a:spcPct val="90000"/>
              </a:lnSpc>
            </a:pPr>
            <a:r>
              <a:rPr lang="es-MX" sz="1400" dirty="0"/>
              <a:t>y reciclado. En algunas escuelas es posible usar computadoras.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-Producciones </a:t>
            </a:r>
            <a:r>
              <a:rPr lang="es-MX" sz="1400" dirty="0"/>
              <a:t>de los alumnos, por ejemplo:, ficheros con palabras escritas para que los niños las usen al producir textos; pueden ser ficheros de nombres de animales o personas, de </a:t>
            </a:r>
            <a:r>
              <a:rPr lang="es-MX" sz="1400" dirty="0" smtClean="0"/>
              <a:t>palabras que </a:t>
            </a:r>
            <a:r>
              <a:rPr lang="es-MX" sz="1400" dirty="0"/>
              <a:t>conocen en los textos, de nombres de personajes de </a:t>
            </a:r>
            <a:r>
              <a:rPr lang="es-MX" sz="1400" dirty="0" smtClean="0"/>
              <a:t>cuentos, de </a:t>
            </a:r>
            <a:r>
              <a:rPr lang="es-MX" sz="1400" dirty="0"/>
              <a:t>lugares que conocen por medio de lo que leen, entre </a:t>
            </a:r>
            <a:r>
              <a:rPr lang="es-MX" sz="1400" dirty="0" smtClean="0"/>
              <a:t>otras posibilidades</a:t>
            </a:r>
            <a:r>
              <a:rPr lang="es-MX" sz="1400" dirty="0"/>
              <a:t>.</a:t>
            </a:r>
          </a:p>
          <a:p>
            <a:pPr>
              <a:lnSpc>
                <a:spcPct val="90000"/>
              </a:lnSpc>
            </a:pPr>
            <a:r>
              <a:rPr lang="es-MX" sz="1400" dirty="0" smtClean="0"/>
              <a:t>- </a:t>
            </a:r>
            <a:r>
              <a:rPr lang="es-MX" sz="1400" dirty="0"/>
              <a:t>Alfabeto móvil: este recurso tiene la ventaja de que los niños </a:t>
            </a:r>
            <a:r>
              <a:rPr lang="es-MX" sz="1400" dirty="0" smtClean="0"/>
              <a:t>se centran </a:t>
            </a:r>
            <a:r>
              <a:rPr lang="es-MX" sz="1400" dirty="0"/>
              <a:t>en decidir qué letras usar. </a:t>
            </a:r>
            <a:endParaRPr lang="es-MX" sz="1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1341884" y="3577260"/>
            <a:ext cx="0" cy="1003868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1341884" y="4581128"/>
            <a:ext cx="1296144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9046740" y="2240868"/>
            <a:ext cx="1296144" cy="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0342884" y="2240868"/>
            <a:ext cx="0" cy="1620180"/>
          </a:xfrm>
          <a:prstGeom prst="line">
            <a:avLst/>
          </a:prstGeom>
          <a:ln w="25400"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18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181</TotalTime>
  <Words>1450</Words>
  <Application>Microsoft Office PowerPoint</Application>
  <PresentationFormat>Personalizado</PresentationFormat>
  <Paragraphs>91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Pizarra 16 x 9</vt:lpstr>
      <vt:lpstr>Aprendizajes Clave</vt:lpstr>
      <vt:lpstr>Enfoque pedagógico</vt:lpstr>
      <vt:lpstr>Orientaciones Didácticas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Aprendizajes Clave</dc:title>
  <dc:creator>valeria zamarripa garza</dc:creator>
  <cp:lastModifiedBy>Usuario de Windows</cp:lastModifiedBy>
  <cp:revision>17</cp:revision>
  <dcterms:created xsi:type="dcterms:W3CDTF">2021-05-19T16:31:53Z</dcterms:created>
  <dcterms:modified xsi:type="dcterms:W3CDTF">2021-05-19T19:45:15Z</dcterms:modified>
</cp:coreProperties>
</file>