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Garcia" initials="VG" lastIdx="1" clrIdx="0">
    <p:extLst>
      <p:ext uri="{19B8F6BF-5375-455C-9EA6-DF929625EA0E}">
        <p15:presenceInfo xmlns:p15="http://schemas.microsoft.com/office/powerpoint/2012/main" userId="e42ebcd81dcb16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E8"/>
    <a:srgbClr val="FF33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02816-F154-4CFF-B612-3E1AE835A663}" v="16" dt="2021-05-22T04:24:46.77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6" autoAdjust="0"/>
  </p:normalViewPr>
  <p:slideViewPr>
    <p:cSldViewPr>
      <p:cViewPr varScale="1">
        <p:scale>
          <a:sx n="62" d="100"/>
          <a:sy n="62" d="100"/>
        </p:scale>
        <p:origin x="16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Garcia" userId="e42ebcd81dcb1696" providerId="LiveId" clId="{F8102816-F154-4CFF-B612-3E1AE835A663}"/>
    <pc:docChg chg="undo custSel modSld">
      <pc:chgData name="Victoria Garcia" userId="e42ebcd81dcb1696" providerId="LiveId" clId="{F8102816-F154-4CFF-B612-3E1AE835A663}" dt="2021-05-22T04:25:42.204" v="246" actId="5793"/>
      <pc:docMkLst>
        <pc:docMk/>
      </pc:docMkLst>
      <pc:sldChg chg="modSp mod">
        <pc:chgData name="Victoria Garcia" userId="e42ebcd81dcb1696" providerId="LiveId" clId="{F8102816-F154-4CFF-B612-3E1AE835A663}" dt="2021-05-22T02:16:23.168" v="7" actId="20577"/>
        <pc:sldMkLst>
          <pc:docMk/>
          <pc:sldMk cId="2164568150" sldId="257"/>
        </pc:sldMkLst>
        <pc:graphicFrameChg chg="modGraphic">
          <ac:chgData name="Victoria Garcia" userId="e42ebcd81dcb1696" providerId="LiveId" clId="{F8102816-F154-4CFF-B612-3E1AE835A663}" dt="2021-05-22T02:16:23.168" v="7" actId="20577"/>
          <ac:graphicFrameMkLst>
            <pc:docMk/>
            <pc:sldMk cId="2164568150" sldId="257"/>
            <ac:graphicFrameMk id="4" creationId="{00000000-0000-0000-0000-000000000000}"/>
          </ac:graphicFrameMkLst>
        </pc:graphicFrameChg>
      </pc:sldChg>
      <pc:sldChg chg="modSp mod">
        <pc:chgData name="Victoria Garcia" userId="e42ebcd81dcb1696" providerId="LiveId" clId="{F8102816-F154-4CFF-B612-3E1AE835A663}" dt="2021-05-22T02:56:18.645" v="43"/>
        <pc:sldMkLst>
          <pc:docMk/>
          <pc:sldMk cId="1465970001" sldId="258"/>
        </pc:sldMkLst>
        <pc:graphicFrameChg chg="mod modGraphic">
          <ac:chgData name="Victoria Garcia" userId="e42ebcd81dcb1696" providerId="LiveId" clId="{F8102816-F154-4CFF-B612-3E1AE835A663}" dt="2021-05-22T02:56:18.645" v="43"/>
          <ac:graphicFrameMkLst>
            <pc:docMk/>
            <pc:sldMk cId="1465970001" sldId="258"/>
            <ac:graphicFrameMk id="6" creationId="{00000000-0000-0000-0000-000000000000}"/>
          </ac:graphicFrameMkLst>
        </pc:graphicFrameChg>
      </pc:sldChg>
      <pc:sldChg chg="addSp delSp modSp mod">
        <pc:chgData name="Victoria Garcia" userId="e42ebcd81dcb1696" providerId="LiveId" clId="{F8102816-F154-4CFF-B612-3E1AE835A663}" dt="2021-05-22T02:59:55.778" v="95"/>
        <pc:sldMkLst>
          <pc:docMk/>
          <pc:sldMk cId="3803405185" sldId="259"/>
        </pc:sldMkLst>
        <pc:graphicFrameChg chg="add del mod modGraphic">
          <ac:chgData name="Victoria Garcia" userId="e42ebcd81dcb1696" providerId="LiveId" clId="{F8102816-F154-4CFF-B612-3E1AE835A663}" dt="2021-05-22T02:59:55.778" v="95"/>
          <ac:graphicFrameMkLst>
            <pc:docMk/>
            <pc:sldMk cId="3803405185" sldId="259"/>
            <ac:graphicFrameMk id="6" creationId="{00000000-0000-0000-0000-000000000000}"/>
          </ac:graphicFrameMkLst>
        </pc:graphicFrameChg>
      </pc:sldChg>
      <pc:sldChg chg="addSp delSp modSp mod">
        <pc:chgData name="Victoria Garcia" userId="e42ebcd81dcb1696" providerId="LiveId" clId="{F8102816-F154-4CFF-B612-3E1AE835A663}" dt="2021-05-22T02:19:56.177" v="15" actId="14100"/>
        <pc:sldMkLst>
          <pc:docMk/>
          <pc:sldMk cId="1637239943" sldId="260"/>
        </pc:sldMkLst>
        <pc:picChg chg="add mod modCrop">
          <ac:chgData name="Victoria Garcia" userId="e42ebcd81dcb1696" providerId="LiveId" clId="{F8102816-F154-4CFF-B612-3E1AE835A663}" dt="2021-05-22T02:19:56.177" v="15" actId="14100"/>
          <ac:picMkLst>
            <pc:docMk/>
            <pc:sldMk cId="1637239943" sldId="260"/>
            <ac:picMk id="2" creationId="{5D4D8A9A-F6FD-461F-B7EC-9424F2AEC10E}"/>
          </ac:picMkLst>
        </pc:picChg>
        <pc:picChg chg="del">
          <ac:chgData name="Victoria Garcia" userId="e42ebcd81dcb1696" providerId="LiveId" clId="{F8102816-F154-4CFF-B612-3E1AE835A663}" dt="2021-05-22T02:19:20.243" v="8" actId="478"/>
          <ac:picMkLst>
            <pc:docMk/>
            <pc:sldMk cId="1637239943" sldId="260"/>
            <ac:picMk id="1026" creationId="{00000000-0000-0000-0000-000000000000}"/>
          </ac:picMkLst>
        </pc:picChg>
      </pc:sldChg>
      <pc:sldChg chg="addSp delSp modSp mod">
        <pc:chgData name="Victoria Garcia" userId="e42ebcd81dcb1696" providerId="LiveId" clId="{F8102816-F154-4CFF-B612-3E1AE835A663}" dt="2021-05-22T02:21:03.257" v="29" actId="1038"/>
        <pc:sldMkLst>
          <pc:docMk/>
          <pc:sldMk cId="4076598764" sldId="261"/>
        </pc:sldMkLst>
        <pc:picChg chg="del">
          <ac:chgData name="Victoria Garcia" userId="e42ebcd81dcb1696" providerId="LiveId" clId="{F8102816-F154-4CFF-B612-3E1AE835A663}" dt="2021-05-22T02:19:59.925" v="16" actId="478"/>
          <ac:picMkLst>
            <pc:docMk/>
            <pc:sldMk cId="4076598764" sldId="261"/>
            <ac:picMk id="2" creationId="{00000000-0000-0000-0000-000000000000}"/>
          </ac:picMkLst>
        </pc:picChg>
        <pc:picChg chg="add mod modCrop">
          <ac:chgData name="Victoria Garcia" userId="e42ebcd81dcb1696" providerId="LiveId" clId="{F8102816-F154-4CFF-B612-3E1AE835A663}" dt="2021-05-22T02:21:03.257" v="29" actId="1038"/>
          <ac:picMkLst>
            <pc:docMk/>
            <pc:sldMk cId="4076598764" sldId="261"/>
            <ac:picMk id="3" creationId="{5C17295A-D72B-4C4C-9A1C-1A5382EB4EB4}"/>
          </ac:picMkLst>
        </pc:picChg>
      </pc:sldChg>
      <pc:sldChg chg="modSp mod">
        <pc:chgData name="Victoria Garcia" userId="e42ebcd81dcb1696" providerId="LiveId" clId="{F8102816-F154-4CFF-B612-3E1AE835A663}" dt="2021-05-22T04:25:42.204" v="246" actId="5793"/>
        <pc:sldMkLst>
          <pc:docMk/>
          <pc:sldMk cId="2119212416" sldId="262"/>
        </pc:sldMkLst>
        <pc:graphicFrameChg chg="mod modGraphic">
          <ac:chgData name="Victoria Garcia" userId="e42ebcd81dcb1696" providerId="LiveId" clId="{F8102816-F154-4CFF-B612-3E1AE835A663}" dt="2021-05-22T04:24:46.776" v="97"/>
          <ac:graphicFrameMkLst>
            <pc:docMk/>
            <pc:sldMk cId="2119212416" sldId="262"/>
            <ac:graphicFrameMk id="7" creationId="{B45B677F-0D3C-4934-905B-91C3FF98D7AD}"/>
          </ac:graphicFrameMkLst>
        </pc:graphicFrameChg>
        <pc:graphicFrameChg chg="modGraphic">
          <ac:chgData name="Victoria Garcia" userId="e42ebcd81dcb1696" providerId="LiveId" clId="{F8102816-F154-4CFF-B612-3E1AE835A663}" dt="2021-05-22T04:25:42.204" v="246" actId="5793"/>
          <ac:graphicFrameMkLst>
            <pc:docMk/>
            <pc:sldMk cId="2119212416" sldId="262"/>
            <ac:graphicFrameMk id="8" creationId="{D2AE4B9F-6193-4209-81F2-1BD36D03DC58}"/>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23T23:14:13.290" idx="1">
    <p:pos x="5663" y="134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22788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0533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6559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57804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183878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4991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67592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8975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03860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88637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4202B3-0159-425D-A1E1-192E2DA350A7}" type="datetimeFigureOut">
              <a:rPr lang="es-ES" smtClean="0"/>
              <a:t>21/05/2021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7B3FF8C-2339-4A5F-AE01-4E27D90124AD}" type="slidenum">
              <a:rPr lang="es-ES" smtClean="0"/>
              <a:t>‹Nº›</a:t>
            </a:fld>
            <a:endParaRPr lang="es-ES"/>
          </a:p>
        </p:txBody>
      </p:sp>
    </p:spTree>
    <p:extLst>
      <p:ext uri="{BB962C8B-B14F-4D97-AF65-F5344CB8AC3E}">
        <p14:creationId xmlns:p14="http://schemas.microsoft.com/office/powerpoint/2010/main" val="312890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202B3-0159-425D-A1E1-192E2DA350A7}" type="datetimeFigureOut">
              <a:rPr lang="es-ES" smtClean="0"/>
              <a:t>21/05/2021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3FF8C-2339-4A5F-AE01-4E27D90124AD}" type="slidenum">
              <a:rPr lang="es-ES" smtClean="0"/>
              <a:t>‹Nº›</a:t>
            </a:fld>
            <a:endParaRPr lang="es-ES"/>
          </a:p>
        </p:txBody>
      </p:sp>
    </p:spTree>
    <p:extLst>
      <p:ext uri="{BB962C8B-B14F-4D97-AF65-F5344CB8AC3E}">
        <p14:creationId xmlns:p14="http://schemas.microsoft.com/office/powerpoint/2010/main" val="270972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98" b="14352"/>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3140968"/>
            <a:ext cx="10081120" cy="861774"/>
          </a:xfrm>
          <a:prstGeom prst="rect">
            <a:avLst/>
          </a:prstGeom>
          <a:noFill/>
          <a:effectLst>
            <a:innerShdw blurRad="63500" dist="50800" dir="16200000">
              <a:prstClr val="black">
                <a:alpha val="50000"/>
              </a:prstClr>
            </a:innerShdw>
          </a:effectLst>
        </p:spPr>
        <p:txBody>
          <a:bodyPr wrap="square" rtlCol="0">
            <a:spAutoFit/>
          </a:bodyPr>
          <a:lstStyle/>
          <a:p>
            <a:r>
              <a:rPr lang="es-ES" sz="5000" dirty="0">
                <a:solidFill>
                  <a:srgbClr val="FF0000"/>
                </a:solidFill>
                <a:latin typeface="ADELIA" pitchFamily="50" charset="0"/>
              </a:rPr>
              <a:t>P</a:t>
            </a:r>
            <a:r>
              <a:rPr lang="es-ES" sz="5000" dirty="0">
                <a:solidFill>
                  <a:srgbClr val="FFC000"/>
                </a:solidFill>
                <a:latin typeface="ADELIA" pitchFamily="50" charset="0"/>
              </a:rPr>
              <a:t>L</a:t>
            </a:r>
            <a:r>
              <a:rPr lang="es-ES" sz="5000" dirty="0">
                <a:solidFill>
                  <a:srgbClr val="CC9900"/>
                </a:solidFill>
                <a:latin typeface="ADELIA" pitchFamily="50" charset="0"/>
              </a:rPr>
              <a:t>A</a:t>
            </a:r>
            <a:r>
              <a:rPr lang="es-ES" sz="5000" dirty="0">
                <a:solidFill>
                  <a:srgbClr val="92D050"/>
                </a:solidFill>
                <a:latin typeface="ADELIA" pitchFamily="50" charset="0"/>
              </a:rPr>
              <a:t>N</a:t>
            </a:r>
            <a:r>
              <a:rPr lang="es-ES" sz="5000" dirty="0">
                <a:solidFill>
                  <a:srgbClr val="00B0F0"/>
                </a:solidFill>
                <a:latin typeface="ADELIA" pitchFamily="50" charset="0"/>
              </a:rPr>
              <a:t>E</a:t>
            </a:r>
            <a:r>
              <a:rPr lang="es-ES" sz="5000" dirty="0">
                <a:solidFill>
                  <a:srgbClr val="7030A0"/>
                </a:solidFill>
                <a:latin typeface="ADELIA" pitchFamily="50" charset="0"/>
              </a:rPr>
              <a:t>A</a:t>
            </a:r>
            <a:r>
              <a:rPr lang="es-ES" sz="5000" dirty="0">
                <a:solidFill>
                  <a:srgbClr val="FF3399"/>
                </a:solidFill>
                <a:latin typeface="ADELIA" pitchFamily="50" charset="0"/>
              </a:rPr>
              <a:t>C</a:t>
            </a:r>
            <a:r>
              <a:rPr lang="es-ES" sz="5000" dirty="0">
                <a:solidFill>
                  <a:srgbClr val="FF0000"/>
                </a:solidFill>
                <a:latin typeface="ADELIA" pitchFamily="50" charset="0"/>
              </a:rPr>
              <a:t>I</a:t>
            </a:r>
            <a:r>
              <a:rPr lang="es-ES" sz="5000" dirty="0">
                <a:solidFill>
                  <a:srgbClr val="FFC000"/>
                </a:solidFill>
                <a:latin typeface="ADELIA" pitchFamily="50" charset="0"/>
              </a:rPr>
              <a:t>O</a:t>
            </a:r>
            <a:r>
              <a:rPr lang="es-ES" sz="5000" dirty="0">
                <a:solidFill>
                  <a:srgbClr val="CC9900"/>
                </a:solidFill>
                <a:latin typeface="ADELIA" pitchFamily="50" charset="0"/>
              </a:rPr>
              <a:t>N</a:t>
            </a:r>
            <a:r>
              <a:rPr lang="es-ES" sz="5000" dirty="0">
                <a:latin typeface="ADELIA" pitchFamily="50" charset="0"/>
              </a:rPr>
              <a:t> </a:t>
            </a:r>
            <a:r>
              <a:rPr lang="es-ES" sz="5000" dirty="0">
                <a:solidFill>
                  <a:srgbClr val="92D050"/>
                </a:solidFill>
                <a:latin typeface="ADELIA" pitchFamily="50" charset="0"/>
              </a:rPr>
              <a:t>S</a:t>
            </a:r>
            <a:r>
              <a:rPr lang="es-ES" sz="5000" dirty="0">
                <a:solidFill>
                  <a:srgbClr val="00B0F0"/>
                </a:solidFill>
                <a:latin typeface="ADELIA" pitchFamily="50" charset="0"/>
              </a:rPr>
              <a:t>E</a:t>
            </a:r>
            <a:r>
              <a:rPr lang="es-ES" sz="5000" dirty="0">
                <a:solidFill>
                  <a:srgbClr val="7030A0"/>
                </a:solidFill>
                <a:latin typeface="ADELIA" pitchFamily="50" charset="0"/>
              </a:rPr>
              <a:t>M</a:t>
            </a:r>
            <a:r>
              <a:rPr lang="es-ES" sz="5000" dirty="0">
                <a:solidFill>
                  <a:srgbClr val="FF3399"/>
                </a:solidFill>
                <a:latin typeface="ADELIA" pitchFamily="50" charset="0"/>
              </a:rPr>
              <a:t>A</a:t>
            </a:r>
            <a:r>
              <a:rPr lang="es-ES" sz="5000" dirty="0">
                <a:solidFill>
                  <a:srgbClr val="FF0000"/>
                </a:solidFill>
                <a:latin typeface="ADELIA" pitchFamily="50" charset="0"/>
              </a:rPr>
              <a:t>N</a:t>
            </a:r>
            <a:r>
              <a:rPr lang="es-ES" sz="5000" dirty="0">
                <a:solidFill>
                  <a:srgbClr val="FFC000"/>
                </a:solidFill>
                <a:latin typeface="ADELIA" pitchFamily="50" charset="0"/>
              </a:rPr>
              <a:t>A</a:t>
            </a:r>
            <a:r>
              <a:rPr lang="es-ES" sz="5000" dirty="0">
                <a:solidFill>
                  <a:srgbClr val="CC9900"/>
                </a:solidFill>
                <a:latin typeface="ADELIA" pitchFamily="50" charset="0"/>
              </a:rPr>
              <a:t>L</a:t>
            </a:r>
            <a:r>
              <a:rPr lang="es-ES" sz="5000" dirty="0">
                <a:latin typeface="ADELIA" pitchFamily="50" charset="0"/>
              </a:rPr>
              <a:t> </a:t>
            </a:r>
          </a:p>
        </p:txBody>
      </p:sp>
      <p:sp>
        <p:nvSpPr>
          <p:cNvPr id="2" name="1 CuadroTexto"/>
          <p:cNvSpPr txBox="1"/>
          <p:nvPr/>
        </p:nvSpPr>
        <p:spPr>
          <a:xfrm>
            <a:off x="3128175" y="2430180"/>
            <a:ext cx="2763898" cy="646331"/>
          </a:xfrm>
          <a:prstGeom prst="rect">
            <a:avLst/>
          </a:prstGeom>
          <a:noFill/>
        </p:spPr>
        <p:txBody>
          <a:bodyPr wrap="none" rtlCol="0">
            <a:spAutoFit/>
          </a:bodyPr>
          <a:lstStyle/>
          <a:p>
            <a:pPr algn="ctr"/>
            <a:r>
              <a:rPr lang="es-ES" sz="1200" dirty="0">
                <a:latin typeface="Berlin Sans FB" pitchFamily="34" charset="0"/>
              </a:rPr>
              <a:t>Escuela Normal de Educación Preescolar</a:t>
            </a:r>
          </a:p>
          <a:p>
            <a:pPr algn="ctr"/>
            <a:r>
              <a:rPr lang="es-ES" sz="1200" dirty="0">
                <a:latin typeface="Berlin Sans FB" pitchFamily="34" charset="0"/>
              </a:rPr>
              <a:t>Licenciatura en Educación Preescolar</a:t>
            </a:r>
          </a:p>
          <a:p>
            <a:pPr algn="ctr"/>
            <a:r>
              <a:rPr lang="es-ES" sz="1200" dirty="0">
                <a:latin typeface="Berlin Sans FB" pitchFamily="34" charset="0"/>
              </a:rPr>
              <a:t>Ciclo escolar 2021</a:t>
            </a:r>
          </a:p>
        </p:txBody>
      </p:sp>
      <p:sp>
        <p:nvSpPr>
          <p:cNvPr id="3" name="2 CuadroTexto"/>
          <p:cNvSpPr txBox="1"/>
          <p:nvPr/>
        </p:nvSpPr>
        <p:spPr>
          <a:xfrm>
            <a:off x="2865600" y="4602491"/>
            <a:ext cx="3509294" cy="369332"/>
          </a:xfrm>
          <a:prstGeom prst="rect">
            <a:avLst/>
          </a:prstGeom>
          <a:noFill/>
        </p:spPr>
        <p:txBody>
          <a:bodyPr wrap="none" rtlCol="0">
            <a:spAutoFit/>
          </a:bodyPr>
          <a:lstStyle/>
          <a:p>
            <a:r>
              <a:rPr lang="es-ES" dirty="0">
                <a:solidFill>
                  <a:srgbClr val="00B0F0"/>
                </a:solidFill>
                <a:latin typeface="Almond Nougat" pitchFamily="2" charset="0"/>
              </a:rPr>
              <a:t>Maestra: Victoria Estefanía García </a:t>
            </a:r>
            <a:r>
              <a:rPr lang="es-ES" dirty="0" err="1">
                <a:solidFill>
                  <a:srgbClr val="00B0F0"/>
                </a:solidFill>
                <a:latin typeface="Almond Nougat" pitchFamily="2" charset="0"/>
              </a:rPr>
              <a:t>García</a:t>
            </a:r>
            <a:r>
              <a:rPr lang="es-ES" dirty="0">
                <a:solidFill>
                  <a:srgbClr val="00B0F0"/>
                </a:solidFill>
                <a:latin typeface="Almond Nougat" pitchFamily="2" charset="0"/>
              </a:rPr>
              <a:t> </a:t>
            </a:r>
          </a:p>
        </p:txBody>
      </p:sp>
      <p:sp>
        <p:nvSpPr>
          <p:cNvPr id="5" name="4 CuadroTexto"/>
          <p:cNvSpPr txBox="1"/>
          <p:nvPr/>
        </p:nvSpPr>
        <p:spPr>
          <a:xfrm>
            <a:off x="3490453" y="4233159"/>
            <a:ext cx="2039341" cy="369332"/>
          </a:xfrm>
          <a:prstGeom prst="rect">
            <a:avLst/>
          </a:prstGeom>
          <a:noFill/>
        </p:spPr>
        <p:txBody>
          <a:bodyPr wrap="none" rtlCol="0">
            <a:spAutoFit/>
          </a:bodyPr>
          <a:lstStyle/>
          <a:p>
            <a:r>
              <a:rPr lang="es-ES" dirty="0">
                <a:solidFill>
                  <a:srgbClr val="0070C0"/>
                </a:solidFill>
                <a:latin typeface="Almond Nougat" pitchFamily="2" charset="0"/>
              </a:rPr>
              <a:t>Jardín de niños Fantasía</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462" b="93385" l="3319" r="98166"/>
                    </a14:imgEffect>
                  </a14:imgLayer>
                </a14:imgProps>
              </a:ext>
              <a:ext uri="{28A0092B-C50C-407E-A947-70E740481C1C}">
                <a14:useLocalDpi xmlns:a14="http://schemas.microsoft.com/office/drawing/2010/main" val="0"/>
              </a:ext>
            </a:extLst>
          </a:blip>
          <a:srcRect/>
          <a:stretch>
            <a:fillRect/>
          </a:stretch>
        </p:blipFill>
        <p:spPr bwMode="auto">
          <a:xfrm>
            <a:off x="6615875" y="3732353"/>
            <a:ext cx="1532781" cy="1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1909" b="64945" l="5063" r="45570"/>
                    </a14:imgEffect>
                  </a14:imgLayer>
                </a14:imgProps>
              </a:ext>
              <a:ext uri="{28A0092B-C50C-407E-A947-70E740481C1C}">
                <a14:useLocalDpi xmlns:a14="http://schemas.microsoft.com/office/drawing/2010/main" val="0"/>
              </a:ext>
            </a:extLst>
          </a:blip>
          <a:srcRect t="39030" r="49367" b="32176"/>
          <a:stretch/>
        </p:blipFill>
        <p:spPr bwMode="auto">
          <a:xfrm>
            <a:off x="316193" y="4029174"/>
            <a:ext cx="2734877" cy="155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88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97160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dirty="0">
                <a:solidFill>
                  <a:srgbClr val="FF0000"/>
                </a:solidFill>
                <a:latin typeface="ADELIA" pitchFamily="50" charset="0"/>
              </a:rPr>
              <a:t>C</a:t>
            </a:r>
            <a:r>
              <a:rPr lang="es-ES" sz="6000" dirty="0">
                <a:solidFill>
                  <a:srgbClr val="FFC000"/>
                </a:solidFill>
                <a:latin typeface="ADELIA" pitchFamily="50" charset="0"/>
              </a:rPr>
              <a:t>R</a:t>
            </a:r>
            <a:r>
              <a:rPr lang="es-ES" sz="6000" dirty="0">
                <a:solidFill>
                  <a:srgbClr val="CC9900"/>
                </a:solidFill>
                <a:latin typeface="ADELIA" pitchFamily="50" charset="0"/>
              </a:rPr>
              <a:t>O</a:t>
            </a:r>
            <a:r>
              <a:rPr lang="es-ES" sz="6000" dirty="0">
                <a:solidFill>
                  <a:srgbClr val="92D050"/>
                </a:solidFill>
                <a:latin typeface="ADELIA" pitchFamily="50" charset="0"/>
              </a:rPr>
              <a:t>N</a:t>
            </a:r>
            <a:r>
              <a:rPr lang="es-ES" sz="6000" dirty="0">
                <a:solidFill>
                  <a:srgbClr val="00B0F0"/>
                </a:solidFill>
                <a:latin typeface="ADELIA" pitchFamily="50" charset="0"/>
              </a:rPr>
              <a:t>O</a:t>
            </a:r>
            <a:r>
              <a:rPr lang="es-ES" sz="6000" dirty="0">
                <a:solidFill>
                  <a:srgbClr val="7030A0"/>
                </a:solidFill>
                <a:latin typeface="ADELIA" pitchFamily="50" charset="0"/>
              </a:rPr>
              <a:t>G</a:t>
            </a:r>
            <a:r>
              <a:rPr lang="es-ES" sz="6000" dirty="0">
                <a:solidFill>
                  <a:srgbClr val="FF3399"/>
                </a:solidFill>
                <a:latin typeface="ADELIA" pitchFamily="50" charset="0"/>
              </a:rPr>
              <a:t>R</a:t>
            </a:r>
            <a:r>
              <a:rPr lang="es-ES" sz="6000" dirty="0">
                <a:solidFill>
                  <a:srgbClr val="FF0000"/>
                </a:solidFill>
                <a:latin typeface="ADELIA" pitchFamily="50" charset="0"/>
              </a:rPr>
              <a:t>A</a:t>
            </a:r>
            <a:r>
              <a:rPr lang="es-ES" sz="6000" dirty="0">
                <a:solidFill>
                  <a:srgbClr val="FFC000"/>
                </a:solidFill>
                <a:latin typeface="ADELIA" pitchFamily="50" charset="0"/>
              </a:rPr>
              <a:t>M</a:t>
            </a:r>
            <a:r>
              <a:rPr lang="es-ES" sz="6000" dirty="0">
                <a:solidFill>
                  <a:srgbClr val="CC9900"/>
                </a:solidFill>
                <a:latin typeface="ADELIA" pitchFamily="50" charset="0"/>
              </a:rPr>
              <a:t>A</a:t>
            </a:r>
            <a:endParaRPr lang="es-ES" sz="5000" dirty="0">
              <a:latin typeface="ADELIA"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603562683"/>
              </p:ext>
            </p:extLst>
          </p:nvPr>
        </p:nvGraphicFramePr>
        <p:xfrm>
          <a:off x="971600" y="1397000"/>
          <a:ext cx="7128792" cy="1112520"/>
        </p:xfrm>
        <a:graphic>
          <a:graphicData uri="http://schemas.openxmlformats.org/drawingml/2006/table">
            <a:tbl>
              <a:tblPr firstRow="1" bandRow="1">
                <a:tableStyleId>{22838BEF-8BB2-4498-84A7-C5851F593DF1}</a:tableStyleId>
              </a:tblPr>
              <a:tblGrid>
                <a:gridCol w="1782198">
                  <a:extLst>
                    <a:ext uri="{9D8B030D-6E8A-4147-A177-3AD203B41FA5}">
                      <a16:colId xmlns:a16="http://schemas.microsoft.com/office/drawing/2014/main" val="20000"/>
                    </a:ext>
                  </a:extLst>
                </a:gridCol>
                <a:gridCol w="1782198">
                  <a:extLst>
                    <a:ext uri="{9D8B030D-6E8A-4147-A177-3AD203B41FA5}">
                      <a16:colId xmlns:a16="http://schemas.microsoft.com/office/drawing/2014/main" val="20001"/>
                    </a:ext>
                  </a:extLst>
                </a:gridCol>
                <a:gridCol w="1782198">
                  <a:extLst>
                    <a:ext uri="{9D8B030D-6E8A-4147-A177-3AD203B41FA5}">
                      <a16:colId xmlns:a16="http://schemas.microsoft.com/office/drawing/2014/main" val="20002"/>
                    </a:ext>
                  </a:extLst>
                </a:gridCol>
                <a:gridCol w="1782198">
                  <a:extLst>
                    <a:ext uri="{9D8B030D-6E8A-4147-A177-3AD203B41FA5}">
                      <a16:colId xmlns:a16="http://schemas.microsoft.com/office/drawing/2014/main" val="20003"/>
                    </a:ext>
                  </a:extLst>
                </a:gridCol>
              </a:tblGrid>
              <a:tr h="370840">
                <a:tc gridSpan="2">
                  <a:txBody>
                    <a:bodyPr/>
                    <a:lstStyle/>
                    <a:p>
                      <a:pPr algn="ctr"/>
                      <a:r>
                        <a:rPr lang="es-ES" b="0" dirty="0">
                          <a:latin typeface="Almond Nougat" pitchFamily="2" charset="0"/>
                        </a:rPr>
                        <a:t>Comunidad:</a:t>
                      </a:r>
                      <a:r>
                        <a:rPr lang="es-ES" b="0" baseline="0" dirty="0">
                          <a:latin typeface="Almond Nougat" pitchFamily="2" charset="0"/>
                        </a:rPr>
                        <a:t> Estanque de Norias</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a:txBody>
                    <a:bodyPr/>
                    <a:lstStyle/>
                    <a:p>
                      <a:pPr algn="ctr"/>
                      <a:r>
                        <a:rPr lang="es-ES" b="0" dirty="0">
                          <a:latin typeface="Almond Nougat" pitchFamily="2" charset="0"/>
                        </a:rPr>
                        <a:t>CCT:</a:t>
                      </a:r>
                      <a:r>
                        <a:rPr lang="es-ES" b="0" baseline="0" dirty="0">
                          <a:latin typeface="Almond Nougat" pitchFamily="2" charset="0"/>
                        </a:rPr>
                        <a:t> 05KJN0029q</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Nivel</a:t>
                      </a:r>
                      <a:r>
                        <a:rPr lang="es-ES" b="0">
                          <a:latin typeface="Almond Nougat" pitchFamily="2" charset="0"/>
                        </a:rPr>
                        <a:t>: Preescolar</a:t>
                      </a:r>
                      <a:endParaRPr lang="es-ES" b="0" dirty="0">
                        <a:latin typeface="Almond Nougat" pitchFamily="2" charset="0"/>
                      </a:endParaRPr>
                    </a:p>
                  </a:txBody>
                  <a:tcPr>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algn="ctr"/>
                      <a:r>
                        <a:rPr lang="es-ES" b="0" dirty="0">
                          <a:latin typeface="Almond Nougat" pitchFamily="2" charset="0"/>
                        </a:rPr>
                        <a:t>11 alumnos</a:t>
                      </a:r>
                    </a:p>
                  </a:txBody>
                  <a:tcPr>
                    <a:solidFill>
                      <a:schemeClr val="accent1">
                        <a:lumMod val="20000"/>
                        <a:lumOff val="80000"/>
                      </a:schemeClr>
                    </a:solidFill>
                  </a:tcPr>
                </a:tc>
                <a:tc>
                  <a:txBody>
                    <a:bodyPr/>
                    <a:lstStyle/>
                    <a:p>
                      <a:pPr algn="ctr"/>
                      <a:r>
                        <a:rPr lang="es-ES" b="0" dirty="0">
                          <a:latin typeface="Almond Nougat" pitchFamily="2" charset="0"/>
                        </a:rPr>
                        <a:t>1er grado: 1</a:t>
                      </a:r>
                    </a:p>
                  </a:txBody>
                  <a:tcPr>
                    <a:solidFill>
                      <a:schemeClr val="accent1">
                        <a:lumMod val="20000"/>
                        <a:lumOff val="80000"/>
                      </a:schemeClr>
                    </a:solidFill>
                  </a:tcPr>
                </a:tc>
                <a:tc>
                  <a:txBody>
                    <a:bodyPr/>
                    <a:lstStyle/>
                    <a:p>
                      <a:pPr algn="ctr"/>
                      <a:r>
                        <a:rPr lang="es-ES" b="0" dirty="0">
                          <a:latin typeface="Almond Nougat" pitchFamily="2" charset="0"/>
                        </a:rPr>
                        <a:t>2do</a:t>
                      </a:r>
                      <a:r>
                        <a:rPr lang="es-ES" b="0" baseline="0" dirty="0">
                          <a:latin typeface="Almond Nougat" pitchFamily="2" charset="0"/>
                        </a:rPr>
                        <a:t> grado: 5</a:t>
                      </a:r>
                      <a:endParaRPr lang="es-ES" b="0" dirty="0">
                        <a:latin typeface="Almond Nougat" pitchFamily="2" charset="0"/>
                      </a:endParaRPr>
                    </a:p>
                  </a:txBody>
                  <a:tcPr>
                    <a:solidFill>
                      <a:schemeClr val="accent1">
                        <a:lumMod val="20000"/>
                        <a:lumOff val="80000"/>
                      </a:schemeClr>
                    </a:solidFill>
                  </a:tcPr>
                </a:tc>
                <a:tc>
                  <a:txBody>
                    <a:bodyPr/>
                    <a:lstStyle/>
                    <a:p>
                      <a:pPr algn="ctr"/>
                      <a:r>
                        <a:rPr lang="es-ES" b="0" dirty="0">
                          <a:latin typeface="Almond Nougat" pitchFamily="2" charset="0"/>
                        </a:rPr>
                        <a:t>3er grado: 5</a:t>
                      </a:r>
                    </a:p>
                  </a:txBody>
                  <a:tcPr>
                    <a:solidFill>
                      <a:schemeClr val="accent1">
                        <a:lumMod val="20000"/>
                        <a:lumOff val="80000"/>
                      </a:schemeClr>
                    </a:solidFill>
                  </a:tcPr>
                </a:tc>
                <a:extLst>
                  <a:ext uri="{0D108BD9-81ED-4DB2-BD59-A6C34878D82A}">
                    <a16:rowId xmlns:a16="http://schemas.microsoft.com/office/drawing/2014/main" val="10001"/>
                  </a:ext>
                </a:extLst>
              </a:tr>
              <a:tr h="370840">
                <a:tc gridSpan="2">
                  <a:txBody>
                    <a:bodyPr/>
                    <a:lstStyle/>
                    <a:p>
                      <a:pPr algn="ctr"/>
                      <a:r>
                        <a:rPr lang="es-ES" b="0" dirty="0">
                          <a:latin typeface="Almond Nougat" pitchFamily="2" charset="0"/>
                        </a:rPr>
                        <a:t>Periodo</a:t>
                      </a:r>
                      <a:r>
                        <a:rPr lang="es-ES" b="0">
                          <a:latin typeface="Almond Nougat" pitchFamily="2" charset="0"/>
                        </a:rPr>
                        <a:t>:  24 </a:t>
                      </a:r>
                      <a:r>
                        <a:rPr lang="es-ES" b="0" baseline="0">
                          <a:latin typeface="Almond Nougat" pitchFamily="2" charset="0"/>
                        </a:rPr>
                        <a:t> al 28 de Mayo </a:t>
                      </a:r>
                      <a:r>
                        <a:rPr lang="es-ES" b="0" baseline="0" dirty="0">
                          <a:latin typeface="Almond Nougat" pitchFamily="2" charset="0"/>
                        </a:rPr>
                        <a:t>2021</a:t>
                      </a:r>
                      <a:endParaRPr lang="es-ES" b="0" dirty="0">
                        <a:latin typeface="Almond Nougat" pitchFamily="2" charset="0"/>
                      </a:endParaRP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tc gridSpan="2">
                  <a:txBody>
                    <a:bodyPr/>
                    <a:lstStyle/>
                    <a:p>
                      <a:pPr algn="ctr"/>
                      <a:r>
                        <a:rPr lang="es-ES" b="0" dirty="0">
                          <a:latin typeface="Almond Nougat" pitchFamily="2" charset="0"/>
                        </a:rPr>
                        <a:t>Ciclo escolar: 2020-2021</a:t>
                      </a:r>
                    </a:p>
                  </a:txBody>
                  <a:tcPr>
                    <a:solidFill>
                      <a:schemeClr val="accent1">
                        <a:lumMod val="20000"/>
                        <a:lumOff val="80000"/>
                      </a:schemeClr>
                    </a:solidFill>
                  </a:tcPr>
                </a:tc>
                <a:tc hMerge="1">
                  <a:txBody>
                    <a:bodyPr/>
                    <a:lstStyle/>
                    <a:p>
                      <a:endParaRPr lang="es-ES" dirty="0"/>
                    </a:p>
                  </a:txBody>
                  <a:tcPr>
                    <a:solidFill>
                      <a:schemeClr val="accent1">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643710259"/>
              </p:ext>
            </p:extLst>
          </p:nvPr>
        </p:nvGraphicFramePr>
        <p:xfrm>
          <a:off x="852262" y="2730257"/>
          <a:ext cx="7320138" cy="3280032"/>
        </p:xfrm>
        <a:graphic>
          <a:graphicData uri="http://schemas.openxmlformats.org/drawingml/2006/table">
            <a:tbl>
              <a:tblPr firstRow="1" bandRow="1">
                <a:tableStyleId>{C4B1156A-380E-4F78-BDF5-A606A8083BF9}</a:tableStyleId>
              </a:tblPr>
              <a:tblGrid>
                <a:gridCol w="1220023">
                  <a:extLst>
                    <a:ext uri="{9D8B030D-6E8A-4147-A177-3AD203B41FA5}">
                      <a16:colId xmlns:a16="http://schemas.microsoft.com/office/drawing/2014/main" val="20000"/>
                    </a:ext>
                  </a:extLst>
                </a:gridCol>
                <a:gridCol w="1220023">
                  <a:extLst>
                    <a:ext uri="{9D8B030D-6E8A-4147-A177-3AD203B41FA5}">
                      <a16:colId xmlns:a16="http://schemas.microsoft.com/office/drawing/2014/main" val="20001"/>
                    </a:ext>
                  </a:extLst>
                </a:gridCol>
                <a:gridCol w="1220023">
                  <a:extLst>
                    <a:ext uri="{9D8B030D-6E8A-4147-A177-3AD203B41FA5}">
                      <a16:colId xmlns:a16="http://schemas.microsoft.com/office/drawing/2014/main" val="20002"/>
                    </a:ext>
                  </a:extLst>
                </a:gridCol>
                <a:gridCol w="1220023">
                  <a:extLst>
                    <a:ext uri="{9D8B030D-6E8A-4147-A177-3AD203B41FA5}">
                      <a16:colId xmlns:a16="http://schemas.microsoft.com/office/drawing/2014/main" val="20003"/>
                    </a:ext>
                  </a:extLst>
                </a:gridCol>
                <a:gridCol w="1220023">
                  <a:extLst>
                    <a:ext uri="{9D8B030D-6E8A-4147-A177-3AD203B41FA5}">
                      <a16:colId xmlns:a16="http://schemas.microsoft.com/office/drawing/2014/main" val="20004"/>
                    </a:ext>
                  </a:extLst>
                </a:gridCol>
                <a:gridCol w="1220023">
                  <a:extLst>
                    <a:ext uri="{9D8B030D-6E8A-4147-A177-3AD203B41FA5}">
                      <a16:colId xmlns:a16="http://schemas.microsoft.com/office/drawing/2014/main" val="20005"/>
                    </a:ext>
                  </a:extLst>
                </a:gridCol>
              </a:tblGrid>
              <a:tr h="288032">
                <a:tc>
                  <a:txBody>
                    <a:bodyPr/>
                    <a:lstStyle/>
                    <a:p>
                      <a:pPr algn="ctr"/>
                      <a:r>
                        <a:rPr lang="es-ES" sz="1600" b="0" dirty="0">
                          <a:solidFill>
                            <a:schemeClr val="tx2">
                              <a:lumMod val="40000"/>
                              <a:lumOff val="60000"/>
                            </a:schemeClr>
                          </a:solidFill>
                          <a:latin typeface="Almond Nougat" pitchFamily="2" charset="0"/>
                        </a:rPr>
                        <a:t>TIEMPO</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LUNES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MARTES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MIERCOLES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JUEVES</a:t>
                      </a:r>
                    </a:p>
                  </a:txBody>
                  <a:tcPr>
                    <a:solidFill>
                      <a:schemeClr val="accent4">
                        <a:lumMod val="75000"/>
                      </a:schemeClr>
                    </a:solidFill>
                  </a:tcPr>
                </a:tc>
                <a:tc>
                  <a:txBody>
                    <a:bodyPr/>
                    <a:lstStyle/>
                    <a:p>
                      <a:pPr algn="ctr"/>
                      <a:r>
                        <a:rPr lang="es-ES" sz="1600" b="0" dirty="0">
                          <a:solidFill>
                            <a:schemeClr val="tx2">
                              <a:lumMod val="40000"/>
                              <a:lumOff val="60000"/>
                            </a:schemeClr>
                          </a:solidFill>
                          <a:latin typeface="Almond Nougat" pitchFamily="2" charset="0"/>
                        </a:rPr>
                        <a:t>VIERNES</a:t>
                      </a:r>
                    </a:p>
                  </a:txBody>
                  <a:tcPr>
                    <a:solidFill>
                      <a:schemeClr val="accent4">
                        <a:lumMod val="75000"/>
                      </a:schemeClr>
                    </a:solidFill>
                  </a:tcPr>
                </a:tc>
                <a:extLst>
                  <a:ext uri="{0D108BD9-81ED-4DB2-BD59-A6C34878D82A}">
                    <a16:rowId xmlns:a16="http://schemas.microsoft.com/office/drawing/2014/main" val="10000"/>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a:latin typeface="CHERRY LIME" pitchFamily="2" charset="0"/>
                        </a:rPr>
                        <a:t>Regalo de lectura</a:t>
                      </a:r>
                    </a:p>
                  </a:txBody>
                  <a:tcPr anchor="ctr">
                    <a:solidFill>
                      <a:schemeClr val="accent4">
                        <a:lumMod val="40000"/>
                        <a:lumOff val="60000"/>
                      </a:schemeClr>
                    </a:solidFill>
                  </a:tcPr>
                </a:tc>
                <a:extLst>
                  <a:ext uri="{0D108BD9-81ED-4DB2-BD59-A6C34878D82A}">
                    <a16:rowId xmlns:a16="http://schemas.microsoft.com/office/drawing/2014/main" val="10001"/>
                  </a:ext>
                </a:extLst>
              </a:tr>
              <a:tr h="481152">
                <a:tc rowSpan="2">
                  <a:txBody>
                    <a:bodyPr/>
                    <a:lstStyle/>
                    <a:p>
                      <a:pPr algn="ctr"/>
                      <a:r>
                        <a:rPr lang="es-ES" sz="1400" b="0" dirty="0">
                          <a:solidFill>
                            <a:schemeClr val="tx1"/>
                          </a:solidFill>
                          <a:latin typeface="Arial Narrow" pitchFamily="34" charset="0"/>
                        </a:rPr>
                        <a:t>60 minutos</a:t>
                      </a:r>
                    </a:p>
                  </a:txBody>
                  <a:tcPr anchor="ctr">
                    <a:solidFill>
                      <a:schemeClr val="accent4">
                        <a:lumMod val="40000"/>
                        <a:lumOff val="60000"/>
                      </a:schemeClr>
                    </a:solidFill>
                  </a:tcPr>
                </a:tc>
                <a:tc>
                  <a:txBody>
                    <a:bodyPr/>
                    <a:lstStyle/>
                    <a:p>
                      <a:pPr algn="ctr"/>
                      <a:r>
                        <a:rPr lang="es-ES" sz="1400" dirty="0">
                          <a:latin typeface="CHERRY LIME" pitchFamily="2" charset="0"/>
                        </a:rPr>
                        <a:t>Educación socioemocional</a:t>
                      </a:r>
                    </a:p>
                  </a:txBody>
                  <a:tcPr anchor="ctr">
                    <a:solidFill>
                      <a:schemeClr val="accent4">
                        <a:lumMod val="40000"/>
                        <a:lumOff val="60000"/>
                      </a:schemeClr>
                    </a:solidFill>
                  </a:tcPr>
                </a:tc>
                <a:tc>
                  <a:txBody>
                    <a:bodyPr/>
                    <a:lstStyle/>
                    <a:p>
                      <a:pPr algn="ctr"/>
                      <a:r>
                        <a:rPr lang="es-ES" sz="1400" dirty="0">
                          <a:latin typeface="CHERRY LIME" pitchFamily="2" charset="0"/>
                        </a:rPr>
                        <a:t>Pensamiento</a:t>
                      </a:r>
                      <a:r>
                        <a:rPr lang="es-ES" sz="1400" baseline="0" dirty="0">
                          <a:latin typeface="CHERRY LIME" pitchFamily="2" charset="0"/>
                        </a:rPr>
                        <a:t> matemático</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a:t>
                      </a:r>
                    </a:p>
                  </a:txBody>
                  <a:tcPr anchor="ctr">
                    <a:solidFill>
                      <a:schemeClr val="accent4">
                        <a:lumMod val="40000"/>
                        <a:lumOff val="60000"/>
                      </a:schemeClr>
                    </a:solidFill>
                  </a:tcPr>
                </a:tc>
                <a:tc>
                  <a:txBody>
                    <a:bodyPr/>
                    <a:lstStyle/>
                    <a:p>
                      <a:pPr algn="ctr"/>
                      <a:r>
                        <a:rPr lang="es-ES" sz="1400" dirty="0">
                          <a:latin typeface="CHERRY LIME" pitchFamily="2" charset="0"/>
                        </a:rPr>
                        <a:t>Pensamiento matemático</a:t>
                      </a:r>
                    </a:p>
                  </a:txBody>
                  <a:tcPr anchor="ctr">
                    <a:solidFill>
                      <a:schemeClr val="accent4">
                        <a:lumMod val="40000"/>
                        <a:lumOff val="60000"/>
                      </a:schemeClr>
                    </a:solidFill>
                  </a:tcPr>
                </a:tc>
                <a:tc>
                  <a:txBody>
                    <a:bodyPr/>
                    <a:lstStyle/>
                    <a:p>
                      <a:pPr algn="ctr"/>
                      <a:r>
                        <a:rPr lang="es-ES" sz="1400" dirty="0">
                          <a:latin typeface="CHERRY LIME" pitchFamily="2" charset="0"/>
                        </a:rPr>
                        <a:t>Mundo natural y</a:t>
                      </a:r>
                      <a:r>
                        <a:rPr lang="es-ES" sz="1400" baseline="0" dirty="0">
                          <a:latin typeface="CHERRY LIME" pitchFamily="2" charset="0"/>
                        </a:rPr>
                        <a:t> social</a:t>
                      </a:r>
                      <a:endParaRPr lang="es-ES" sz="1400" dirty="0">
                        <a:latin typeface="CHERRY LIME" pitchFamily="2" charset="0"/>
                      </a:endParaRPr>
                    </a:p>
                  </a:txBody>
                  <a:tcPr anchor="ctr">
                    <a:solidFill>
                      <a:schemeClr val="accent4">
                        <a:lumMod val="40000"/>
                        <a:lumOff val="60000"/>
                      </a:schemeClr>
                    </a:solidFill>
                  </a:tcPr>
                </a:tc>
                <a:extLst>
                  <a:ext uri="{0D108BD9-81ED-4DB2-BD59-A6C34878D82A}">
                    <a16:rowId xmlns:a16="http://schemas.microsoft.com/office/drawing/2014/main" val="10002"/>
                  </a:ext>
                </a:extLst>
              </a:tr>
              <a:tr h="481152">
                <a:tc vMerge="1">
                  <a:txBody>
                    <a:bodyPr/>
                    <a:lstStyle/>
                    <a:p>
                      <a:endParaRPr lang="es-ES" dirty="0"/>
                    </a:p>
                  </a:txBody>
                  <a:tcP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tc>
                  <a:txBody>
                    <a:bodyPr/>
                    <a:lstStyle/>
                    <a:p>
                      <a:pPr algn="ctr"/>
                      <a:r>
                        <a:rPr lang="es-ES" sz="1400" dirty="0">
                          <a:latin typeface="CHERRY LIME" pitchFamily="2" charset="0"/>
                        </a:rPr>
                        <a:t>Mundo</a:t>
                      </a:r>
                      <a:r>
                        <a:rPr lang="es-ES" sz="1400" baseline="0" dirty="0">
                          <a:latin typeface="CHERRY LIME" pitchFamily="2" charset="0"/>
                        </a:rPr>
                        <a:t> natural y social</a:t>
                      </a:r>
                      <a:endParaRPr lang="es-ES" sz="1400" dirty="0">
                        <a:latin typeface="CHERRY LIME" pitchFamily="2" charset="0"/>
                      </a:endParaRPr>
                    </a:p>
                  </a:txBody>
                  <a:tcPr anchor="ctr">
                    <a:solidFill>
                      <a:schemeClr val="accent4">
                        <a:lumMod val="40000"/>
                        <a:lumOff val="60000"/>
                      </a:schemeClr>
                    </a:solidFill>
                  </a:tcPr>
                </a:tc>
                <a:tc>
                  <a:txBody>
                    <a:bodyPr/>
                    <a:lstStyle/>
                    <a:p>
                      <a:pPr algn="ctr"/>
                      <a:r>
                        <a:rPr lang="es-ES" sz="1400" dirty="0">
                          <a:latin typeface="CHERRY LIME" pitchFamily="2" charset="0"/>
                        </a:rPr>
                        <a:t>Educación física</a:t>
                      </a:r>
                    </a:p>
                  </a:txBody>
                  <a:tcPr anchor="ctr">
                    <a:solidFill>
                      <a:schemeClr val="accent4">
                        <a:lumMod val="40000"/>
                        <a:lumOff val="60000"/>
                      </a:schemeClr>
                    </a:solidFill>
                  </a:tcPr>
                </a:tc>
                <a:tc>
                  <a:txBody>
                    <a:bodyPr/>
                    <a:lstStyle/>
                    <a:p>
                      <a:pPr algn="ctr"/>
                      <a:r>
                        <a:rPr lang="es-ES" sz="1400" dirty="0">
                          <a:latin typeface="CHERRY LIME" pitchFamily="2" charset="0"/>
                        </a:rPr>
                        <a:t>Lenguaje y comunicación </a:t>
                      </a:r>
                    </a:p>
                  </a:txBody>
                  <a:tcPr anchor="ctr">
                    <a:solidFill>
                      <a:schemeClr val="accent4">
                        <a:lumMod val="40000"/>
                        <a:lumOff val="60000"/>
                      </a:schemeClr>
                    </a:solidFill>
                  </a:tcPr>
                </a:tc>
                <a:tc>
                  <a:txBody>
                    <a:bodyPr/>
                    <a:lstStyle/>
                    <a:p>
                      <a:pPr algn="ctr"/>
                      <a:r>
                        <a:rPr lang="es-ES" sz="1400" dirty="0">
                          <a:latin typeface="CHERRY LIME" pitchFamily="2" charset="0"/>
                        </a:rPr>
                        <a:t>Arte</a:t>
                      </a:r>
                    </a:p>
                  </a:txBody>
                  <a:tcPr anchor="ctr">
                    <a:solidFill>
                      <a:schemeClr val="accent4">
                        <a:lumMod val="40000"/>
                        <a:lumOff val="60000"/>
                      </a:schemeClr>
                    </a:solidFill>
                  </a:tcPr>
                </a:tc>
                <a:extLst>
                  <a:ext uri="{0D108BD9-81ED-4DB2-BD59-A6C34878D82A}">
                    <a16:rowId xmlns:a16="http://schemas.microsoft.com/office/drawing/2014/main" val="10003"/>
                  </a:ext>
                </a:extLst>
              </a:tr>
              <a:tr h="481152">
                <a:tc>
                  <a:txBody>
                    <a:bodyPr/>
                    <a:lstStyle/>
                    <a:p>
                      <a:pPr algn="ctr"/>
                      <a:r>
                        <a:rPr lang="es-ES" sz="1400" b="0" dirty="0">
                          <a:solidFill>
                            <a:schemeClr val="tx1"/>
                          </a:solidFill>
                          <a:latin typeface="Arial Narrow" pitchFamily="34" charset="0"/>
                        </a:rPr>
                        <a:t>10 minutos</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tc>
                  <a:txBody>
                    <a:bodyPr/>
                    <a:lstStyle/>
                    <a:p>
                      <a:pPr algn="ctr"/>
                      <a:r>
                        <a:rPr lang="es-ES" sz="1400" dirty="0">
                          <a:latin typeface="CHERRY LIME" pitchFamily="2" charset="0"/>
                        </a:rPr>
                        <a:t>Carpeta de evidencia</a:t>
                      </a:r>
                    </a:p>
                  </a:txBody>
                  <a:tcPr anchor="ctr">
                    <a:solidFill>
                      <a:schemeClr val="accent4">
                        <a:lumMod val="40000"/>
                        <a:lumOff val="60000"/>
                      </a:schemeClr>
                    </a:solidFill>
                  </a:tcPr>
                </a:tc>
                <a:extLst>
                  <a:ext uri="{0D108BD9-81ED-4DB2-BD59-A6C34878D82A}">
                    <a16:rowId xmlns:a16="http://schemas.microsoft.com/office/drawing/2014/main" val="10004"/>
                  </a:ext>
                </a:extLst>
              </a:tr>
              <a:tr h="445392">
                <a:tc>
                  <a:txBody>
                    <a:bodyPr/>
                    <a:lstStyle/>
                    <a:p>
                      <a:pPr algn="ctr"/>
                      <a:r>
                        <a:rPr lang="es-ES" sz="1400" b="0" dirty="0">
                          <a:solidFill>
                            <a:schemeClr val="tx1"/>
                          </a:solidFill>
                          <a:latin typeface="Arial Narrow" pitchFamily="34" charset="0"/>
                        </a:rPr>
                        <a:t>5</a:t>
                      </a:r>
                      <a:r>
                        <a:rPr lang="es-ES" sz="1400" b="0" baseline="0" dirty="0">
                          <a:solidFill>
                            <a:schemeClr val="tx1"/>
                          </a:solidFill>
                          <a:latin typeface="Arial Narrow" pitchFamily="34" charset="0"/>
                        </a:rPr>
                        <a:t> </a:t>
                      </a:r>
                      <a:r>
                        <a:rPr lang="es-ES" sz="1400" b="0" dirty="0">
                          <a:solidFill>
                            <a:schemeClr val="tx1"/>
                          </a:solidFill>
                          <a:latin typeface="Arial Narrow" pitchFamily="34" charset="0"/>
                        </a:rPr>
                        <a:t>minutos</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tc>
                  <a:txBody>
                    <a:bodyPr/>
                    <a:lstStyle/>
                    <a:p>
                      <a:pPr algn="ctr"/>
                      <a:r>
                        <a:rPr lang="es-ES" sz="1400" dirty="0">
                          <a:latin typeface="CHERRY LIME" pitchFamily="2" charset="0"/>
                        </a:rPr>
                        <a:t>Pausa activa</a:t>
                      </a:r>
                    </a:p>
                  </a:txBody>
                  <a:tcPr anchor="ctr">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456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188640"/>
            <a:ext cx="1008112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s</a:t>
            </a:r>
            <a:r>
              <a:rPr lang="es-ES" sz="6000">
                <a:solidFill>
                  <a:srgbClr val="CC9900"/>
                </a:solidFill>
                <a:latin typeface="ADELIA" pitchFamily="50" charset="0"/>
              </a:rPr>
              <a:t>p</a:t>
            </a:r>
            <a:r>
              <a:rPr lang="es-ES" sz="6000">
                <a:solidFill>
                  <a:srgbClr val="92D050"/>
                </a:solidFill>
                <a:latin typeface="ADELIA" pitchFamily="50" charset="0"/>
              </a:rPr>
              <a:t>e</a:t>
            </a:r>
            <a:r>
              <a:rPr lang="es-ES" sz="6000">
                <a:solidFill>
                  <a:srgbClr val="00B0F0"/>
                </a:solidFill>
                <a:latin typeface="ADELIA" pitchFamily="50" charset="0"/>
              </a:rPr>
              <a:t>c</a:t>
            </a:r>
            <a:r>
              <a:rPr lang="es-ES" sz="6000">
                <a:solidFill>
                  <a:srgbClr val="7030A0"/>
                </a:solidFill>
                <a:latin typeface="ADELIA" pitchFamily="50" charset="0"/>
              </a:rPr>
              <a:t>i</a:t>
            </a:r>
            <a:r>
              <a:rPr lang="es-ES" sz="6000">
                <a:solidFill>
                  <a:srgbClr val="FF3399"/>
                </a:solidFill>
                <a:latin typeface="ADELIA" pitchFamily="50" charset="0"/>
              </a:rPr>
              <a:t>f</a:t>
            </a:r>
            <a:r>
              <a:rPr lang="es-ES" sz="6000">
                <a:solidFill>
                  <a:srgbClr val="FF0000"/>
                </a:solidFill>
                <a:latin typeface="ADELIA" pitchFamily="50" charset="0"/>
              </a:rPr>
              <a:t>i</a:t>
            </a:r>
            <a:r>
              <a:rPr lang="es-ES" sz="6000">
                <a:solidFill>
                  <a:srgbClr val="FFC000"/>
                </a:solidFill>
                <a:latin typeface="ADELIA" pitchFamily="50" charset="0"/>
              </a:rPr>
              <a:t>c</a:t>
            </a:r>
            <a:r>
              <a:rPr lang="es-ES" sz="6000">
                <a:solidFill>
                  <a:srgbClr val="CC9900"/>
                </a:solidFill>
                <a:latin typeface="ADELIA" pitchFamily="50" charset="0"/>
              </a:rPr>
              <a:t>a</a:t>
            </a:r>
            <a:r>
              <a:rPr lang="es-ES" sz="6000">
                <a:solidFill>
                  <a:srgbClr val="92D050"/>
                </a:solidFill>
                <a:latin typeface="ADELIA" pitchFamily="50" charset="0"/>
              </a:rPr>
              <a:t>c</a:t>
            </a:r>
            <a:r>
              <a:rPr lang="es-ES" sz="6000">
                <a:solidFill>
                  <a:srgbClr val="00B0F0"/>
                </a:solidFill>
                <a:latin typeface="ADELIA" pitchFamily="50" charset="0"/>
              </a:rPr>
              <a:t>i</a:t>
            </a:r>
            <a:r>
              <a:rPr lang="es-ES" sz="6000">
                <a:solidFill>
                  <a:srgbClr val="7030A0"/>
                </a:solidFill>
                <a:latin typeface="ADELIA" pitchFamily="50" charset="0"/>
              </a:rPr>
              <a:t>o</a:t>
            </a:r>
            <a:r>
              <a:rPr lang="es-ES" sz="6000">
                <a:solidFill>
                  <a:srgbClr val="FF3399"/>
                </a:solidFill>
                <a:latin typeface="ADELIA" pitchFamily="50" charset="0"/>
              </a:rPr>
              <a:t>n</a:t>
            </a:r>
            <a:r>
              <a:rPr lang="es-ES" sz="6000">
                <a:solidFill>
                  <a:srgbClr val="FF0000"/>
                </a:solidFill>
                <a:latin typeface="ADELIA" pitchFamily="50" charset="0"/>
              </a:rPr>
              <a:t>e</a:t>
            </a:r>
            <a:r>
              <a:rPr lang="es-ES" sz="6000">
                <a:solidFill>
                  <a:srgbClr val="FFC000"/>
                </a:solidFill>
                <a:latin typeface="ADELIA" pitchFamily="50" charset="0"/>
              </a:rPr>
              <a:t>s</a:t>
            </a:r>
            <a:endParaRPr lang="es-ES" sz="5000" dirty="0">
              <a:solidFill>
                <a:srgbClr val="FFC000"/>
              </a:solidFill>
              <a:latin typeface="ADELIA" pitchFamily="50" charset="0"/>
            </a:endParaRPr>
          </a:p>
        </p:txBody>
      </p:sp>
      <p:pic>
        <p:nvPicPr>
          <p:cNvPr id="2" name="Imagen 1">
            <a:extLst>
              <a:ext uri="{FF2B5EF4-FFF2-40B4-BE49-F238E27FC236}">
                <a16:creationId xmlns:a16="http://schemas.microsoft.com/office/drawing/2014/main" id="{5D4D8A9A-F6FD-461F-B7EC-9424F2AEC10E}"/>
              </a:ext>
            </a:extLst>
          </p:cNvPr>
          <p:cNvPicPr>
            <a:picLocks noChangeAspect="1"/>
          </p:cNvPicPr>
          <p:nvPr/>
        </p:nvPicPr>
        <p:blipFill rotWithShape="1">
          <a:blip r:embed="rId3"/>
          <a:srcRect l="27163" t="27590" r="27163" b="20586"/>
          <a:stretch/>
        </p:blipFill>
        <p:spPr>
          <a:xfrm>
            <a:off x="429234" y="1365591"/>
            <a:ext cx="8175213" cy="5215224"/>
          </a:xfrm>
          <a:prstGeom prst="rect">
            <a:avLst/>
          </a:prstGeom>
        </p:spPr>
      </p:pic>
    </p:spTree>
    <p:extLst>
      <p:ext uri="{BB962C8B-B14F-4D97-AF65-F5344CB8AC3E}">
        <p14:creationId xmlns:p14="http://schemas.microsoft.com/office/powerpoint/2010/main" val="163723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5C17295A-D72B-4C4C-9A1C-1A5382EB4EB4}"/>
              </a:ext>
            </a:extLst>
          </p:cNvPr>
          <p:cNvPicPr>
            <a:picLocks noChangeAspect="1"/>
          </p:cNvPicPr>
          <p:nvPr/>
        </p:nvPicPr>
        <p:blipFill rotWithShape="1">
          <a:blip r:embed="rId3"/>
          <a:srcRect l="27163" t="30390" r="27163" b="14983"/>
          <a:stretch/>
        </p:blipFill>
        <p:spPr>
          <a:xfrm>
            <a:off x="497664" y="836712"/>
            <a:ext cx="8178792" cy="5499535"/>
          </a:xfrm>
          <a:prstGeom prst="rect">
            <a:avLst/>
          </a:prstGeom>
        </p:spPr>
      </p:pic>
    </p:spTree>
    <p:extLst>
      <p:ext uri="{BB962C8B-B14F-4D97-AF65-F5344CB8AC3E}">
        <p14:creationId xmlns:p14="http://schemas.microsoft.com/office/powerpoint/2010/main" val="407659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619672" y="0"/>
            <a:ext cx="8172400" cy="523220"/>
          </a:xfrm>
          <a:prstGeom prst="rect">
            <a:avLst/>
          </a:prstGeom>
          <a:noFill/>
          <a:effectLst>
            <a:innerShdw blurRad="63500" dist="50800" dir="16200000">
              <a:prstClr val="black">
                <a:alpha val="50000"/>
              </a:prstClr>
            </a:innerShdw>
          </a:effectLst>
        </p:spPr>
        <p:txBody>
          <a:bodyPr wrap="square" rtlCol="0">
            <a:spAutoFit/>
          </a:bodyPr>
          <a:lstStyle/>
          <a:p>
            <a:r>
              <a:rPr lang="es-ES" sz="2800" dirty="0" err="1">
                <a:solidFill>
                  <a:srgbClr val="FF0000"/>
                </a:solidFill>
                <a:latin typeface="ADELIA" pitchFamily="50" charset="0"/>
              </a:rPr>
              <a:t>a</a:t>
            </a:r>
            <a:r>
              <a:rPr lang="es-ES" sz="2800" dirty="0" err="1">
                <a:solidFill>
                  <a:srgbClr val="FFC000"/>
                </a:solidFill>
                <a:latin typeface="ADELIA" pitchFamily="50" charset="0"/>
              </a:rPr>
              <a:t>C</a:t>
            </a:r>
            <a:r>
              <a:rPr lang="es-ES" sz="2800" dirty="0" err="1">
                <a:solidFill>
                  <a:srgbClr val="CC9900"/>
                </a:solidFill>
                <a:latin typeface="ADELIA" pitchFamily="50" charset="0"/>
              </a:rPr>
              <a:t>T</a:t>
            </a:r>
            <a:r>
              <a:rPr lang="es-ES" sz="2800" dirty="0" err="1">
                <a:solidFill>
                  <a:srgbClr val="92D050"/>
                </a:solidFill>
                <a:latin typeface="ADELIA" pitchFamily="50" charset="0"/>
              </a:rPr>
              <a:t>I</a:t>
            </a:r>
            <a:r>
              <a:rPr lang="es-ES" sz="2800" dirty="0" err="1">
                <a:solidFill>
                  <a:srgbClr val="00B0F0"/>
                </a:solidFill>
                <a:latin typeface="ADELIA" pitchFamily="50" charset="0"/>
              </a:rPr>
              <a:t>V</a:t>
            </a:r>
            <a:r>
              <a:rPr lang="es-ES" sz="2800" dirty="0" err="1">
                <a:solidFill>
                  <a:srgbClr val="7030A0"/>
                </a:solidFill>
                <a:latin typeface="ADELIA" pitchFamily="50" charset="0"/>
              </a:rPr>
              <a:t>I</a:t>
            </a:r>
            <a:r>
              <a:rPr lang="es-ES" sz="2800" dirty="0" err="1">
                <a:solidFill>
                  <a:srgbClr val="FF3399"/>
                </a:solidFill>
                <a:latin typeface="ADELIA" pitchFamily="50" charset="0"/>
              </a:rPr>
              <a:t>D</a:t>
            </a:r>
            <a:r>
              <a:rPr lang="es-ES" sz="2800" dirty="0" err="1">
                <a:solidFill>
                  <a:srgbClr val="FF0000"/>
                </a:solidFill>
                <a:latin typeface="ADELIA" pitchFamily="50" charset="0"/>
              </a:rPr>
              <a:t>A</a:t>
            </a:r>
            <a:r>
              <a:rPr lang="es-ES" sz="2800" dirty="0" err="1">
                <a:solidFill>
                  <a:srgbClr val="FFC000"/>
                </a:solidFill>
                <a:latin typeface="ADELIA" pitchFamily="50" charset="0"/>
              </a:rPr>
              <a:t>D</a:t>
            </a:r>
            <a:r>
              <a:rPr lang="es-ES" sz="2800" dirty="0" err="1">
                <a:solidFill>
                  <a:srgbClr val="CC9900"/>
                </a:solidFill>
                <a:latin typeface="ADELIA" pitchFamily="50" charset="0"/>
              </a:rPr>
              <a:t>E</a:t>
            </a:r>
            <a:r>
              <a:rPr lang="es-ES" sz="2800" dirty="0" err="1">
                <a:solidFill>
                  <a:srgbClr val="92D050"/>
                </a:solidFill>
                <a:latin typeface="ADELIA" pitchFamily="50" charset="0"/>
              </a:rPr>
              <a:t>S</a:t>
            </a:r>
            <a:endParaRPr lang="es-ES" sz="2400" dirty="0">
              <a:solidFill>
                <a:srgbClr val="92D050"/>
              </a:solidFill>
              <a:latin typeface="ADELIA" pitchFamily="50"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476578887"/>
              </p:ext>
            </p:extLst>
          </p:nvPr>
        </p:nvGraphicFramePr>
        <p:xfrm>
          <a:off x="287523" y="424016"/>
          <a:ext cx="8568953" cy="5380089"/>
        </p:xfrm>
        <a:graphic>
          <a:graphicData uri="http://schemas.openxmlformats.org/drawingml/2006/table">
            <a:tbl>
              <a:tblPr firstRow="1" bandRow="1">
                <a:tableStyleId>{0505E3EF-67EA-436B-97B2-0124C06EBD24}</a:tableStyleId>
              </a:tblPr>
              <a:tblGrid>
                <a:gridCol w="485036">
                  <a:extLst>
                    <a:ext uri="{9D8B030D-6E8A-4147-A177-3AD203B41FA5}">
                      <a16:colId xmlns:a16="http://schemas.microsoft.com/office/drawing/2014/main" val="20000"/>
                    </a:ext>
                  </a:extLst>
                </a:gridCol>
                <a:gridCol w="739100">
                  <a:extLst>
                    <a:ext uri="{9D8B030D-6E8A-4147-A177-3AD203B41FA5}">
                      <a16:colId xmlns:a16="http://schemas.microsoft.com/office/drawing/2014/main" val="20001"/>
                    </a:ext>
                  </a:extLst>
                </a:gridCol>
                <a:gridCol w="7344817">
                  <a:extLst>
                    <a:ext uri="{9D8B030D-6E8A-4147-A177-3AD203B41FA5}">
                      <a16:colId xmlns:a16="http://schemas.microsoft.com/office/drawing/2014/main" val="20002"/>
                    </a:ext>
                  </a:extLst>
                </a:gridCol>
              </a:tblGrid>
              <a:tr h="442329">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709799">
                <a:tc rowSpan="2">
                  <a:txBody>
                    <a:bodyPr/>
                    <a:lstStyle/>
                    <a:p>
                      <a:pPr algn="ctr"/>
                      <a:r>
                        <a:rPr lang="es-ES" sz="1400" b="0">
                          <a:latin typeface="Comic Sans MS" pitchFamily="66" charset="0"/>
                          <a:cs typeface="Arial" pitchFamily="34" charset="0"/>
                        </a:rPr>
                        <a:t>LUNES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Elaboren juntos un listado de cosas que realizan cotidianamente como: cocinar, lavarse los dientes, comer, vestirse, lavar los trastes, planchar, salir de su comunidad. Ahora divídanlas en dos categorías: las que su hijo puede hacer solo y aquellas en las que requiere ayuda. Ayúdelo a buscar imágenes o realizar dibujos que ejemplifiquen estas acciones y elaboren un cartel comparativo que se titule “Las acciones que puedo realizar solo y las acciones en las que necesito ayuda”.</a:t>
                      </a:r>
                      <a:endParaRPr lang="es-ES" sz="1200" dirty="0">
                        <a:latin typeface="+mn-lt"/>
                      </a:endParaRPr>
                    </a:p>
                  </a:txBody>
                  <a:tcPr/>
                </a:tc>
                <a:extLst>
                  <a:ext uri="{0D108BD9-81ED-4DB2-BD59-A6C34878D82A}">
                    <a16:rowId xmlns:a16="http://schemas.microsoft.com/office/drawing/2014/main" val="10001"/>
                  </a:ext>
                </a:extLst>
              </a:tr>
              <a:tr h="487768">
                <a:tc vMerge="1">
                  <a:txBody>
                    <a:bodyPr/>
                    <a:lstStyle/>
                    <a:p>
                      <a:endParaRPr lang="es-MX"/>
                    </a:p>
                  </a:txBody>
                  <a:tcPr/>
                </a:tc>
                <a:tc vMerge="1">
                  <a:txBody>
                    <a:bodyPr/>
                    <a:lstStyle/>
                    <a:p>
                      <a:endParaRPr lang="es-MX"/>
                    </a:p>
                  </a:txBody>
                  <a:tcPr/>
                </a:tc>
                <a:tc>
                  <a:txBody>
                    <a:bodyPr/>
                    <a:lstStyle/>
                    <a:p>
                      <a:r>
                        <a:rPr lang="es-MX" sz="1200"/>
                        <a:t>Escuchen juntos unas cuatro canciones de diferentes géneros musicales (salsa, rock, rap, boleros, mariachi), y jueguen a expresar con su cara las emociones que estas les producen. Después, pídale que dibuje en una hoja las expresiones que haya identificado en la canción que más le hayan gustado.</a:t>
                      </a:r>
                      <a:endParaRPr lang="es-ES" sz="1200" dirty="0">
                        <a:latin typeface="+mn-lt"/>
                      </a:endParaRPr>
                    </a:p>
                  </a:txBody>
                  <a:tcPr/>
                </a:tc>
                <a:extLst>
                  <a:ext uri="{0D108BD9-81ED-4DB2-BD59-A6C34878D82A}">
                    <a16:rowId xmlns:a16="http://schemas.microsoft.com/office/drawing/2014/main" val="1647384967"/>
                  </a:ext>
                </a:extLst>
              </a:tr>
              <a:tr h="409105">
                <a:tc rowSpan="2">
                  <a:txBody>
                    <a:bodyPr/>
                    <a:lstStyle/>
                    <a:p>
                      <a:pPr algn="ctr"/>
                      <a:r>
                        <a:rPr lang="es-ES" sz="1400" b="0">
                          <a:latin typeface="Comic Sans MS" pitchFamily="66" charset="0"/>
                          <a:cs typeface="Arial" pitchFamily="34" charset="0"/>
                        </a:rPr>
                        <a:t>MARTES</a:t>
                      </a:r>
                      <a:endParaRPr lang="es-ES" sz="1400" b="0" dirty="0">
                        <a:latin typeface="Comic Sans MS" pitchFamily="66" charset="0"/>
                        <a:cs typeface="Arial" pitchFamily="34" charset="0"/>
                      </a:endParaRPr>
                    </a:p>
                  </a:txBody>
                  <a:tcPr vert="vert270"/>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Ayude a su hijo a realizar el ejercicio de la página 57 del Libro de la Maestra Pati: • Preescolar 1. Niños entre 3 y 4 años. • Preescolar 2. Niños entre 4 y 5 años. • Preescolar 3. Niños entre 5 y 6 años.</a:t>
                      </a:r>
                      <a:endParaRPr lang="es-ES" sz="1200" dirty="0">
                        <a:latin typeface="+mn-lt"/>
                      </a:endParaRPr>
                    </a:p>
                  </a:txBody>
                  <a:tcPr/>
                </a:tc>
                <a:extLst>
                  <a:ext uri="{0D108BD9-81ED-4DB2-BD59-A6C34878D82A}">
                    <a16:rowId xmlns:a16="http://schemas.microsoft.com/office/drawing/2014/main" val="10003"/>
                  </a:ext>
                </a:extLst>
              </a:tr>
              <a:tr h="613229">
                <a:tc vMerge="1">
                  <a:txBody>
                    <a:bodyPr/>
                    <a:lstStyle/>
                    <a:p>
                      <a:endParaRPr lang="es-MX"/>
                    </a:p>
                  </a:txBody>
                  <a:tcPr/>
                </a:tc>
                <a:tc vMerge="1">
                  <a:txBody>
                    <a:bodyPr/>
                    <a:lstStyle/>
                    <a:p>
                      <a:endParaRPr lang="es-MX"/>
                    </a:p>
                  </a:txBody>
                  <a:tcPr/>
                </a:tc>
                <a:tc>
                  <a:txBody>
                    <a:bodyPr/>
                    <a:lstStyle/>
                    <a:p>
                      <a:r>
                        <a:rPr lang="es-MX" sz="1200"/>
                        <a:t>Siguiendo las medidas de prevención y sana distancia, salgan un momento a observar los paisajes y los seres vivos de su comunidad, y pida a su hijo que preste atención a los árboles, animales y a todo lo que le rodea. Ya en casa, muéstrele algún paisaje de algún libro, revista o cualquier material que tenga a la mano y pídale que lo observe detalladamente. Platique con su hijo y pregúntele: ¿qué diferencias encuentras entre el paisaje observado y lo que está en la imagen?, ¿cuál te gusta más?, ¿por qué? Pídale que realice un dibujo en una hoja y lo coloree, en donde ilustre el paisaje observado, resaltando sus características, como los árboles, plantas, animales, entre otros.</a:t>
                      </a:r>
                      <a:endParaRPr lang="es-ES" sz="1200" dirty="0">
                        <a:latin typeface="+mn-lt"/>
                      </a:endParaRPr>
                    </a:p>
                  </a:txBody>
                  <a:tcPr/>
                </a:tc>
                <a:extLst>
                  <a:ext uri="{0D108BD9-81ED-4DB2-BD59-A6C34878D82A}">
                    <a16:rowId xmlns:a16="http://schemas.microsoft.com/office/drawing/2014/main" val="3464753143"/>
                  </a:ext>
                </a:extLst>
              </a:tr>
              <a:tr h="589064">
                <a:tc rowSpan="2">
                  <a:txBody>
                    <a:bodyPr/>
                    <a:lstStyle/>
                    <a:p>
                      <a:pPr algn="ctr"/>
                      <a:r>
                        <a:rPr lang="es-ES"/>
                        <a:t>MIERCOLES</a:t>
                      </a:r>
                      <a:endParaRPr lang="es-ES" dirty="0"/>
                    </a:p>
                  </a:txBody>
                  <a:tcPr vert="vert270"/>
                </a:tc>
                <a:tc rowSpan="2">
                  <a:txBody>
                    <a:bodyPr/>
                    <a:lstStyle/>
                    <a:p>
                      <a:pPr algn="ctr"/>
                      <a:r>
                        <a:rPr lang="es-ES"/>
                        <a:t>60 min.</a:t>
                      </a:r>
                      <a:endParaRPr lang="es-ES" dirty="0"/>
                    </a:p>
                  </a:txBody>
                  <a:tcPr vert="vert270" anchor="ctr"/>
                </a:tc>
                <a:tc>
                  <a:txBody>
                    <a:bodyPr/>
                    <a:lstStyle/>
                    <a:p>
                      <a:r>
                        <a:rPr lang="es-MX" sz="1200"/>
                        <a:t>Cuente a su hijo una leyenda que conozca, por ejemplo: “La llorona” o la de los “Volcanes Popocatépetl e Iztaccíhuatl”. Si le es posible, previamente elabore unas imágenes que ilustren la leyenda y enséñeselas en el orden que aparecen los hechos. Pregúntele: ¿te gustó la leyenda?, ¿de qué trata?, ¿cómo se llamó?, ¿cómo era el lugar donde sucedió la leyenda? Pídale que dibuje o escriba la leyenda. Apoye a su hijo preguntándole: ¿qué pasó primero?, ¿qué pasó después?, ¿y al final cómo terminó?</a:t>
                      </a:r>
                      <a:endParaRPr lang="es-ES" sz="1200" dirty="0">
                        <a:latin typeface="+mn-lt"/>
                      </a:endParaRPr>
                    </a:p>
                  </a:txBody>
                  <a:tcPr/>
                </a:tc>
                <a:extLst>
                  <a:ext uri="{0D108BD9-81ED-4DB2-BD59-A6C34878D82A}">
                    <a16:rowId xmlns:a16="http://schemas.microsoft.com/office/drawing/2014/main" val="2948622891"/>
                  </a:ext>
                </a:extLst>
              </a:tr>
              <a:tr h="589064">
                <a:tc vMerge="1">
                  <a:txBody>
                    <a:bodyPr/>
                    <a:lstStyle/>
                    <a:p>
                      <a:endParaRPr lang="es-MX"/>
                    </a:p>
                  </a:txBody>
                  <a:tcPr/>
                </a:tc>
                <a:tc vMerge="1">
                  <a:txBody>
                    <a:bodyPr/>
                    <a:lstStyle/>
                    <a:p>
                      <a:endParaRPr lang="es-MX"/>
                    </a:p>
                  </a:txBody>
                  <a:tcPr/>
                </a:tc>
                <a:tc>
                  <a:txBody>
                    <a:bodyPr/>
                    <a:lstStyle/>
                    <a:p>
                      <a:r>
                        <a:rPr lang="es-MX" sz="1200"/>
                        <a:t>Juegue con su hijo a “Paso a paso”. Primero un participante pone un paso de baile y luego otro participante tiene que repetir ese y además agregar un paso más. El chiste es que los participantes se acuerden qué pasos siguen, y así hasta que a alguien se le olviden los pasos.</a:t>
                      </a:r>
                      <a:endParaRPr lang="es-ES" sz="1200" dirty="0"/>
                    </a:p>
                  </a:txBody>
                  <a:tcPr/>
                </a:tc>
                <a:extLst>
                  <a:ext uri="{0D108BD9-81ED-4DB2-BD59-A6C34878D82A}">
                    <a16:rowId xmlns:a16="http://schemas.microsoft.com/office/drawing/2014/main" val="1389798432"/>
                  </a:ext>
                </a:extLst>
              </a:tr>
            </a:tbl>
          </a:graphicData>
        </a:graphic>
      </p:graphicFrame>
    </p:spTree>
    <p:extLst>
      <p:ext uri="{BB962C8B-B14F-4D97-AF65-F5344CB8AC3E}">
        <p14:creationId xmlns:p14="http://schemas.microsoft.com/office/powerpoint/2010/main" val="146597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9296" y="-1126704"/>
            <a:ext cx="6858000" cy="91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1783133045"/>
              </p:ext>
            </p:extLst>
          </p:nvPr>
        </p:nvGraphicFramePr>
        <p:xfrm>
          <a:off x="395536" y="1051560"/>
          <a:ext cx="8280920" cy="4720560"/>
        </p:xfrm>
        <a:graphic>
          <a:graphicData uri="http://schemas.openxmlformats.org/drawingml/2006/table">
            <a:tbl>
              <a:tblPr firstRow="1" bandRow="1">
                <a:tableStyleId>{0505E3EF-67EA-436B-97B2-0124C06EBD24}</a:tableStyleId>
              </a:tblPr>
              <a:tblGrid>
                <a:gridCol w="468732">
                  <a:extLst>
                    <a:ext uri="{9D8B030D-6E8A-4147-A177-3AD203B41FA5}">
                      <a16:colId xmlns:a16="http://schemas.microsoft.com/office/drawing/2014/main" val="20000"/>
                    </a:ext>
                  </a:extLst>
                </a:gridCol>
                <a:gridCol w="683396">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tblGrid>
              <a:tr h="460856">
                <a:tc>
                  <a:txBody>
                    <a:bodyPr/>
                    <a:lstStyle/>
                    <a:p>
                      <a:pPr algn="ctr"/>
                      <a:r>
                        <a:rPr lang="es-ES" sz="1600" b="0" dirty="0">
                          <a:latin typeface="Almond Nougat" pitchFamily="2" charset="0"/>
                        </a:rPr>
                        <a:t>Día</a:t>
                      </a:r>
                    </a:p>
                  </a:txBody>
                  <a:tcPr>
                    <a:solidFill>
                      <a:srgbClr val="92D050"/>
                    </a:solidFill>
                  </a:tcPr>
                </a:tc>
                <a:tc>
                  <a:txBody>
                    <a:bodyPr/>
                    <a:lstStyle/>
                    <a:p>
                      <a:pPr algn="ctr"/>
                      <a:r>
                        <a:rPr lang="es-ES" sz="1600" b="0" dirty="0">
                          <a:latin typeface="Almond Nougat" pitchFamily="2" charset="0"/>
                        </a:rPr>
                        <a:t>Tiempo</a:t>
                      </a:r>
                    </a:p>
                  </a:txBody>
                  <a:tcPr>
                    <a:solidFill>
                      <a:srgbClr val="92D050"/>
                    </a:solidFill>
                  </a:tcPr>
                </a:tc>
                <a:tc>
                  <a:txBody>
                    <a:bodyPr/>
                    <a:lstStyle/>
                    <a:p>
                      <a:pPr algn="ctr"/>
                      <a:r>
                        <a:rPr lang="es-ES" sz="1600" b="0" dirty="0">
                          <a:latin typeface="Almond Nougat" pitchFamily="2" charset="0"/>
                        </a:rPr>
                        <a:t>Actividades</a:t>
                      </a:r>
                    </a:p>
                  </a:txBody>
                  <a:tcPr>
                    <a:solidFill>
                      <a:srgbClr val="92D050"/>
                    </a:solidFill>
                  </a:tcPr>
                </a:tc>
                <a:extLst>
                  <a:ext uri="{0D108BD9-81ED-4DB2-BD59-A6C34878D82A}">
                    <a16:rowId xmlns:a16="http://schemas.microsoft.com/office/drawing/2014/main" val="10000"/>
                  </a:ext>
                </a:extLst>
              </a:tr>
              <a:tr h="835288">
                <a:tc rowSpan="2">
                  <a:txBody>
                    <a:bodyPr/>
                    <a:lstStyle/>
                    <a:p>
                      <a:pPr algn="ctr"/>
                      <a:r>
                        <a:rPr lang="es-ES" sz="1400" b="0" baseline="0">
                          <a:latin typeface="Comic Sans MS" pitchFamily="66" charset="0"/>
                          <a:cs typeface="Arial" pitchFamily="34" charset="0"/>
                        </a:rPr>
                        <a:t>JUEVES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Ayude a su hijo a realizar el ejercicio de la página 58 del Libro de la Maestra Pati: • Preescolar 1. Niños entre 3 y 4 años. • Preescolar 2. Niños entre 4 y 5 años. • Preescolar 3. Niños entre 5 y 6 años.</a:t>
                      </a:r>
                    </a:p>
                  </a:txBody>
                  <a:tcPr/>
                </a:tc>
                <a:extLst>
                  <a:ext uri="{0D108BD9-81ED-4DB2-BD59-A6C34878D82A}">
                    <a16:rowId xmlns:a16="http://schemas.microsoft.com/office/drawing/2014/main" val="10001"/>
                  </a:ext>
                </a:extLst>
              </a:tr>
              <a:tr h="864096">
                <a:tc vMerge="1">
                  <a:txBody>
                    <a:bodyPr/>
                    <a:lstStyle/>
                    <a:p>
                      <a:endParaRPr lang="es-MX"/>
                    </a:p>
                  </a:txBody>
                  <a:tcPr/>
                </a:tc>
                <a:tc vMerge="1">
                  <a:txBody>
                    <a:bodyPr/>
                    <a:lstStyle/>
                    <a:p>
                      <a:endParaRPr lang="es-MX"/>
                    </a:p>
                  </a:txBody>
                  <a:tcPr/>
                </a:tc>
                <a:tc>
                  <a:txBody>
                    <a:bodyPr/>
                    <a:lstStyle/>
                    <a:p>
                      <a:r>
                        <a:rPr lang="es-MX" sz="1200"/>
                        <a:t>Narre a su hijo un suceso de su interés, como el nacimiento de un hermanito, la llegada de un animal a su casa, la partida de un familiar, y platiquen sobre quién es el personaje principal, quiénes rodean al personaje, qué acciones realizan cada uno de los personajes, en qué lugar ocurre el suceso y cómo es ese lugar. Hagan unos títeres de algunos personajes para escenificar el suceso, pueden usar bolsas de papel o tela.</a:t>
                      </a:r>
                    </a:p>
                  </a:txBody>
                  <a:tcPr/>
                </a:tc>
                <a:extLst>
                  <a:ext uri="{0D108BD9-81ED-4DB2-BD59-A6C34878D82A}">
                    <a16:rowId xmlns:a16="http://schemas.microsoft.com/office/drawing/2014/main" val="1078770123"/>
                  </a:ext>
                </a:extLst>
              </a:tr>
              <a:tr h="511209">
                <a:tc rowSpan="2">
                  <a:txBody>
                    <a:bodyPr/>
                    <a:lstStyle/>
                    <a:p>
                      <a:pPr algn="ctr"/>
                      <a:r>
                        <a:rPr lang="es-ES" sz="1400" b="0" baseline="0">
                          <a:latin typeface="Comic Sans MS" pitchFamily="66" charset="0"/>
                          <a:cs typeface="Arial" pitchFamily="34" charset="0"/>
                        </a:rPr>
                        <a:t>VIERNES</a:t>
                      </a:r>
                      <a:endParaRPr lang="es-ES" sz="1400" b="0" dirty="0">
                        <a:latin typeface="Comic Sans MS" pitchFamily="66" charset="0"/>
                        <a:cs typeface="Arial" pitchFamily="34" charset="0"/>
                      </a:endParaRPr>
                    </a:p>
                  </a:txBody>
                  <a:tcPr vert="vert270" anchor="ctr"/>
                </a:tc>
                <a:tc rowSpan="2">
                  <a:txBody>
                    <a:bodyPr/>
                    <a:lstStyle/>
                    <a:p>
                      <a:pPr algn="ctr"/>
                      <a:r>
                        <a:rPr lang="es-ES" sz="1600">
                          <a:latin typeface="Comic Sans MS" pitchFamily="66" charset="0"/>
                        </a:rPr>
                        <a:t>60 min.</a:t>
                      </a:r>
                      <a:endParaRPr lang="es-ES" sz="1600" dirty="0">
                        <a:latin typeface="Comic Sans MS" pitchFamily="66" charset="0"/>
                      </a:endParaRPr>
                    </a:p>
                  </a:txBody>
                  <a:tcPr vert="vert270" anchor="ctr"/>
                </a:tc>
                <a:tc>
                  <a:txBody>
                    <a:bodyPr/>
                    <a:lstStyle/>
                    <a:p>
                      <a:r>
                        <a:rPr lang="es-MX" sz="1200"/>
                        <a:t>Comparta con su hijo la lectura del texto de las páginas 113-115 de la UAA Exploración y comprensión del mundo social, y pídale que se imagine el momento del encuentro y la Conquista, pregúntele: ¿cómo te imaginas que fue la prima vez que se encontraron los indígenas y los españoles?, ¿alguna vez habías escuchado sobre esto? Posteriormente, coméntele que actualmente muchos de los sucesos históricos que pasaron hace tiempo, hoy día son recordados en actos cívicos en diferentes instituciones, como en la escuela. Pregúntele: ¿cómo celebran el 15 de septiembre en tu escuela?, ¿has participado en el acto cívico? (vistiéndose con trajes típicos mexicanos, en las efemérides, los honores a la bandera o en la kermés escolar). Si aún no cuenta con esta experiencia, podría platicarle la de algún hermano o familiar. Pídale que dibuje en su cuaderno o en una hoja, algunos elementos patrios (bandera, niños héroes) y que los ilumine.</a:t>
                      </a:r>
                      <a:endParaRPr lang="es-ES" sz="1200" b="0" dirty="0">
                        <a:latin typeface="+mn-lt"/>
                      </a:endParaRPr>
                    </a:p>
                  </a:txBody>
                  <a:tcPr/>
                </a:tc>
                <a:extLst>
                  <a:ext uri="{0D108BD9-81ED-4DB2-BD59-A6C34878D82A}">
                    <a16:rowId xmlns:a16="http://schemas.microsoft.com/office/drawing/2014/main" val="10003"/>
                  </a:ext>
                </a:extLst>
              </a:tr>
              <a:tr h="511209">
                <a:tc vMerge="1">
                  <a:txBody>
                    <a:bodyPr/>
                    <a:lstStyle/>
                    <a:p>
                      <a:endParaRPr lang="es-MX"/>
                    </a:p>
                  </a:txBody>
                  <a:tcPr/>
                </a:tc>
                <a:tc vMerge="1">
                  <a:txBody>
                    <a:bodyPr/>
                    <a:lstStyle/>
                    <a:p>
                      <a:endParaRPr lang="es-MX"/>
                    </a:p>
                  </a:txBody>
                  <a:tcPr/>
                </a:tc>
                <a:tc>
                  <a:txBody>
                    <a:bodyPr/>
                    <a:lstStyle/>
                    <a:p>
                      <a:r>
                        <a:rPr lang="es-MX" sz="1200"/>
                        <a:t>Escuchen con atención una canción y sigan el ritmo con las partes de su cuerpo (los pies y aplaudiendo con las manos). Una vez que termine la canción y hayan identificado el ritmo, pídale que reproduzca sonidos a partir de ese ritmo con diferentes materiales que tengan en casa: latas, botellas de plástico, lápices o colores de madera. Después inventen sus propios ritmos.</a:t>
                      </a:r>
                      <a:endParaRPr lang="es-ES" sz="1200" b="0" dirty="0">
                        <a:latin typeface="+mn-lt"/>
                      </a:endParaRPr>
                    </a:p>
                  </a:txBody>
                  <a:tcPr/>
                </a:tc>
                <a:extLst>
                  <a:ext uri="{0D108BD9-81ED-4DB2-BD59-A6C34878D82A}">
                    <a16:rowId xmlns:a16="http://schemas.microsoft.com/office/drawing/2014/main" val="2206216606"/>
                  </a:ext>
                </a:extLst>
              </a:tr>
            </a:tbl>
          </a:graphicData>
        </a:graphic>
      </p:graphicFrame>
    </p:spTree>
    <p:extLst>
      <p:ext uri="{BB962C8B-B14F-4D97-AF65-F5344CB8AC3E}">
        <p14:creationId xmlns:p14="http://schemas.microsoft.com/office/powerpoint/2010/main" val="380340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15616" y="253097"/>
            <a:ext cx="8172400" cy="1015663"/>
          </a:xfrm>
          <a:prstGeom prst="rect">
            <a:avLst/>
          </a:prstGeom>
          <a:noFill/>
          <a:effectLst>
            <a:innerShdw blurRad="63500" dist="50800" dir="16200000">
              <a:prstClr val="black">
                <a:alpha val="50000"/>
              </a:prstClr>
            </a:innerShdw>
          </a:effectLst>
        </p:spPr>
        <p:txBody>
          <a:bodyPr wrap="square" rtlCol="0">
            <a:spAutoFit/>
          </a:bodyPr>
          <a:lstStyle/>
          <a:p>
            <a:r>
              <a:rPr lang="es-ES" sz="6000">
                <a:solidFill>
                  <a:srgbClr val="FF0000"/>
                </a:solidFill>
                <a:latin typeface="ADELIA" pitchFamily="50" charset="0"/>
              </a:rPr>
              <a:t>e</a:t>
            </a:r>
            <a:r>
              <a:rPr lang="es-ES" sz="6000">
                <a:solidFill>
                  <a:srgbClr val="FFC000"/>
                </a:solidFill>
                <a:latin typeface="ADELIA" pitchFamily="50" charset="0"/>
              </a:rPr>
              <a:t>v</a:t>
            </a:r>
            <a:r>
              <a:rPr lang="es-ES" sz="6000">
                <a:solidFill>
                  <a:srgbClr val="CC9900"/>
                </a:solidFill>
                <a:latin typeface="ADELIA" pitchFamily="50" charset="0"/>
              </a:rPr>
              <a:t>a</a:t>
            </a:r>
            <a:r>
              <a:rPr lang="es-ES" sz="6000">
                <a:solidFill>
                  <a:srgbClr val="92D050"/>
                </a:solidFill>
                <a:latin typeface="ADELIA" pitchFamily="50" charset="0"/>
              </a:rPr>
              <a:t>l</a:t>
            </a:r>
            <a:r>
              <a:rPr lang="es-ES" sz="6000">
                <a:solidFill>
                  <a:srgbClr val="00B0F0"/>
                </a:solidFill>
                <a:latin typeface="ADELIA" pitchFamily="50" charset="0"/>
              </a:rPr>
              <a:t>u</a:t>
            </a:r>
            <a:r>
              <a:rPr lang="es-ES" sz="6000">
                <a:solidFill>
                  <a:srgbClr val="7030A0"/>
                </a:solidFill>
                <a:latin typeface="ADELIA" pitchFamily="50" charset="0"/>
              </a:rPr>
              <a:t>a</a:t>
            </a:r>
            <a:r>
              <a:rPr lang="es-ES" sz="6000">
                <a:solidFill>
                  <a:srgbClr val="FF3399"/>
                </a:solidFill>
                <a:latin typeface="ADELIA" pitchFamily="50" charset="0"/>
              </a:rPr>
              <a:t>c</a:t>
            </a:r>
            <a:r>
              <a:rPr lang="es-ES" sz="6000">
                <a:solidFill>
                  <a:srgbClr val="FF0000"/>
                </a:solidFill>
                <a:latin typeface="ADELIA" pitchFamily="50" charset="0"/>
              </a:rPr>
              <a:t>i</a:t>
            </a:r>
            <a:r>
              <a:rPr lang="es-ES" sz="6000">
                <a:solidFill>
                  <a:srgbClr val="FFC000"/>
                </a:solidFill>
                <a:latin typeface="ADELIA" pitchFamily="50" charset="0"/>
              </a:rPr>
              <a:t>o</a:t>
            </a:r>
            <a:r>
              <a:rPr lang="es-ES" sz="6000">
                <a:solidFill>
                  <a:srgbClr val="CC9900"/>
                </a:solidFill>
                <a:latin typeface="ADELIA" pitchFamily="50" charset="0"/>
              </a:rPr>
              <a:t>n</a:t>
            </a:r>
            <a:endParaRPr lang="es-ES" sz="5400" dirty="0">
              <a:solidFill>
                <a:srgbClr val="92D050"/>
              </a:solidFill>
              <a:latin typeface="ADELIA" pitchFamily="50" charset="0"/>
            </a:endParaRPr>
          </a:p>
        </p:txBody>
      </p:sp>
      <p:graphicFrame>
        <p:nvGraphicFramePr>
          <p:cNvPr id="7" name="Marcador de contenido 3">
            <a:extLst>
              <a:ext uri="{FF2B5EF4-FFF2-40B4-BE49-F238E27FC236}">
                <a16:creationId xmlns:a16="http://schemas.microsoft.com/office/drawing/2014/main" id="{B45B677F-0D3C-4934-905B-91C3FF98D7AD}"/>
              </a:ext>
            </a:extLst>
          </p:cNvPr>
          <p:cNvGraphicFramePr>
            <a:graphicFrameLocks/>
          </p:cNvGraphicFramePr>
          <p:nvPr>
            <p:extLst>
              <p:ext uri="{D42A27DB-BD31-4B8C-83A1-F6EECF244321}">
                <p14:modId xmlns:p14="http://schemas.microsoft.com/office/powerpoint/2010/main" val="1347256462"/>
              </p:ext>
            </p:extLst>
          </p:nvPr>
        </p:nvGraphicFramePr>
        <p:xfrm>
          <a:off x="539552" y="1339322"/>
          <a:ext cx="8424936" cy="770687"/>
        </p:xfrm>
        <a:graphic>
          <a:graphicData uri="http://schemas.openxmlformats.org/drawingml/2006/table">
            <a:tbl>
              <a:tblPr firstRow="1" firstCol="1" bandRow="1"/>
              <a:tblGrid>
                <a:gridCol w="8424936">
                  <a:extLst>
                    <a:ext uri="{9D8B030D-6E8A-4147-A177-3AD203B41FA5}">
                      <a16:colId xmlns:a16="http://schemas.microsoft.com/office/drawing/2014/main" val="494362945"/>
                    </a:ext>
                  </a:extLst>
                </a:gridCol>
              </a:tblGrid>
              <a:tr h="26046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Campo formativo/área de desarrollo: Pensamiento matematico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57911539"/>
                  </a:ext>
                </a:extLst>
              </a:tr>
              <a:tr h="3885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Aprendizaje esperado:</a:t>
                      </a:r>
                      <a:r>
                        <a:rPr lang="es-MX" sz="1600"/>
                        <a:t>Manifiesta interés por observar a los seres vivos del lugar donde vive, para luego hacer comparaciones y explicar sus características con sus propias palabras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8554" marR="58554" marT="0" marB="0">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51231955"/>
                  </a:ext>
                </a:extLst>
              </a:tr>
            </a:tbl>
          </a:graphicData>
        </a:graphic>
      </p:graphicFrame>
      <p:graphicFrame>
        <p:nvGraphicFramePr>
          <p:cNvPr id="8" name="Tabla 7">
            <a:extLst>
              <a:ext uri="{FF2B5EF4-FFF2-40B4-BE49-F238E27FC236}">
                <a16:creationId xmlns:a16="http://schemas.microsoft.com/office/drawing/2014/main" id="{D2AE4B9F-6193-4209-81F2-1BD36D03DC58}"/>
              </a:ext>
            </a:extLst>
          </p:cNvPr>
          <p:cNvGraphicFramePr>
            <a:graphicFrameLocks noGrp="1"/>
          </p:cNvGraphicFramePr>
          <p:nvPr>
            <p:extLst>
              <p:ext uri="{D42A27DB-BD31-4B8C-83A1-F6EECF244321}">
                <p14:modId xmlns:p14="http://schemas.microsoft.com/office/powerpoint/2010/main" val="20019966"/>
              </p:ext>
            </p:extLst>
          </p:nvPr>
        </p:nvGraphicFramePr>
        <p:xfrm>
          <a:off x="539551" y="2780928"/>
          <a:ext cx="8405629" cy="1244044"/>
        </p:xfrm>
        <a:graphic>
          <a:graphicData uri="http://schemas.openxmlformats.org/drawingml/2006/table">
            <a:tbl>
              <a:tblPr firstRow="1" firstCol="1" bandRow="1"/>
              <a:tblGrid>
                <a:gridCol w="8405629">
                  <a:extLst>
                    <a:ext uri="{9D8B030D-6E8A-4147-A177-3AD203B41FA5}">
                      <a16:colId xmlns:a16="http://schemas.microsoft.com/office/drawing/2014/main" val="2201233910"/>
                    </a:ext>
                  </a:extLst>
                </a:gridCol>
              </a:tblGrid>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600">
                          <a:effectLst/>
                        </a:rPr>
                        <a:t>Indicadores: (se redactan en base al aprendizaje esperado)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76518335"/>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Muestra interes por los seres vivos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69105123"/>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lvl="0" indent="-342900" algn="just">
                        <a:lnSpc>
                          <a:spcPct val="107000"/>
                        </a:lnSpc>
                        <a:spcAft>
                          <a:spcPts val="0"/>
                        </a:spcAft>
                        <a:buFont typeface="Symbol" panose="05050102010706020507" pitchFamily="18" charset="2"/>
                        <a:buChar char=""/>
                      </a:pPr>
                      <a:r>
                        <a:rPr lang="es-MX" sz="1600">
                          <a:effectLst/>
                        </a:rPr>
                        <a:t> Explica lo que investigo acerca de los seres vivos</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28388679"/>
                  </a:ext>
                </a:extLst>
              </a:tr>
              <a:tr h="31101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0" indent="0" algn="just">
                        <a:lnSpc>
                          <a:spcPct val="107000"/>
                        </a:lnSpc>
                        <a:spcAft>
                          <a:spcPts val="0"/>
                        </a:spcAft>
                        <a:buFont typeface="Symbol" panose="05050102010706020507" pitchFamily="18" charset="2"/>
                        <a:buNone/>
                      </a:pP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1004971"/>
                  </a:ext>
                </a:extLst>
              </a:tr>
            </a:tbl>
          </a:graphicData>
        </a:graphic>
      </p:graphicFrame>
      <p:graphicFrame>
        <p:nvGraphicFramePr>
          <p:cNvPr id="9" name="Tabla 8">
            <a:extLst>
              <a:ext uri="{FF2B5EF4-FFF2-40B4-BE49-F238E27FC236}">
                <a16:creationId xmlns:a16="http://schemas.microsoft.com/office/drawing/2014/main" id="{F4158406-1FA3-4013-AA82-A82DBBCAEDA0}"/>
              </a:ext>
            </a:extLst>
          </p:cNvPr>
          <p:cNvGraphicFramePr>
            <a:graphicFrameLocks noGrp="1"/>
          </p:cNvGraphicFramePr>
          <p:nvPr>
            <p:extLst>
              <p:ext uri="{D42A27DB-BD31-4B8C-83A1-F6EECF244321}">
                <p14:modId xmlns:p14="http://schemas.microsoft.com/office/powerpoint/2010/main" val="2010438455"/>
              </p:ext>
            </p:extLst>
          </p:nvPr>
        </p:nvGraphicFramePr>
        <p:xfrm>
          <a:off x="531671" y="4221088"/>
          <a:ext cx="8405628" cy="787500"/>
        </p:xfrm>
        <a:graphic>
          <a:graphicData uri="http://schemas.openxmlformats.org/drawingml/2006/table">
            <a:tbl>
              <a:tblPr firstRow="1" firstCol="1" bandRow="1"/>
              <a:tblGrid>
                <a:gridCol w="8405628">
                  <a:extLst>
                    <a:ext uri="{9D8B030D-6E8A-4147-A177-3AD203B41FA5}">
                      <a16:colId xmlns:a16="http://schemas.microsoft.com/office/drawing/2014/main" val="4055900670"/>
                    </a:ext>
                  </a:extLst>
                </a:gridCol>
              </a:tblGrid>
              <a:tr h="7875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Desempeño del alumno: </a:t>
                      </a:r>
                    </a:p>
                  </a:txBody>
                  <a:tcPr marL="59205" marR="5920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22936225"/>
                  </a:ext>
                </a:extLst>
              </a:tr>
            </a:tbl>
          </a:graphicData>
        </a:graphic>
      </p:graphicFrame>
    </p:spTree>
    <p:extLst>
      <p:ext uri="{BB962C8B-B14F-4D97-AF65-F5344CB8AC3E}">
        <p14:creationId xmlns:p14="http://schemas.microsoft.com/office/powerpoint/2010/main" val="21192124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TotalTime>
  <Words>1146</Words>
  <Application>Microsoft Office PowerPoint</Application>
  <PresentationFormat>Presentación en pantalla (4:3)</PresentationFormat>
  <Paragraphs>86</Paragraphs>
  <Slides>7</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ADELIA</vt:lpstr>
      <vt:lpstr>Almond Nougat</vt:lpstr>
      <vt:lpstr>Arial</vt:lpstr>
      <vt:lpstr>Arial Narrow</vt:lpstr>
      <vt:lpstr>Berlin Sans FB</vt:lpstr>
      <vt:lpstr>Calibri</vt:lpstr>
      <vt:lpstr>CHERRY LIME</vt:lpstr>
      <vt:lpstr>Comic Sans MS</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copiaso3</dc:creator>
  <cp:lastModifiedBy>Victoria Garcia</cp:lastModifiedBy>
  <cp:revision>32</cp:revision>
  <dcterms:created xsi:type="dcterms:W3CDTF">2021-04-12T14:17:26Z</dcterms:created>
  <dcterms:modified xsi:type="dcterms:W3CDTF">2021-05-22T04:25:46Z</dcterms:modified>
</cp:coreProperties>
</file>