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3CD"/>
    <a:srgbClr val="258076"/>
    <a:srgbClr val="E9CAD4"/>
    <a:srgbClr val="9B5A79"/>
    <a:srgbClr val="F6BC49"/>
    <a:srgbClr val="FFCEAD"/>
    <a:srgbClr val="B07073"/>
    <a:srgbClr val="F27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572" y="-1602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7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2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01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2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1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8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69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2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80D0-F2B9-4A70-80AB-57995C7EAADE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D949-5FD7-4B3F-A331-43A0CD83F7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9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9495" y="2032843"/>
            <a:ext cx="5779009" cy="50783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Programa: Preescolar Comunitario “Sierra Hermosa”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Clave: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05KJN0019J   Localidad: Arteaga 0272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la Presidenta APEC: Yajaira Carranza Álvarez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Grado en el que realiza su práctica: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 Mestizo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niños: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10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Niños: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Niñas: 8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Primer Grado: 2  Segundo Grado: 5  Tercer Grado: 3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del LEC: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Adriana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Ferrer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Badillo</a:t>
            </a:r>
          </a:p>
          <a:p>
            <a:pPr algn="ctr"/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del 2021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1" y="2304559"/>
            <a:ext cx="1615897" cy="1187431"/>
          </a:xfrm>
          <a:prstGeom prst="rect">
            <a:avLst/>
          </a:prstGeom>
          <a:noFill/>
        </p:spPr>
      </p:pic>
      <p:pic>
        <p:nvPicPr>
          <p:cNvPr id="8" name="Picture 2" descr="Mensaje del director general, Simón Villar Martínez, para toda l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 t="25005" b="39786"/>
          <a:stretch/>
        </p:blipFill>
        <p:spPr bwMode="auto">
          <a:xfrm>
            <a:off x="2675896" y="2405734"/>
            <a:ext cx="2828922" cy="9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51166"/>
              </p:ext>
            </p:extLst>
          </p:nvPr>
        </p:nvGraphicFramePr>
        <p:xfrm>
          <a:off x="272441" y="877459"/>
          <a:ext cx="6313117" cy="689091"/>
        </p:xfrm>
        <a:graphic>
          <a:graphicData uri="http://schemas.openxmlformats.org/drawingml/2006/table">
            <a:tbl>
              <a:tblPr bandRow="1"/>
              <a:tblGrid>
                <a:gridCol w="851770">
                  <a:extLst>
                    <a:ext uri="{9D8B030D-6E8A-4147-A177-3AD203B41FA5}">
                      <a16:colId xmlns:a16="http://schemas.microsoft.com/office/drawing/2014/main" val="2055814801"/>
                    </a:ext>
                  </a:extLst>
                </a:gridCol>
                <a:gridCol w="1413622">
                  <a:extLst>
                    <a:ext uri="{9D8B030D-6E8A-4147-A177-3AD203B41FA5}">
                      <a16:colId xmlns:a16="http://schemas.microsoft.com/office/drawing/2014/main" val="3136824393"/>
                    </a:ext>
                  </a:extLst>
                </a:gridCol>
                <a:gridCol w="493508">
                  <a:extLst>
                    <a:ext uri="{9D8B030D-6E8A-4147-A177-3AD203B41FA5}">
                      <a16:colId xmlns:a16="http://schemas.microsoft.com/office/drawing/2014/main" val="2242185320"/>
                    </a:ext>
                  </a:extLst>
                </a:gridCol>
                <a:gridCol w="79670">
                  <a:extLst>
                    <a:ext uri="{9D8B030D-6E8A-4147-A177-3AD203B41FA5}">
                      <a16:colId xmlns:a16="http://schemas.microsoft.com/office/drawing/2014/main" val="1727939500"/>
                    </a:ext>
                  </a:extLst>
                </a:gridCol>
                <a:gridCol w="871183">
                  <a:extLst>
                    <a:ext uri="{9D8B030D-6E8A-4147-A177-3AD203B41FA5}">
                      <a16:colId xmlns:a16="http://schemas.microsoft.com/office/drawing/2014/main" val="485124667"/>
                    </a:ext>
                  </a:extLst>
                </a:gridCol>
                <a:gridCol w="1200450">
                  <a:extLst>
                    <a:ext uri="{9D8B030D-6E8A-4147-A177-3AD203B41FA5}">
                      <a16:colId xmlns:a16="http://schemas.microsoft.com/office/drawing/2014/main" val="2635774767"/>
                    </a:ext>
                  </a:extLst>
                </a:gridCol>
                <a:gridCol w="1402914">
                  <a:extLst>
                    <a:ext uri="{9D8B030D-6E8A-4147-A177-3AD203B41FA5}">
                      <a16:colId xmlns:a16="http://schemas.microsoft.com/office/drawing/2014/main" val="3651395042"/>
                    </a:ext>
                  </a:extLst>
                </a:gridCol>
              </a:tblGrid>
              <a:tr h="12908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 </a:t>
                      </a:r>
                      <a:r>
                        <a:rPr lang="es-MX" sz="11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SEMANAL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4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68458"/>
                  </a:ext>
                </a:extLst>
              </a:tr>
              <a:tr h="183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Comunidad: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Sierra Hermosa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C.C.T: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05KJN0019J</a:t>
                      </a: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Nivel: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Preescolar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41743"/>
                  </a:ext>
                </a:extLst>
              </a:tr>
              <a:tr h="12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LEC: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Adriana </a:t>
                      </a:r>
                      <a:r>
                        <a:rPr lang="es-MX" sz="1000" b="0" dirty="0" err="1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Gpe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Ferrer Badillo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N° de Alumnos: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b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</a:t>
                      </a:r>
                      <a:endParaRPr lang="es-MX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00167"/>
                  </a:ext>
                </a:extLst>
              </a:tr>
              <a:tr h="129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Periodo: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3°</a:t>
                      </a:r>
                      <a:r>
                        <a:rPr lang="es-MX" sz="10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trimestre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Ciclo Escolar: 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2020</a:t>
                      </a:r>
                      <a:r>
                        <a:rPr lang="es-MX" sz="10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- 2021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49" marR="49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802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05612"/>
              </p:ext>
            </p:extLst>
          </p:nvPr>
        </p:nvGraphicFramePr>
        <p:xfrm>
          <a:off x="206404" y="1729774"/>
          <a:ext cx="6445189" cy="629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28">
                  <a:extLst>
                    <a:ext uri="{9D8B030D-6E8A-4147-A177-3AD203B41FA5}">
                      <a16:colId xmlns:a16="http://schemas.microsoft.com/office/drawing/2014/main" val="3810921538"/>
                    </a:ext>
                  </a:extLst>
                </a:gridCol>
                <a:gridCol w="1224013">
                  <a:extLst>
                    <a:ext uri="{9D8B030D-6E8A-4147-A177-3AD203B41FA5}">
                      <a16:colId xmlns:a16="http://schemas.microsoft.com/office/drawing/2014/main" val="3714619175"/>
                    </a:ext>
                  </a:extLst>
                </a:gridCol>
                <a:gridCol w="1316250">
                  <a:extLst>
                    <a:ext uri="{9D8B030D-6E8A-4147-A177-3AD203B41FA5}">
                      <a16:colId xmlns:a16="http://schemas.microsoft.com/office/drawing/2014/main" val="2555710660"/>
                    </a:ext>
                  </a:extLst>
                </a:gridCol>
                <a:gridCol w="2243186">
                  <a:extLst>
                    <a:ext uri="{9D8B030D-6E8A-4147-A177-3AD203B41FA5}">
                      <a16:colId xmlns:a16="http://schemas.microsoft.com/office/drawing/2014/main" val="5526073"/>
                    </a:ext>
                  </a:extLst>
                </a:gridCol>
                <a:gridCol w="1326712">
                  <a:extLst>
                    <a:ext uri="{9D8B030D-6E8A-4147-A177-3AD203B41FA5}">
                      <a16:colId xmlns:a16="http://schemas.microsoft.com/office/drawing/2014/main" val="3899155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C4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Campo Formativo /Área de Desarrollo Personal y Social.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C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C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C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9469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Educación Socioemocional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Colaboración 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Propone ideas cuando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 en actividades en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equipo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Dibujo decorado	</a:t>
                      </a:r>
                    </a:p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4132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Arte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Honestidad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Producen sonidos al ritmo de </a:t>
                      </a:r>
                    </a:p>
                    <a:p>
                      <a:pPr algn="ctr"/>
                      <a:r>
                        <a:rPr lang="es-MX" sz="900" dirty="0" smtClean="0"/>
                        <a:t>la música con distintas partes</a:t>
                      </a:r>
                    </a:p>
                    <a:p>
                      <a:pPr algn="ctr"/>
                      <a:r>
                        <a:rPr lang="es-MX" sz="900" dirty="0" smtClean="0"/>
                        <a:t>del cuerpo y con instrumentos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esta sesión no se genera producto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39536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Pensamiento Matemático 	</a:t>
                      </a:r>
                    </a:p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Ecuaciones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Agrupa objetos con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 similares, por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ejemplo tamaño, forma o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Ejercicios de la maestra </a:t>
                      </a:r>
                      <a:r>
                        <a:rPr lang="es-ES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178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Mundo Natural y Social 	</a:t>
                      </a:r>
                    </a:p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los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seres humanos y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cuidado de la salud. Porque me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quiero me cuido.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Atiende consejos y reglas de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seguridad básicas para evita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ponerse en peligro al jugar y realizar actividades en la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escuela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 zonas y situaciones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riesgo a los que puede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estar expuesto en la escuela,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calle y el hogar</a:t>
                      </a: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dibujo 	</a:t>
                      </a:r>
                    </a:p>
                    <a:p>
                      <a:pPr algn="ctr"/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919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Lenguaje y comunicación 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Novela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Construye colectivamente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narraciones con la expresión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las ideas que quiere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comunicar por escrito y que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dicta al LEC.</a:t>
                      </a: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Dibujo o escrito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155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Educación Física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Creatividad en la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acción motriz</a:t>
                      </a: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Propone distintas respuestas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motrices y expresivas ante un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mismo problema en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actividades lúdicas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En esta sesión no se genera producto 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99212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Pensamiento Matemático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Ecuaciones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Relaciona colecciones de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objetos con la grafía numérica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los representa</a:t>
                      </a:r>
                      <a:endParaRPr lang="es-ES" sz="9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Ejercicios de la maestra </a:t>
                      </a:r>
                      <a:r>
                        <a:rPr lang="es-MX" sz="900" dirty="0" err="1" smtClean="0"/>
                        <a:t>pati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22399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Lenguaje y c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Texto </a:t>
                      </a:r>
                      <a:r>
                        <a:rPr lang="es-MX" sz="900" dirty="0" err="1" smtClean="0"/>
                        <a:t>dramatico</a:t>
                      </a:r>
                      <a:endParaRPr lang="es-MX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Menciona características de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objetos y personas que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conoce y observa.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historia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0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9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3294"/>
              </p:ext>
            </p:extLst>
          </p:nvPr>
        </p:nvGraphicFramePr>
        <p:xfrm>
          <a:off x="259773" y="621187"/>
          <a:ext cx="6338454" cy="790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27">
                  <a:extLst>
                    <a:ext uri="{9D8B030D-6E8A-4147-A177-3AD203B41FA5}">
                      <a16:colId xmlns:a16="http://schemas.microsoft.com/office/drawing/2014/main" val="41949774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77794156"/>
                    </a:ext>
                  </a:extLst>
                </a:gridCol>
                <a:gridCol w="5201227">
                  <a:extLst>
                    <a:ext uri="{9D8B030D-6E8A-4147-A177-3AD203B41FA5}">
                      <a16:colId xmlns:a16="http://schemas.microsoft.com/office/drawing/2014/main" val="2758358445"/>
                    </a:ext>
                  </a:extLst>
                </a:gridCol>
              </a:tblGrid>
              <a:tr h="293213"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 actividades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A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A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A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67856"/>
                  </a:ext>
                </a:extLst>
              </a:tr>
              <a:tr h="293213">
                <a:tc>
                  <a:txBody>
                    <a:bodyPr/>
                    <a:lstStyle/>
                    <a:p>
                      <a:r>
                        <a:rPr lang="es-MX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MX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MX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62769"/>
                  </a:ext>
                </a:extLst>
              </a:tr>
              <a:tr h="1448816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</a:t>
                      </a:r>
                      <a:endParaRPr lang="es-MX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minutos</a:t>
                      </a:r>
                      <a:endParaRPr kumimoji="0" lang="es-MX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socioemocional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Elaboren en una hoja un dibujo y decórenlo; la idea es que entre ambos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escojan qué van a dibujar y cómo lo van a decorar, pueden usar semillas,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piedras pequeñas, listón, hilo.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vez que concluyan la actividad, pregúntele qué piensa que ambos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eligieran el dibujo y la decoración.</a:t>
                      </a:r>
                    </a:p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Busquen en su casa algunos objetos con los que puedan hacer sonidos, pueden ser una olla y cuchara a manera de tambor, el salero como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sonaja, golpear la mesa, golpear dos cucharas entre sí. Jueguen a que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un grupo musical y hagan una secuencia de sonidos con apoyo de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dichos objetos</a:t>
                      </a:r>
                      <a:endParaRPr lang="es-MX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77400"/>
                  </a:ext>
                </a:extLst>
              </a:tr>
              <a:tr h="2000746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minutos</a:t>
                      </a:r>
                      <a:endParaRPr kumimoji="0" lang="es-MX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Ayude a su hijo a realizar el ejercicio de la página 55 del Libro de la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Maestra </a:t>
                      </a:r>
                      <a:r>
                        <a:rPr lang="es-MX" sz="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</a:t>
                      </a:r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1. Niños entre 3 y 4 años.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2. Niños entre 4 y 5 años.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3. Niños entre 5 y 6 años.</a:t>
                      </a:r>
                    </a:p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Mundo natural y social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Comente con su hijo sobre la existencia del peligro y de los riesgos que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pueden presentar en casa, en la escuela, en la comunidad o incluso al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jugar. Por ejemplo, si se acerca demasiado al fogón o a la estufa puede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quemarse; si toma cuchillos o tijeras sin supervisión de un adulto, podría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cortarse. Resalte la importancia de evitar ponerse en peligro, a través de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reglas básicas de seguridad, como las siguientes: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No acercarse al fuego ni a objetos calientes.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No usar, sin la supervisión de un adulto, objetos con los que se pueda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cortar como tijeras, cuchillos, navajas.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Jugar de manera segura, evitando acercarse a barrancos, ríos profundos o cualquier lugar en donde pueda ocurrir un accidente.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Finalmente, pídale a su hijo que realice un dibujo sobre las reglas que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debe seguir para no ponerse en riesgo</a:t>
                      </a:r>
                      <a:endParaRPr lang="es-MX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73831"/>
                  </a:ext>
                </a:extLst>
              </a:tr>
              <a:tr h="1172851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</a:t>
                      </a:r>
                      <a:endParaRPr lang="es-MX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minutos</a:t>
                      </a:r>
                      <a:endParaRPr kumimoji="0" lang="es-MX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Platique con su hijo sobre lo que él quiera: su animal o juguete favorito,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personaje, un lugar, una foto o un sueño que tuvo el día anterior.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Anímelo a que hable, diciendo que es interesante lo que le cuenta, pregúntele: ¿cómo es ese objeto, personaje o lugar?, ¿qué pasó?, ¿qué sucedió primero, después y por último?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Invítelo a que dibuje o escriba (con sus propias letras) sus ideas para que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comparta con los demás miembros de la familia.</a:t>
                      </a:r>
                    </a:p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física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Jueguen “Quítale la cola al dragón”. Pónganse un paliacate (trapo o pedazo de tela) en la parte de atrás, sujeto a su pantalón o falda, en forma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cola y traten de quitárselo a la otra persona, pero sin tocarla ni caerse.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chiste es evitar que le quiten la cola.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Cuando terminen de jugar, pregunte a su hijo si le gustó el juego</a:t>
                      </a:r>
                      <a:endParaRPr lang="es-MX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54082"/>
                  </a:ext>
                </a:extLst>
              </a:tr>
              <a:tr h="1310833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  <a:endParaRPr lang="es-MX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minutos</a:t>
                      </a:r>
                      <a:endParaRPr kumimoji="0" lang="es-MX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Ayude a su hijo a realizar el ejercicio de la página 56 del Libro de la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Maestra </a:t>
                      </a:r>
                      <a:r>
                        <a:rPr lang="es-MX" sz="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</a:t>
                      </a:r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1. Niños entre 3 y 4 años.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2. Niños entre 4 y 5 años.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Preescolar 3. Niños entre 5 y 6 años.</a:t>
                      </a:r>
                    </a:p>
                    <a:p>
                      <a:pPr algn="ctr"/>
                      <a:r>
                        <a:rPr lang="es-MX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Platique con su hijo de un cuento clásico o una película infantil en donde los personajes tengan algún poder: hacer magia, tener mucha fuerza, poder volar o desaparecer, e identifiquen lo que usan los personajes;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ejemplo: varitas, anillos o capas. </a:t>
                      </a:r>
                    </a:p>
                    <a:p>
                      <a:pPr algn="ctr"/>
                      <a:r>
                        <a:rPr lang="es-MX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Pídale que dibuje dicho personaje y comenten: ¿cómo son estos objetos?, ¿qué poderes le brindan al personaje?, ¿para qué le sirven</a:t>
                      </a:r>
                      <a:endParaRPr lang="es-MX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4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9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17/18/2e/17182e7eef289a68d34a63540a2384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69866"/>
              </p:ext>
            </p:extLst>
          </p:nvPr>
        </p:nvGraphicFramePr>
        <p:xfrm>
          <a:off x="242180" y="634410"/>
          <a:ext cx="6373640" cy="787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220">
                  <a:extLst>
                    <a:ext uri="{9D8B030D-6E8A-4147-A177-3AD203B41FA5}">
                      <a16:colId xmlns:a16="http://schemas.microsoft.com/office/drawing/2014/main" val="40870428"/>
                    </a:ext>
                  </a:extLst>
                </a:gridCol>
                <a:gridCol w="5701420">
                  <a:extLst>
                    <a:ext uri="{9D8B030D-6E8A-4147-A177-3AD203B41FA5}">
                      <a16:colId xmlns:a16="http://schemas.microsoft.com/office/drawing/2014/main" val="4319437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reforzamiento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0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86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E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actividades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63083"/>
                  </a:ext>
                </a:extLst>
              </a:tr>
              <a:tr h="977900">
                <a:tc row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Paisajes diferentes: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observaran un cuento sobre las reacciones del cuerpo, luego realizaran un dragón escupe fuego a modo de reflexión..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Cuento, pintura, rollos de cartón, pinceles, mandiles y trapos.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59099"/>
                  </a:ext>
                </a:extLst>
              </a:tr>
              <a:tr h="6911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Leyenda: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Luego de escuchar la importancia de tomar agua, los alumnos colorearan una tabla donde por semana irán marcando su progresión en tomar agua para mantenerse sanos.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hojas, colores y stickers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43230"/>
                  </a:ext>
                </a:extLst>
              </a:tr>
              <a:tr h="8146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Cámara de emociones: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paliacates en la cintura, los alumnos irán jugando para quitárselos, ganando quien quite alguno de ellos. 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paliacates</a:t>
                      </a:r>
                      <a:endParaRPr lang="es-MX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49921"/>
                  </a:ext>
                </a:extLst>
              </a:tr>
              <a:tr h="663633">
                <a:tc row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Cámara de emociones:</a:t>
                      </a:r>
                    </a:p>
                    <a:p>
                      <a:pPr algn="ctr"/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paliacates en la cintura, los alumnos irán jugando para quitárselos, ganando quien quite alguno de ellos. 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paliacates</a:t>
                      </a:r>
                      <a:endParaRPr lang="es-MX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72127"/>
                  </a:ext>
                </a:extLst>
              </a:tr>
              <a:tr h="669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Paisajes diferentes: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observaran un cuento sobre las reacciones del cuerpo, luego realizaran un dragón escupe fuego a modo de reflexión..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Cuento, pintura, rollos de cartón, pinceles, mandiles y trapos.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9222"/>
                  </a:ext>
                </a:extLst>
              </a:tr>
              <a:tr h="669212"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Leyenda: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Luego de escuchar la importancia de tomar agua, los alumnos colorearan una tabla donde por semana irán marcando su progresión en tomar agua para mantenerse sanos.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hojas, colores y </a:t>
                      </a:r>
                      <a:r>
                        <a:rPr lang="es-MX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stickers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11260"/>
                  </a:ext>
                </a:extLst>
              </a:tr>
              <a:tr h="669212">
                <a:tc rowSpan="3"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Momentos</a:t>
                      </a:r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felices y tristes</a:t>
                      </a:r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utilizaran tierra, papel, pegamento y hojas secas para crear una obra de arte.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tierra, pegamento, hojas, palos, mandiles y trapos.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09634"/>
                  </a:ext>
                </a:extLst>
              </a:tr>
              <a:tr h="669212"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Diferentes ritmos:</a:t>
                      </a:r>
                      <a:endParaRPr lang="es-MX" sz="9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alumnos traerán cartelones para mostrar reglas de seguridad que siguen en casa. 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cartelones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32069"/>
                  </a:ext>
                </a:extLst>
              </a:tr>
              <a:tr h="669212"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Cumpleaños</a:t>
                      </a:r>
                      <a:endParaRPr lang="es-MX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8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semana 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Rincón</a:t>
                      </a:r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lectura: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alumnos observaran dos cuentos diferentes, después harán un ejercicio de comprensión para fortalecer el interés en la lectura.</a:t>
                      </a:r>
                    </a:p>
                    <a:p>
                      <a:pPr algn="ctr"/>
                      <a:r>
                        <a:rPr lang="es-MX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lang="es-MX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cuentos digitales para mayor atención </a:t>
                      </a:r>
                      <a:endParaRPr lang="es-MX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5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365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9269</TotalTime>
  <Words>1320</Words>
  <Application>Microsoft Office PowerPoint</Application>
  <PresentationFormat>Carta (216 x 279 mm)</PresentationFormat>
  <Paragraphs>199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68</cp:revision>
  <dcterms:created xsi:type="dcterms:W3CDTF">2021-02-26T00:07:24Z</dcterms:created>
  <dcterms:modified xsi:type="dcterms:W3CDTF">2021-05-22T04:48:35Z</dcterms:modified>
</cp:coreProperties>
</file>