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4" d="100"/>
          <a:sy n="44" d="100"/>
        </p:scale>
        <p:origin x="-2136" y="-6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816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2981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9050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461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383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005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7053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82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628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4224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215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E6873-2C21-40AC-997C-80272E41D17D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915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10" Type="http://schemas.microsoft.com/office/2007/relationships/hdphoto" Target="../media/hdphoto4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6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microsoft.com/office/2007/relationships/hdphoto" Target="../media/hdphoto5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valeercuentosdigitales.cl/que-es-un-cuentacuentos/" TargetMode="External"/><Relationship Id="rId2" Type="http://schemas.openxmlformats.org/officeDocument/2006/relationships/hyperlink" Target="https://www.ecured.cu/Granja_agr%C3%ADcol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1543839" y="1243495"/>
            <a:ext cx="6264696" cy="4777795"/>
          </a:xfrm>
          <a:prstGeom prst="rect">
            <a:avLst/>
          </a:prstGeom>
          <a:solidFill>
            <a:srgbClr val="99CCF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030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1831782" y="1460589"/>
            <a:ext cx="5760639" cy="431443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2034197" y="1934173"/>
            <a:ext cx="5894583" cy="1110896"/>
            <a:chOff x="0" y="0"/>
            <a:chExt cx="4420078" cy="909701"/>
          </a:xfrm>
        </p:grpSpPr>
        <p:pic>
          <p:nvPicPr>
            <p:cNvPr id="7" name="2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861952" cy="909701"/>
            </a:xfrm>
            <a:prstGeom prst="rect">
              <a:avLst/>
            </a:prstGeom>
          </p:spPr>
        </p:pic>
        <p:sp>
          <p:nvSpPr>
            <p:cNvPr id="8" name="1 CuadroTexto"/>
            <p:cNvSpPr txBox="1"/>
            <p:nvPr/>
          </p:nvSpPr>
          <p:spPr>
            <a:xfrm>
              <a:off x="2135348" y="152874"/>
              <a:ext cx="2284730" cy="73787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defRPr/>
              </a:pPr>
              <a:endParaRPr lang="es-MX" sz="1600" b="1" kern="0" dirty="0">
                <a:solidFill>
                  <a:srgbClr val="000000"/>
                </a:solidFill>
                <a:latin typeface="Berlin Sans FB" pitchFamily="34" charset="0"/>
                <a:ea typeface="Times New Roman"/>
              </a:endParaRPr>
            </a:p>
          </p:txBody>
        </p:sp>
        <p:cxnSp>
          <p:nvCxnSpPr>
            <p:cNvPr id="9" name="12 Conector recto"/>
            <p:cNvCxnSpPr/>
            <p:nvPr/>
          </p:nvCxnSpPr>
          <p:spPr>
            <a:xfrm>
              <a:off x="2079312" y="4"/>
              <a:ext cx="0" cy="837693"/>
            </a:xfrm>
            <a:prstGeom prst="line">
              <a:avLst/>
            </a:prstGeom>
            <a:noFill/>
            <a:ln w="19050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</p:grpSp>
      <p:sp>
        <p:nvSpPr>
          <p:cNvPr id="12" name="11 CuadroTexto"/>
          <p:cNvSpPr txBox="1"/>
          <p:nvPr/>
        </p:nvSpPr>
        <p:spPr>
          <a:xfrm>
            <a:off x="2936381" y="3045069"/>
            <a:ext cx="374261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Licenciatura en Educación Preescolar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Practica profesional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Profesor: Sonia Yvonne Garza Flores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Alumna practicante: Daniela Guadalupe Quilantán Rangel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4 B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#18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400" b="1" dirty="0">
                <a:solidFill>
                  <a:srgbClr val="000000"/>
                </a:solidFill>
                <a:latin typeface="Century Gothic" pitchFamily="34" charset="0"/>
              </a:rPr>
              <a:t>Jardín de Niños Ramón G. Bonfil</a:t>
            </a:r>
          </a:p>
          <a:p>
            <a:pPr algn="ctr"/>
            <a:r>
              <a:rPr lang="es-MX" sz="1400" b="1" dirty="0">
                <a:solidFill>
                  <a:srgbClr val="000000"/>
                </a:solidFill>
                <a:latin typeface="Century Gothic" pitchFamily="34" charset="0"/>
              </a:rPr>
              <a:t>Educadora titular: </a:t>
            </a:r>
            <a:r>
              <a:rPr lang="es-MX" sz="1400" dirty="0">
                <a:solidFill>
                  <a:srgbClr val="000000"/>
                </a:solidFill>
                <a:latin typeface="Century Gothic" pitchFamily="34" charset="0"/>
              </a:rPr>
              <a:t>Alejandra </a:t>
            </a:r>
            <a:r>
              <a:rPr lang="es-MX" sz="1400" dirty="0" err="1">
                <a:solidFill>
                  <a:srgbClr val="000000"/>
                </a:solidFill>
                <a:latin typeface="Century Gothic" pitchFamily="34" charset="0"/>
              </a:rPr>
              <a:t>Siller</a:t>
            </a:r>
            <a:endParaRPr lang="es-MX" sz="14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Grupo: 2 A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pic>
        <p:nvPicPr>
          <p:cNvPr id="16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>
            <a:off x="6245131" y="4171950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13 Conector recto"/>
          <p:cNvCxnSpPr/>
          <p:nvPr/>
        </p:nvCxnSpPr>
        <p:spPr>
          <a:xfrm>
            <a:off x="3064471" y="2793773"/>
            <a:ext cx="144016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1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3617" b="56915" l="50887" r="97518">
                        <a14:foregroundMark x1="54255" y1="46631" x2="91312" y2="46454"/>
                        <a14:foregroundMark x1="58333" y1="54787" x2="91667" y2="54255"/>
                        <a14:foregroundMark x1="58865" y1="48227" x2="88652" y2="53723"/>
                        <a14:foregroundMark x1="72340" y1="48227" x2="88830" y2="51773"/>
                        <a14:foregroundMark x1="90603" y1="46631" x2="90603" y2="51241"/>
                        <a14:foregroundMark x1="59397" y1="50000" x2="59752" y2="5283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43448" r="2177" b="41422"/>
          <a:stretch/>
        </p:blipFill>
        <p:spPr bwMode="auto">
          <a:xfrm>
            <a:off x="3595975" y="955305"/>
            <a:ext cx="2232248" cy="461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5094633" y="1951720"/>
            <a:ext cx="19520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solidFill>
                  <a:prstClr val="black"/>
                </a:solidFill>
                <a:latin typeface="Century Gothic" pitchFamily="34" charset="0"/>
              </a:rPr>
              <a:t>CUADERNO DE NOTAS CIENTIFICAS</a:t>
            </a:r>
          </a:p>
        </p:txBody>
      </p:sp>
      <p:pic>
        <p:nvPicPr>
          <p:cNvPr id="2050" name="Picture 2" descr=" 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065" y="1794784"/>
            <a:ext cx="1329429" cy="2377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 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100000">
                        <a14:foregroundMark x1="27660" y1="43348" x2="77447" y2="40773"/>
                        <a14:foregroundMark x1="51489" y1="21459" x2="40851" y2="321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" y="5041374"/>
            <a:ext cx="1831782" cy="181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46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prstClr val="white"/>
                </a:solidFill>
              </a:rPr>
              <a:t>https://www.ecured.cu/Granja_agr%C3%ADcola</a:t>
            </a:r>
            <a:endParaRPr lang="es-MX" dirty="0">
              <a:solidFill>
                <a:prstClr val="white"/>
              </a:solidFill>
            </a:endParaRPr>
          </a:p>
        </p:txBody>
      </p:sp>
      <p:pic>
        <p:nvPicPr>
          <p:cNvPr id="1030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Papel Rasgado | Free Vectors, Stock Photos &amp; PSD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-745785"/>
            <a:ext cx="6612783" cy="2719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>
            <a:off x="6240036" y="4171950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 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34468" y1="9442" x2="36596" y2="15021"/>
                        <a14:foregroundMark x1="84255" y1="20601" x2="79574" y2="296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361" y="191414"/>
            <a:ext cx="1668137" cy="1653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63474" y="1810732"/>
            <a:ext cx="8125391" cy="954107"/>
          </a:xfrm>
          <a:prstGeom prst="rect">
            <a:avLst/>
          </a:prstGeom>
          <a:solidFill>
            <a:srgbClr val="FFCCCC"/>
          </a:solidFill>
        </p:spPr>
        <p:txBody>
          <a:bodyPr wrap="square">
            <a:spAutoFit/>
          </a:bodyPr>
          <a:lstStyle/>
          <a:p>
            <a:pPr algn="ctr"/>
            <a:r>
              <a:rPr lang="es-MX" sz="1400" b="1" dirty="0" smtClean="0">
                <a:solidFill>
                  <a:prstClr val="black"/>
                </a:solidFill>
                <a:latin typeface="Century Gothic" pitchFamily="34" charset="0"/>
              </a:rPr>
              <a:t>Concepto </a:t>
            </a:r>
            <a:r>
              <a:rPr lang="es-MX" sz="1400" b="1" dirty="0" smtClean="0">
                <a:solidFill>
                  <a:prstClr val="black"/>
                </a:solidFill>
                <a:latin typeface="Century Gothic" pitchFamily="34" charset="0"/>
              </a:rPr>
              <a:t>granja agrícola</a:t>
            </a:r>
          </a:p>
          <a:p>
            <a:pPr algn="ctr"/>
            <a:r>
              <a:rPr lang="es-MX" sz="1400" b="1" dirty="0">
                <a:solidFill>
                  <a:prstClr val="black"/>
                </a:solidFill>
                <a:latin typeface="Century Gothic" pitchFamily="34" charset="0"/>
              </a:rPr>
              <a:t> </a:t>
            </a:r>
            <a:r>
              <a:rPr lang="es-MX" sz="1400" dirty="0">
                <a:solidFill>
                  <a:prstClr val="black"/>
                </a:solidFill>
                <a:latin typeface="Century Gothic" pitchFamily="34" charset="0"/>
              </a:rPr>
              <a:t>Granja agrícola. Hacienda campesina dedicada fundamentalmente a la producción de cultivos agrícolas. Puede ser desde una pequeña explotación familiar hasta un conjunto de fincas agrupadas en forma de cooperativa o de otro modo.</a:t>
            </a:r>
            <a:endParaRPr lang="es-MX" sz="1400" dirty="0" smtClean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68152" y="102575"/>
            <a:ext cx="8775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n w="76200">
                  <a:solidFill>
                    <a:prstClr val="white"/>
                  </a:solidFill>
                </a:ln>
                <a:solidFill>
                  <a:srgbClr val="7030A0"/>
                </a:solidFill>
                <a:latin typeface="Cream candy" pitchFamily="50" charset="0"/>
              </a:rPr>
              <a:t>Conceptos</a:t>
            </a:r>
            <a:endParaRPr lang="es-MX" sz="4800" b="1" dirty="0">
              <a:ln w="76200">
                <a:solidFill>
                  <a:prstClr val="white"/>
                </a:solidFill>
              </a:ln>
              <a:solidFill>
                <a:srgbClr val="7030A0"/>
              </a:solidFill>
              <a:latin typeface="Cream candy" pitchFamily="50" charset="0"/>
            </a:endParaRPr>
          </a:p>
        </p:txBody>
      </p:sp>
      <p:sp>
        <p:nvSpPr>
          <p:cNvPr id="11" name="10 Estrella de 5 puntas"/>
          <p:cNvSpPr/>
          <p:nvPr/>
        </p:nvSpPr>
        <p:spPr>
          <a:xfrm>
            <a:off x="1936954" y="1145045"/>
            <a:ext cx="349046" cy="33855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00">
              <a:solidFill>
                <a:prstClr val="white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19935" y="102575"/>
            <a:ext cx="8724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n w="76200">
                  <a:noFill/>
                </a:ln>
                <a:solidFill>
                  <a:prstClr val="black"/>
                </a:solidFill>
                <a:latin typeface="Cream candy" pitchFamily="50" charset="0"/>
              </a:rPr>
              <a:t>Conceptos</a:t>
            </a:r>
            <a:endParaRPr lang="es-MX" sz="4800" b="1" dirty="0">
              <a:ln w="76200">
                <a:noFill/>
              </a:ln>
              <a:solidFill>
                <a:prstClr val="black"/>
              </a:solidFill>
              <a:latin typeface="Cream candy" pitchFamily="50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52027" y="2874906"/>
            <a:ext cx="8850498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latin typeface="Century Gothic" pitchFamily="34" charset="0"/>
              </a:rPr>
              <a:t>Como se explico el concepto de </a:t>
            </a:r>
            <a:r>
              <a:rPr lang="es-MX" sz="1600" b="1" dirty="0" smtClean="0">
                <a:latin typeface="Century Gothic" pitchFamily="34" charset="0"/>
              </a:rPr>
              <a:t>granja agrícola</a:t>
            </a:r>
          </a:p>
          <a:p>
            <a:r>
              <a:rPr lang="es-MX" sz="1600" dirty="0" smtClean="0">
                <a:latin typeface="Century Gothic" pitchFamily="34" charset="0"/>
              </a:rPr>
              <a:t>Es una granjas son diferentes porque aquí no hay animales, en estas granjas se cultivan alimentos como frutas y verduras para después venderlas.</a:t>
            </a:r>
            <a:endParaRPr lang="es-MX" sz="1600" dirty="0" smtClean="0">
              <a:latin typeface="Century Gothic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52027" y="3916015"/>
            <a:ext cx="8850498" cy="1077218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r>
              <a:rPr lang="es-MX" sz="1600" b="1" dirty="0" smtClean="0">
                <a:solidFill>
                  <a:srgbClr val="333333"/>
                </a:solidFill>
                <a:latin typeface="Century Gothic" pitchFamily="34" charset="0"/>
              </a:rPr>
              <a:t>Concepto de </a:t>
            </a:r>
            <a:r>
              <a:rPr lang="es-MX" sz="1600" b="1" dirty="0" smtClean="0">
                <a:solidFill>
                  <a:srgbClr val="333333"/>
                </a:solidFill>
                <a:latin typeface="Century Gothic" pitchFamily="34" charset="0"/>
              </a:rPr>
              <a:t>cuentacuentos</a:t>
            </a:r>
            <a:r>
              <a:rPr lang="es-MX" sz="1600" b="1" dirty="0">
                <a:latin typeface="Century Gothic" pitchFamily="34" charset="0"/>
              </a:rPr>
              <a:t> </a:t>
            </a:r>
            <a:r>
              <a:rPr lang="es-MX" sz="1600" b="1" dirty="0" smtClean="0">
                <a:latin typeface="Century Gothic" pitchFamily="34" charset="0"/>
              </a:rPr>
              <a:t>como se investigo</a:t>
            </a:r>
          </a:p>
          <a:p>
            <a:r>
              <a:rPr lang="es-MX" sz="1600" dirty="0">
                <a:latin typeface="Century Gothic" pitchFamily="34" charset="0"/>
              </a:rPr>
              <a:t> cuentacuentos es una persona que narra a otros con el objetivo de divertir, recrear, rescatar y difundir historias que nos hablan sobre nuestras vidas y nuestras raíces. Ellos transmiten nuestra cultura y promueven el amor por los relatos y la lectura</a:t>
            </a:r>
            <a:endParaRPr lang="es-MX" sz="1600" b="1" dirty="0" smtClean="0">
              <a:solidFill>
                <a:srgbClr val="333333"/>
              </a:solidFill>
              <a:latin typeface="Century Gothic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1459022" y="5099476"/>
            <a:ext cx="5373604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MX" sz="1600" b="1" dirty="0" smtClean="0">
                <a:solidFill>
                  <a:srgbClr val="333333"/>
                </a:solidFill>
                <a:latin typeface="Century Gothic" pitchFamily="34" charset="0"/>
              </a:rPr>
              <a:t>Concepto de </a:t>
            </a:r>
            <a:r>
              <a:rPr lang="es-MX" sz="1600" b="1" dirty="0" smtClean="0">
                <a:solidFill>
                  <a:srgbClr val="333333"/>
                </a:solidFill>
                <a:latin typeface="Century Gothic" pitchFamily="34" charset="0"/>
              </a:rPr>
              <a:t>cuentacuentos como se explico </a:t>
            </a:r>
          </a:p>
          <a:p>
            <a:r>
              <a:rPr lang="es-MX" sz="1600" dirty="0" smtClean="0">
                <a:solidFill>
                  <a:srgbClr val="333333"/>
                </a:solidFill>
                <a:latin typeface="Century Gothic" pitchFamily="34" charset="0"/>
              </a:rPr>
              <a:t>Son personas que se dedican a contar cuentos a las personas para divertirlas</a:t>
            </a:r>
            <a:endParaRPr lang="es-MX" sz="1600" dirty="0" smtClean="0">
              <a:solidFill>
                <a:srgbClr val="333333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79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MX" dirty="0" smtClean="0"/>
              <a:t>Fuentes</a:t>
            </a:r>
          </a:p>
          <a:p>
            <a:pPr algn="ctr"/>
            <a:endParaRPr lang="es-MX" dirty="0" smtClean="0"/>
          </a:p>
          <a:p>
            <a:pPr algn="ctr"/>
            <a:endParaRPr lang="es-MX" dirty="0"/>
          </a:p>
        </p:txBody>
      </p:sp>
      <p:sp>
        <p:nvSpPr>
          <p:cNvPr id="2" name="1 Rectángulo"/>
          <p:cNvSpPr/>
          <p:nvPr/>
        </p:nvSpPr>
        <p:spPr>
          <a:xfrm>
            <a:off x="2286000" y="3105835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>
                <a:hlinkClick r:id="rId2"/>
              </a:rPr>
              <a:t>https://</a:t>
            </a:r>
            <a:r>
              <a:rPr lang="es-MX" dirty="0" smtClean="0">
                <a:hlinkClick r:id="rId2"/>
              </a:rPr>
              <a:t>www.ecured.cu/Granja_agr%C3%ADcola</a:t>
            </a:r>
            <a:endParaRPr lang="es-MX" dirty="0" smtClean="0"/>
          </a:p>
          <a:p>
            <a:r>
              <a:rPr lang="es-MX" dirty="0">
                <a:hlinkClick r:id="rId3"/>
              </a:rPr>
              <a:t>https://www.vivaleercuentosdigitales.cl/que-es-un-cuentacuentos</a:t>
            </a:r>
            <a:r>
              <a:rPr lang="es-MX" dirty="0" smtClean="0">
                <a:hlinkClick r:id="rId3"/>
              </a:rPr>
              <a:t>/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00928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199</Words>
  <Application>Microsoft Office PowerPoint</Application>
  <PresentationFormat>Presentación en pantalla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daniela guadalupe quilantan rangel</cp:lastModifiedBy>
  <cp:revision>10</cp:revision>
  <dcterms:created xsi:type="dcterms:W3CDTF">2021-03-24T23:06:28Z</dcterms:created>
  <dcterms:modified xsi:type="dcterms:W3CDTF">2021-05-22T03:23:42Z</dcterms:modified>
</cp:coreProperties>
</file>