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1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006600"/>
    <a:srgbClr val="FF6600"/>
    <a:srgbClr val="CC0000"/>
    <a:srgbClr val="33CC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2" d="100"/>
          <a:sy n="52" d="100"/>
        </p:scale>
        <p:origin x="2232" y="96"/>
      </p:cViewPr>
      <p:guideLst>
        <p:guide orient="horz" pos="521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09287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36313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29811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23568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93125F4-5B96-4900-BAF6-E585E1F3162B}"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70991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93125F4-5B96-4900-BAF6-E585E1F3162B}"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521379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3125F4-5B96-4900-BAF6-E585E1F3162B}" type="datetimeFigureOut">
              <a:rPr lang="es-MX" smtClean="0"/>
              <a:t>20/05/2021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45812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93125F4-5B96-4900-BAF6-E585E1F3162B}" type="datetimeFigureOut">
              <a:rPr lang="es-MX" smtClean="0"/>
              <a:t>20/05/2021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3548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125F4-5B96-4900-BAF6-E585E1F3162B}" type="datetimeFigureOut">
              <a:rPr lang="es-MX" smtClean="0"/>
              <a:t>20/05/2021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44497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78511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7458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93125F4-5B96-4900-BAF6-E585E1F3162B}" type="datetimeFigureOut">
              <a:rPr lang="es-MX" smtClean="0"/>
              <a:t>20/05/2021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B5F3CAF-F4E2-4DF0-9174-9D0F2BD1561B}" type="slidenum">
              <a:rPr lang="es-MX" smtClean="0"/>
              <a:t>‹Nº›</a:t>
            </a:fld>
            <a:endParaRPr lang="es-MX"/>
          </a:p>
        </p:txBody>
      </p:sp>
    </p:spTree>
    <p:extLst>
      <p:ext uri="{BB962C8B-B14F-4D97-AF65-F5344CB8AC3E}">
        <p14:creationId xmlns:p14="http://schemas.microsoft.com/office/powerpoint/2010/main" val="429346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sz="2800" noProof="0" dirty="0" smtClean="0">
                <a:solidFill>
                  <a:prstClr val="black"/>
                </a:solidFill>
                <a:latin typeface="Berlin Sans FB" panose="020E0602020502020306" pitchFamily="34" charset="0"/>
              </a:rPr>
              <a:t>Mayo</a:t>
            </a:r>
            <a:r>
              <a:rPr kumimoji="0" lang="es-MX"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231972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554545"/>
          </a:xfrm>
          <a:prstGeom prst="rect">
            <a:avLst/>
          </a:prstGeom>
          <a:noFill/>
        </p:spPr>
        <p:txBody>
          <a:bodyPr wrap="square" rtlCol="0">
            <a:spAutoFit/>
          </a:bodyPr>
          <a:lstStyle/>
          <a:p>
            <a:pPr lvl="0" fontAlgn="base"/>
            <a:r>
              <a:rPr lang="es-MX" sz="2000" dirty="0">
                <a:latin typeface="Berlin Sans FB" panose="020E0602020502020306" pitchFamily="34" charset="0"/>
              </a:rPr>
              <a:t>Cualidad se refiere a las características propias e innatas atribuibles a un ser animado o inanimado. De acuerdo con el diccionario significa: 1) Un carácter natural o adquirido que distingue del resto de los de su especie a personas, seres vivos u objetos. A esta definición, hay que añadir dos acotaciones</a:t>
            </a:r>
            <a:endParaRPr lang="es-MX" sz="2000" dirty="0">
              <a:latin typeface="Berlin Sans FB" panose="020E0602020502020306" pitchFamily="34" charset="0"/>
            </a:endParaRPr>
          </a:p>
        </p:txBody>
      </p:sp>
      <p:sp>
        <p:nvSpPr>
          <p:cNvPr id="21" name="CuadroTexto 20"/>
          <p:cNvSpPr txBox="1"/>
          <p:nvPr/>
        </p:nvSpPr>
        <p:spPr>
          <a:xfrm>
            <a:off x="1410362" y="5217728"/>
            <a:ext cx="4978502" cy="1631216"/>
          </a:xfrm>
          <a:prstGeom prst="rect">
            <a:avLst/>
          </a:prstGeom>
          <a:noFill/>
        </p:spPr>
        <p:txBody>
          <a:bodyPr wrap="square" rtlCol="0">
            <a:spAutoFit/>
          </a:bodyPr>
          <a:lstStyle/>
          <a:p>
            <a:pPr lvl="0" defTabSz="914400">
              <a:defRPr/>
            </a:pPr>
            <a:r>
              <a:rPr lang="es-MX" sz="2000" dirty="0">
                <a:solidFill>
                  <a:prstClr val="black"/>
                </a:solidFill>
                <a:latin typeface="Berlin Sans FB" panose="020E0602020502020306" pitchFamily="34" charset="0"/>
              </a:rPr>
              <a:t>Las cualidades son todas aquellas características definitorias de alguien o algo, refiriéndonos a cosas positivas de la forma de ser o actuar de una persona. Por ejemplo: soñador, creativo, amigable ,</a:t>
            </a:r>
            <a:r>
              <a:rPr lang="es-MX" sz="2000" dirty="0" smtClean="0">
                <a:solidFill>
                  <a:prstClr val="black"/>
                </a:solidFill>
                <a:latin typeface="Berlin Sans FB" panose="020E0602020502020306" pitchFamily="34" charset="0"/>
              </a:rPr>
              <a:t>amoroso , etc.</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Cualidad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22049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Todo lo que nos rodea tiene unas cualidades objetivas, unas singularidades. Para referirnos a ellas hablamos de las características físicas de algo, que puede ser una persona, una animal, un mineral o un continente.</a:t>
            </a:r>
            <a:endParaRPr lang="es-MX" sz="2000" dirty="0">
              <a:latin typeface="Berlin Sans FB" panose="020E0602020502020306" pitchFamily="34" charset="0"/>
            </a:endParaRPr>
          </a:p>
        </p:txBody>
      </p:sp>
      <p:sp>
        <p:nvSpPr>
          <p:cNvPr id="21" name="CuadroTexto 20"/>
          <p:cNvSpPr txBox="1"/>
          <p:nvPr/>
        </p:nvSpPr>
        <p:spPr>
          <a:xfrm>
            <a:off x="1410362" y="5217728"/>
            <a:ext cx="4978502" cy="1015663"/>
          </a:xfrm>
          <a:prstGeom prst="rect">
            <a:avLst/>
          </a:prstGeom>
          <a:noFill/>
        </p:spPr>
        <p:txBody>
          <a:bodyPr wrap="square" rtlCol="0">
            <a:spAutoFit/>
          </a:bodyPr>
          <a:lstStyle/>
          <a:p>
            <a:pPr lvl="0" defTabSz="914400">
              <a:defRPr/>
            </a:pPr>
            <a:r>
              <a:rPr lang="es-MX" sz="2000" dirty="0" smtClean="0">
                <a:solidFill>
                  <a:prstClr val="black"/>
                </a:solidFill>
                <a:latin typeface="Berlin Sans FB" panose="020E0602020502020306" pitchFamily="34" charset="0"/>
              </a:rPr>
              <a:t>Si </a:t>
            </a:r>
            <a:r>
              <a:rPr lang="es-MX" sz="2000" dirty="0">
                <a:solidFill>
                  <a:prstClr val="black"/>
                </a:solidFill>
                <a:latin typeface="Berlin Sans FB" panose="020E0602020502020306" pitchFamily="34" charset="0"/>
              </a:rPr>
              <a:t>nos referimos a las características físicas hacemos referencia a su altura, contextura, color de cabello y de ojos, su piel, etc. </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Características físicas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09066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723823"/>
          </a:xfrm>
          <a:prstGeom prst="rect">
            <a:avLst/>
          </a:prstGeom>
          <a:noFill/>
        </p:spPr>
        <p:txBody>
          <a:bodyPr wrap="square" rtlCol="0">
            <a:spAutoFit/>
          </a:bodyPr>
          <a:lstStyle/>
          <a:p>
            <a:pPr lvl="0" fontAlgn="base"/>
            <a:r>
              <a:rPr lang="es-MX" sz="1900" dirty="0">
                <a:latin typeface="Berlin Sans FB" panose="020E0602020502020306" pitchFamily="34" charset="0"/>
              </a:rPr>
              <a:t>La identidad personal es la identidad única de una persona a lo largo del tiempo (meses, años, </a:t>
            </a:r>
            <a:r>
              <a:rPr lang="es-MX" sz="1900" dirty="0" err="1">
                <a:latin typeface="Berlin Sans FB" panose="020E0602020502020306" pitchFamily="34" charset="0"/>
              </a:rPr>
              <a:t>etc</a:t>
            </a:r>
            <a:r>
              <a:rPr lang="es-MX" sz="1900" dirty="0">
                <a:latin typeface="Berlin Sans FB" panose="020E0602020502020306" pitchFamily="34" charset="0"/>
              </a:rPr>
              <a:t>). </a:t>
            </a:r>
            <a:r>
              <a:rPr lang="es-MX" sz="1900" dirty="0" smtClean="0">
                <a:latin typeface="Berlin Sans FB" panose="020E0602020502020306" pitchFamily="34" charset="0"/>
              </a:rPr>
              <a:t>Las </a:t>
            </a:r>
            <a:r>
              <a:rPr lang="es-MX" sz="1900" dirty="0">
                <a:latin typeface="Berlin Sans FB" panose="020E0602020502020306" pitchFamily="34" charset="0"/>
              </a:rPr>
              <a:t>discusiones sobre la identidad personal típicamente apuntan a determinar las condiciones necesarias y suficientes bajo las cuales se puede decir que una persona en un momento y una persona en otro momento son la misma persona, persistiendo en el tiempo.</a:t>
            </a:r>
            <a:endParaRPr lang="es-MX" sz="1900" dirty="0">
              <a:latin typeface="Berlin Sans FB" panose="020E0602020502020306" pitchFamily="34" charset="0"/>
            </a:endParaRPr>
          </a:p>
        </p:txBody>
      </p:sp>
      <p:sp>
        <p:nvSpPr>
          <p:cNvPr id="21" name="CuadroTexto 20"/>
          <p:cNvSpPr txBox="1"/>
          <p:nvPr/>
        </p:nvSpPr>
        <p:spPr>
          <a:xfrm>
            <a:off x="1410362" y="5423698"/>
            <a:ext cx="4978502" cy="2031325"/>
          </a:xfrm>
          <a:prstGeom prst="rect">
            <a:avLst/>
          </a:prstGeom>
          <a:noFill/>
        </p:spPr>
        <p:txBody>
          <a:bodyPr wrap="square" rtlCol="0">
            <a:spAutoFit/>
          </a:bodyPr>
          <a:lstStyle/>
          <a:p>
            <a:pPr lvl="0" defTabSz="914400">
              <a:defRPr/>
            </a:pPr>
            <a:r>
              <a:rPr lang="es-MX" dirty="0">
                <a:solidFill>
                  <a:prstClr val="black"/>
                </a:solidFill>
                <a:latin typeface="Berlin Sans FB" panose="020E0602020502020306" pitchFamily="34" charset="0"/>
              </a:rPr>
              <a:t>La identidad es el conjunto de características, actitudes, competencias y capacidades que definen a una persona. Se va construyendo en los primeros años de vida. Empieza cuando el niño toma conciencia de sí mismo como una persona diferente a quienes lo rodean, e intenta definirse a sí mismo.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6177" y="4802181"/>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Identidad personal</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67409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77149"/>
            <a:ext cx="4803243" cy="2554545"/>
          </a:xfrm>
          <a:prstGeom prst="rect">
            <a:avLst/>
          </a:prstGeom>
          <a:noFill/>
        </p:spPr>
        <p:txBody>
          <a:bodyPr wrap="square" rtlCol="0">
            <a:spAutoFit/>
          </a:bodyPr>
          <a:lstStyle/>
          <a:p>
            <a:pPr lvl="0" fontAlgn="base"/>
            <a:r>
              <a:rPr lang="es-MX" sz="2000" dirty="0">
                <a:latin typeface="Berlin Sans FB" panose="020E0602020502020306" pitchFamily="34" charset="0"/>
              </a:rPr>
              <a:t>El autoestima es un conjunto de percepciones, pensamientos, evaluaciones, sentimientos y tendencias de comportamientos dirigidos hacia uno mismo, hacia nuestra manera de ser, y hacia los rasgos de nuestro cuerpo y nuestro carácter. En resumen: es la evaluación perceptiva de nosotros mismos.​</a:t>
            </a:r>
            <a:endParaRPr lang="es-MX" sz="2000" dirty="0">
              <a:latin typeface="Berlin Sans FB" panose="020E0602020502020306" pitchFamily="34" charset="0"/>
            </a:endParaRPr>
          </a:p>
        </p:txBody>
      </p:sp>
      <p:sp>
        <p:nvSpPr>
          <p:cNvPr id="21" name="CuadroTexto 20"/>
          <p:cNvSpPr txBox="1"/>
          <p:nvPr/>
        </p:nvSpPr>
        <p:spPr>
          <a:xfrm>
            <a:off x="1322732" y="5350449"/>
            <a:ext cx="4978502" cy="1631216"/>
          </a:xfrm>
          <a:prstGeom prst="rect">
            <a:avLst/>
          </a:prstGeom>
          <a:noFill/>
        </p:spPr>
        <p:txBody>
          <a:bodyPr wrap="square" rtlCol="0">
            <a:spAutoFit/>
          </a:bodyPr>
          <a:lstStyle/>
          <a:p>
            <a:pPr lvl="0" defTabSz="914400">
              <a:defRPr/>
            </a:pPr>
            <a:r>
              <a:rPr lang="es-MX" sz="2000" dirty="0">
                <a:latin typeface="Berlin Sans FB" panose="020E0602020502020306" pitchFamily="34" charset="0"/>
              </a:rPr>
              <a:t>La autoestima significa que mayormente uno se siente bien consigo mismo. Los niños con una buena autoestima: se sienten orgullosos de lo que son capaces de hacer. ven las cosas positivas sobre sí mismos.</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31694"/>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Autoestima</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7127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046714"/>
          </a:xfrm>
          <a:prstGeom prst="rect">
            <a:avLst/>
          </a:prstGeom>
          <a:noFill/>
        </p:spPr>
        <p:txBody>
          <a:bodyPr wrap="square" rtlCol="0">
            <a:spAutoFit/>
          </a:bodyPr>
          <a:lstStyle/>
          <a:p>
            <a:pPr lvl="0">
              <a:defRPr/>
            </a:pPr>
            <a:r>
              <a:rPr lang="es-MX" dirty="0">
                <a:latin typeface="Berlin Sans FB" panose="020E0602020502020306" pitchFamily="34" charset="0"/>
              </a:rPr>
              <a:t>La pintura es el arte de la representación gráfica utilizando pigmentos mezclados con otras sustancias aglutinantes orgánicas o sintéticas. En este arte se emplean técnicas de pintura, conocimientos de teoría del color y de composición pictórica, y el dibujo.</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03197" y="5048703"/>
            <a:ext cx="5061190" cy="1200329"/>
          </a:xfrm>
          <a:prstGeom prst="rect">
            <a:avLst/>
          </a:prstGeom>
          <a:noFill/>
        </p:spPr>
        <p:txBody>
          <a:bodyPr wrap="square" rtlCol="0">
            <a:spAutoFit/>
          </a:bodyPr>
          <a:lstStyle/>
          <a:p>
            <a:pPr lvl="0">
              <a:defRPr/>
            </a:pPr>
            <a:r>
              <a:rPr lang="es-MX" dirty="0">
                <a:latin typeface="Berlin Sans FB" panose="020E0602020502020306" pitchFamily="34" charset="0"/>
              </a:rPr>
              <a:t>La pintura estimula la comunicación, la creatividad, la sensibilidad y aumenta la capacidad de concentración y expresión de los niños</a:t>
            </a:r>
            <a:r>
              <a:rPr lang="es-MX" dirty="0"/>
              <a:t>.</a:t>
            </a: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0" y="4410717"/>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14" name="Rectángulo 13"/>
          <p:cNvSpPr/>
          <p:nvPr/>
        </p:nvSpPr>
        <p:spPr>
          <a:xfrm>
            <a:off x="474785" y="621369"/>
            <a:ext cx="5914079" cy="574386"/>
          </a:xfrm>
          <a:prstGeom prst="rect">
            <a:avLst/>
          </a:prstGeom>
          <a:solidFill>
            <a:srgbClr val="FE96E3"/>
          </a:solidFill>
          <a:ln>
            <a:solidFill>
              <a:srgbClr val="FE96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Pintura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9" name="Rectángulo 8"/>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426398" y="6715285"/>
            <a:ext cx="4469363" cy="2383661"/>
          </a:xfrm>
          <a:prstGeom prst="rect">
            <a:avLst/>
          </a:prstGeom>
        </p:spPr>
      </p:pic>
    </p:spTree>
    <p:extLst>
      <p:ext uri="{BB962C8B-B14F-4D97-AF65-F5344CB8AC3E}">
        <p14:creationId xmlns:p14="http://schemas.microsoft.com/office/powerpoint/2010/main" val="300175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308324"/>
          </a:xfrm>
          <a:prstGeom prst="rect">
            <a:avLst/>
          </a:prstGeom>
          <a:noFill/>
        </p:spPr>
        <p:txBody>
          <a:bodyPr wrap="square" rtlCol="0">
            <a:spAutoFit/>
          </a:bodyPr>
          <a:lstStyle/>
          <a:p>
            <a:pPr lvl="0" fontAlgn="base"/>
            <a:r>
              <a:rPr lang="es-MX" dirty="0">
                <a:latin typeface="Berlin Sans FB" panose="020E0602020502020306" pitchFamily="34" charset="0"/>
              </a:rPr>
              <a:t>El arte ​ es entendido generalmente como cualquier actividad o producto realizado con una finalidad estética y también comunicativa, mediante la cual se expresan ideas, emociones y, en general, una visión del mundo, a través de diversos recursos, como los plásticos, lingüísticos, sonoros, corporales y mixtos.​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410362" y="5200862"/>
            <a:ext cx="5061190" cy="2031325"/>
          </a:xfrm>
          <a:prstGeom prst="rect">
            <a:avLst/>
          </a:prstGeom>
          <a:noFill/>
        </p:spPr>
        <p:txBody>
          <a:bodyPr wrap="square" rtlCol="0">
            <a:spAutoFit/>
          </a:bodyPr>
          <a:lstStyle/>
          <a:p>
            <a:pPr lvl="0">
              <a:defRPr/>
            </a:pPr>
            <a:r>
              <a:rPr lang="es-MX" dirty="0">
                <a:latin typeface="Berlin Sans FB" panose="020E0602020502020306" pitchFamily="34" charset="0"/>
              </a:rPr>
              <a:t>El arte es un lenguaje que aumenta la capacidad expresiva en los niños a través de diferentes elementos; de esa manera, la creatividad y la imaginación se fortalecen y juegan un rol muy importante en el proceso de aprendizaje, pues estos dos elementos benefician el desarrollo infantil de los pequeños.</a:t>
            </a:r>
            <a:endParaRPr kumimoji="0" lang="es-MX" sz="200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5938" y="455429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Arte</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89344"/>
            <a:ext cx="4469363" cy="2383661"/>
          </a:xfrm>
          <a:prstGeom prst="rect">
            <a:avLst/>
          </a:prstGeom>
        </p:spPr>
      </p:pic>
    </p:spTree>
    <p:extLst>
      <p:ext uri="{BB962C8B-B14F-4D97-AF65-F5344CB8AC3E}">
        <p14:creationId xmlns:p14="http://schemas.microsoft.com/office/powerpoint/2010/main" val="193987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Una carta es un medio de comunicación escrita por un emisor (remitente) y enviado a un receptor (destinatario). ... La carta puede ser un texto diferente para cada ocasión, ya que el mensaje es siempre distinto</a:t>
            </a:r>
            <a:r>
              <a:rPr lang="es-MX" dirty="0">
                <a:latin typeface="Berlin Sans FB" panose="020E0602020502020306" pitchFamily="34" charset="0"/>
              </a:rPr>
              <a:t>.</a:t>
            </a:r>
          </a:p>
        </p:txBody>
      </p:sp>
      <p:sp>
        <p:nvSpPr>
          <p:cNvPr id="21" name="CuadroTexto 20"/>
          <p:cNvSpPr txBox="1"/>
          <p:nvPr/>
        </p:nvSpPr>
        <p:spPr>
          <a:xfrm>
            <a:off x="1410362" y="5525982"/>
            <a:ext cx="4978502" cy="1015663"/>
          </a:xfrm>
          <a:prstGeom prst="rect">
            <a:avLst/>
          </a:prstGeom>
          <a:noFill/>
        </p:spPr>
        <p:txBody>
          <a:bodyPr wrap="square" rtlCol="0">
            <a:spAutoFit/>
          </a:bodyPr>
          <a:lstStyle/>
          <a:p>
            <a:pPr lvl="0">
              <a:defRPr/>
            </a:pPr>
            <a:r>
              <a:rPr lang="es-MX" sz="2000" dirty="0">
                <a:latin typeface="Berlin Sans FB" panose="020E0602020502020306" pitchFamily="34" charset="0"/>
              </a:rPr>
              <a:t>Una carta es un medio de comunicación escrito por un emisor (remitente) enviada a un receptor (destinatario).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2271" y="486749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Carta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50159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Madre, en un contexto biológico, se le llama al individuo de sexo femenino que ha tenido descendencia directa.​ Se utiliza generalmente para miembros del reino animal, y excepcionalmente para individuos de otros reinos vitales.</a:t>
            </a:r>
            <a:endParaRPr lang="es-MX" dirty="0">
              <a:latin typeface="Berlin Sans FB" panose="020E0602020502020306" pitchFamily="34" charset="0"/>
            </a:endParaRPr>
          </a:p>
        </p:txBody>
      </p:sp>
      <p:sp>
        <p:nvSpPr>
          <p:cNvPr id="21" name="CuadroTexto 20"/>
          <p:cNvSpPr txBox="1"/>
          <p:nvPr/>
        </p:nvSpPr>
        <p:spPr>
          <a:xfrm>
            <a:off x="1410362" y="4863168"/>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El concepto de madre es sin duda alguna uno de los más ricos y complejos de los conceptos relacionados con los seres vivos. El mismo puede ser abordado desde muy diversas perspectivas, tanto biológicas como sociales, individuales o grupales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92D05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Mamá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7372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2862322"/>
          </a:xfrm>
          <a:prstGeom prst="rect">
            <a:avLst/>
          </a:prstGeom>
          <a:noFill/>
        </p:spPr>
        <p:txBody>
          <a:bodyPr wrap="square" rtlCol="0">
            <a:spAutoFit/>
          </a:bodyPr>
          <a:lstStyle/>
          <a:p>
            <a:pPr lvl="0" fontAlgn="base"/>
            <a:r>
              <a:rPr lang="es-MX" sz="2000" dirty="0">
                <a:latin typeface="Berlin Sans FB" panose="020E0602020502020306" pitchFamily="34" charset="0"/>
              </a:rPr>
              <a:t>La adición o suma es la operación matemática de composición que consiste en combinar o añadir dos números o más para obtener una cantidad final o total. La suma también ilustra el proceso de juntar dos colecciones de objetos con el fin de obtener una sola colección. Por otro lado, la acción repetitiva de sumar uno, es la forma más básica de contar.</a:t>
            </a:r>
            <a:endParaRPr lang="es-MX" dirty="0">
              <a:latin typeface="Berlin Sans FB" panose="020E0602020502020306" pitchFamily="34" charset="0"/>
            </a:endParaRPr>
          </a:p>
        </p:txBody>
      </p:sp>
      <p:sp>
        <p:nvSpPr>
          <p:cNvPr id="21" name="CuadroTexto 20"/>
          <p:cNvSpPr txBox="1"/>
          <p:nvPr/>
        </p:nvSpPr>
        <p:spPr>
          <a:xfrm>
            <a:off x="1410362" y="5377188"/>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Es cuando agregamos </a:t>
            </a:r>
            <a:r>
              <a:rPr lang="es-MX" sz="2000" dirty="0">
                <a:solidFill>
                  <a:prstClr val="black"/>
                </a:solidFill>
                <a:latin typeface="Berlin Sans FB" panose="020E0602020502020306" pitchFamily="34" charset="0"/>
              </a:rPr>
              <a:t>o </a:t>
            </a:r>
            <a:r>
              <a:rPr lang="es-MX" sz="2000" dirty="0" smtClean="0">
                <a:solidFill>
                  <a:prstClr val="black"/>
                </a:solidFill>
                <a:latin typeface="Berlin Sans FB" panose="020E0602020502020306" pitchFamily="34" charset="0"/>
              </a:rPr>
              <a:t>juntamos </a:t>
            </a:r>
            <a:r>
              <a:rPr lang="es-MX" sz="2000" dirty="0">
                <a:solidFill>
                  <a:prstClr val="black"/>
                </a:solidFill>
                <a:latin typeface="Berlin Sans FB" panose="020E0602020502020306" pitchFamily="34" charset="0"/>
              </a:rPr>
              <a:t>objetos de una cantidad que ya había</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471763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Adición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407403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91015"/>
            <a:ext cx="4627984" cy="3477875"/>
          </a:xfrm>
          <a:prstGeom prst="rect">
            <a:avLst/>
          </a:prstGeom>
          <a:noFill/>
        </p:spPr>
        <p:txBody>
          <a:bodyPr wrap="square" rtlCol="0">
            <a:spAutoFit/>
          </a:bodyPr>
          <a:lstStyle/>
          <a:p>
            <a:pPr lvl="0" fontAlgn="base"/>
            <a:r>
              <a:rPr lang="es-MX" sz="2000" dirty="0">
                <a:latin typeface="Berlin Sans FB" panose="020E0602020502020306" pitchFamily="34" charset="0"/>
              </a:rPr>
              <a:t>La resta o la sustracción es una operación de aritmética que se representa con el signo (–); representa la operación de eliminación de objetos de una colección. </a:t>
            </a:r>
            <a:r>
              <a:rPr lang="es-MX" sz="2000" dirty="0" smtClean="0">
                <a:latin typeface="Berlin Sans FB" panose="020E0602020502020306" pitchFamily="34" charset="0"/>
              </a:rPr>
              <a:t>Además </a:t>
            </a:r>
            <a:r>
              <a:rPr lang="es-MX" sz="2000" dirty="0">
                <a:latin typeface="Berlin Sans FB" panose="020E0602020502020306" pitchFamily="34" charset="0"/>
              </a:rPr>
              <a:t>de contar frutas, la sustracción también puede representar combinación de otras magnitudes físicas y abstractas usando diferentes tipos de objetos: números negativos, fracciones, números irracionales, vectores, decimales, funciones, matrices y más..</a:t>
            </a:r>
            <a:endParaRPr lang="es-MX" dirty="0">
              <a:latin typeface="Berlin Sans FB" panose="020E0602020502020306" pitchFamily="34" charset="0"/>
            </a:endParaRPr>
          </a:p>
        </p:txBody>
      </p:sp>
      <p:sp>
        <p:nvSpPr>
          <p:cNvPr id="21" name="CuadroTexto 20"/>
          <p:cNvSpPr txBox="1"/>
          <p:nvPr/>
        </p:nvSpPr>
        <p:spPr>
          <a:xfrm>
            <a:off x="1410362" y="6142299"/>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Significa </a:t>
            </a:r>
            <a:r>
              <a:rPr lang="es-MX" sz="2000" dirty="0">
                <a:latin typeface="Berlin Sans FB" panose="020E0602020502020306" pitchFamily="34" charset="0"/>
              </a:rPr>
              <a:t>quitar una cierta cantidad a otra que ya teníamos.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5482744"/>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prstClr val="white"/>
                </a:solidFill>
                <a:latin typeface="Berlin Sans FB" panose="020E0602020502020306" pitchFamily="34" charset="0"/>
              </a:rPr>
              <a:t>Sustracción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20436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30010"/>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Oficio, del latín </a:t>
            </a:r>
            <a:r>
              <a:rPr lang="es-MX" sz="2000" dirty="0" err="1">
                <a:latin typeface="Berlin Sans FB" panose="020E0602020502020306" pitchFamily="34" charset="0"/>
              </a:rPr>
              <a:t>officĭum</a:t>
            </a:r>
            <a:r>
              <a:rPr lang="es-MX" sz="2000" dirty="0">
                <a:latin typeface="Berlin Sans FB" panose="020E0602020502020306" pitchFamily="34" charset="0"/>
              </a:rPr>
              <a:t>, es una ocupación habitual o la profesión de algún arte mecánica. El término suele utilizarse para hacer referencia a aquella actividad laboral que no requiere de estudios </a:t>
            </a:r>
            <a:r>
              <a:rPr lang="es-MX" sz="2000" dirty="0" smtClean="0">
                <a:latin typeface="Berlin Sans FB" panose="020E0602020502020306" pitchFamily="34" charset="0"/>
              </a:rPr>
              <a:t>formales.</a:t>
            </a:r>
            <a:endParaRPr lang="es-MX" dirty="0">
              <a:latin typeface="Berlin Sans FB" panose="020E0602020502020306" pitchFamily="34" charset="0"/>
            </a:endParaRPr>
          </a:p>
        </p:txBody>
      </p:sp>
      <p:sp>
        <p:nvSpPr>
          <p:cNvPr id="21" name="CuadroTexto 20"/>
          <p:cNvSpPr txBox="1"/>
          <p:nvPr/>
        </p:nvSpPr>
        <p:spPr>
          <a:xfrm>
            <a:off x="1410362" y="4661330"/>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Oficio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9318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Profesión, del latín professĭo, es la acción y efecto de profesar (ejercer un oficio, una ciencia o un arte). La profesión, por lo tanto, es el empleo o trabajo que alguien ejerce y por el que recibe una retribución económica. </a:t>
            </a:r>
            <a:endParaRPr lang="es-MX" dirty="0">
              <a:latin typeface="Berlin Sans FB" panose="020E0602020502020306" pitchFamily="34" charset="0"/>
            </a:endParaRPr>
          </a:p>
        </p:txBody>
      </p:sp>
      <p:sp>
        <p:nvSpPr>
          <p:cNvPr id="21" name="CuadroTexto 20"/>
          <p:cNvSpPr txBox="1"/>
          <p:nvPr/>
        </p:nvSpPr>
        <p:spPr>
          <a:xfrm>
            <a:off x="1410362" y="4620569"/>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16522" y="400715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Profesión</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8634331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211</TotalTime>
  <Words>1069</Words>
  <Application>Microsoft Office PowerPoint</Application>
  <PresentationFormat>Carta (216 x 279 mm)</PresentationFormat>
  <Paragraphs>49</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8</cp:revision>
  <dcterms:created xsi:type="dcterms:W3CDTF">2021-05-07T03:03:30Z</dcterms:created>
  <dcterms:modified xsi:type="dcterms:W3CDTF">2021-05-20T20:07:46Z</dcterms:modified>
</cp:coreProperties>
</file>