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2" r:id="rId5"/>
    <p:sldId id="263" r:id="rId6"/>
    <p:sldId id="264" r:id="rId7"/>
    <p:sldId id="265" r:id="rId8"/>
    <p:sldId id="267" r:id="rId9"/>
    <p:sldId id="268" r:id="rId10"/>
    <p:sldId id="269" r:id="rId11"/>
    <p:sldId id="270" r:id="rId12"/>
    <p:sldId id="271" r:id="rId13"/>
    <p:sldId id="272" r:id="rId14"/>
    <p:sldId id="279" r:id="rId15"/>
    <p:sldId id="280" r:id="rId16"/>
    <p:sldId id="281" r:id="rId17"/>
    <p:sldId id="282" r:id="rId18"/>
    <p:sldId id="283" r:id="rId19"/>
    <p:sldId id="284" r:id="rId20"/>
    <p:sldId id="285" r:id="rId21"/>
    <p:sldId id="291" r:id="rId22"/>
    <p:sldId id="292" r:id="rId23"/>
    <p:sldId id="293" r:id="rId24"/>
    <p:sldId id="294" r:id="rId25"/>
    <p:sldId id="295" r:id="rId26"/>
    <p:sldId id="296" r:id="rId27"/>
    <p:sldId id="260" r:id="rId28"/>
    <p:sldId id="274" r:id="rId29"/>
    <p:sldId id="275" r:id="rId30"/>
    <p:sldId id="276" r:id="rId31"/>
    <p:sldId id="277" r:id="rId32"/>
    <p:sldId id="278" r:id="rId33"/>
    <p:sldId id="313" r:id="rId34"/>
    <p:sldId id="314" r:id="rId35"/>
    <p:sldId id="315" r:id="rId36"/>
    <p:sldId id="316" r:id="rId37"/>
    <p:sldId id="317" r:id="rId38"/>
    <p:sldId id="318" r:id="rId39"/>
    <p:sldId id="319" r:id="rId40"/>
    <p:sldId id="261" r:id="rId41"/>
    <p:sldId id="258" r:id="rId42"/>
    <p:sldId id="273" r:id="rId43"/>
    <p:sldId id="286" r:id="rId44"/>
    <p:sldId id="287" r:id="rId45"/>
    <p:sldId id="288" r:id="rId46"/>
    <p:sldId id="290"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Lst>
  <p:sldSz cx="6858000" cy="9144000" type="letter"/>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225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E9B00163-E2DA-4274-A726-F0AEBA60D908}" type="datetimeFigureOut">
              <a:rPr lang="es-ES_tradnl" smtClean="0"/>
              <a:t>19/05/2021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253609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9B00163-E2DA-4274-A726-F0AEBA60D908}" type="datetimeFigureOut">
              <a:rPr lang="es-ES_tradnl" smtClean="0"/>
              <a:t>19/05/2021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3907835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9B00163-E2DA-4274-A726-F0AEBA60D908}" type="datetimeFigureOut">
              <a:rPr lang="es-ES_tradnl" smtClean="0"/>
              <a:t>19/05/2021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188920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9B00163-E2DA-4274-A726-F0AEBA60D908}" type="datetimeFigureOut">
              <a:rPr lang="es-ES_tradnl" smtClean="0"/>
              <a:t>19/05/2021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2435475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9B00163-E2DA-4274-A726-F0AEBA60D908}" type="datetimeFigureOut">
              <a:rPr lang="es-ES_tradnl" smtClean="0"/>
              <a:t>19/05/2021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2681345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9B00163-E2DA-4274-A726-F0AEBA60D908}" type="datetimeFigureOut">
              <a:rPr lang="es-ES_tradnl" smtClean="0"/>
              <a:t>19/05/2021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136505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9B00163-E2DA-4274-A726-F0AEBA60D908}" type="datetimeFigureOut">
              <a:rPr lang="es-ES_tradnl" smtClean="0"/>
              <a:t>19/05/2021</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3146478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9B00163-E2DA-4274-A726-F0AEBA60D908}" type="datetimeFigureOut">
              <a:rPr lang="es-ES_tradnl" smtClean="0"/>
              <a:t>19/05/2021</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3870207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00163-E2DA-4274-A726-F0AEBA60D908}" type="datetimeFigureOut">
              <a:rPr lang="es-ES_tradnl" smtClean="0"/>
              <a:t>19/05/2021</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651177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9B00163-E2DA-4274-A726-F0AEBA60D908}" type="datetimeFigureOut">
              <a:rPr lang="es-ES_tradnl" smtClean="0"/>
              <a:t>19/05/2021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3791824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9B00163-E2DA-4274-A726-F0AEBA60D908}" type="datetimeFigureOut">
              <a:rPr lang="es-ES_tradnl" smtClean="0"/>
              <a:t>19/05/2021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88876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9B00163-E2DA-4274-A726-F0AEBA60D908}" type="datetimeFigureOut">
              <a:rPr lang="es-ES_tradnl" smtClean="0"/>
              <a:t>19/05/2021</a:t>
            </a:fld>
            <a:endParaRPr lang="es-ES_tradnl"/>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18807790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ES_tradnl"/>
          </a:p>
        </p:txBody>
      </p:sp>
      <p:sp>
        <p:nvSpPr>
          <p:cNvPr id="3" name="Subtítulo 2"/>
          <p:cNvSpPr>
            <a:spLocks noGrp="1"/>
          </p:cNvSpPr>
          <p:nvPr>
            <p:ph type="subTitle" idx="1"/>
          </p:nvPr>
        </p:nvSpPr>
        <p:spPr/>
        <p:txBody>
          <a:bodyPr/>
          <a:lstStyle/>
          <a:p>
            <a:endParaRPr lang="es-ES_tradnl"/>
          </a:p>
        </p:txBody>
      </p:sp>
      <p:pic>
        <p:nvPicPr>
          <p:cNvPr id="1026" name="Picture 2" descr="https://i.pinimg.com/564x/8b/11/3f/8b113f30bb1d9bf83148fc615e70c0c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8393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nvGraphicFramePr>
        <p:xfrm>
          <a:off x="0" y="3003485"/>
          <a:ext cx="6860858" cy="3750564"/>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626552">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939829">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2292">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4074393103"/>
              </p:ext>
            </p:extLst>
          </p:nvPr>
        </p:nvGraphicFramePr>
        <p:xfrm>
          <a:off x="0" y="6759935"/>
          <a:ext cx="6858000" cy="2327208"/>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Menciona a partir de sus saberes previos que es una noticia, que es algo que nos sucedió, y menciona algunos medios de comunicación en donde se pueden encontrar las noticias, como el celular, la televisión y el periódico. </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71304"/>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87440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50515649"/>
              </p:ext>
            </p:extLst>
          </p:nvPr>
        </p:nvGraphicFramePr>
        <p:xfrm>
          <a:off x="0" y="6360630"/>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Identifica las partes de un poema y menciona una rima </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Carro- perro </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DYLAN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62053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nvGraphicFramePr>
        <p:xfrm>
          <a:off x="0" y="3003485"/>
          <a:ext cx="6860858" cy="3750564"/>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626552">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939829">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2292">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923256718"/>
              </p:ext>
            </p:extLst>
          </p:nvPr>
        </p:nvGraphicFramePr>
        <p:xfrm>
          <a:off x="0" y="6759935"/>
          <a:ext cx="6858000" cy="2327208"/>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1800" kern="1200" dirty="0" smtClean="0">
                          <a:solidFill>
                            <a:schemeClr val="tx1"/>
                          </a:solidFill>
                          <a:effectLst/>
                          <a:latin typeface="Century Gothic" panose="020B0502020202020204" pitchFamily="34" charset="0"/>
                          <a:ea typeface="+mn-ea"/>
                          <a:cs typeface="+mn-cs"/>
                        </a:rPr>
                        <a:t>Menciona a partir de sus saberes previos que es una noticia, que es algo que nos sucedió, muestra seguridad al expresarse, y logra identificar que es una noticia y cuáles son las partes que la conforman comentando una noticia que se difunde en los medios de comunicación con apoyo, incluso menciona otros medios en donde podemos encontrar las noticias como por ejemplo el radio.</a:t>
                      </a:r>
                      <a:endParaRPr lang="es-ES_tradnl" sz="18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225192"/>
            <a:ext cx="3385863"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CARLOS MILÀN </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12974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202579395"/>
              </p:ext>
            </p:extLst>
          </p:nvPr>
        </p:nvGraphicFramePr>
        <p:xfrm>
          <a:off x="0" y="6360630"/>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Identifica las partes de un poema y menciona una rima </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Sin ayuda coco-foco</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ARIANNA</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68116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3789925313"/>
              </p:ext>
            </p:extLst>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876271372"/>
              </p:ext>
            </p:extLst>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569016516"/>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Menciona que una receta</a:t>
                      </a:r>
                      <a:r>
                        <a:rPr lang="es-ES" sz="2000" kern="1200" baseline="0" dirty="0" smtClean="0">
                          <a:solidFill>
                            <a:schemeClr val="tx1"/>
                          </a:solidFill>
                          <a:effectLst/>
                          <a:latin typeface="Century Gothic" panose="020B0502020202020204" pitchFamily="34" charset="0"/>
                          <a:ea typeface="+mn-ea"/>
                          <a:cs typeface="+mn-cs"/>
                        </a:rPr>
                        <a:t> es un instructivo y sigue instrucciones correctamente para poder elaborar el producto.</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908442"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MAYDELIN GABRIELA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64846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761410856"/>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A partir de sus saberes previos</a:t>
                      </a:r>
                      <a:r>
                        <a:rPr lang="es-ES" sz="2000" kern="1200" baseline="0" dirty="0" smtClean="0">
                          <a:solidFill>
                            <a:schemeClr val="tx1"/>
                          </a:solidFill>
                          <a:effectLst/>
                          <a:latin typeface="Century Gothic" panose="020B0502020202020204" pitchFamily="34" charset="0"/>
                          <a:ea typeface="+mn-ea"/>
                          <a:cs typeface="+mn-cs"/>
                        </a:rPr>
                        <a:t> menciona que una receta nos sirve para hacer una comida y agregar ingredientes. </a:t>
                      </a:r>
                    </a:p>
                    <a:p>
                      <a:r>
                        <a:rPr lang="es-ES" sz="2000" kern="1200" baseline="0" dirty="0" smtClean="0">
                          <a:solidFill>
                            <a:schemeClr val="tx1"/>
                          </a:solidFill>
                          <a:effectLst/>
                          <a:latin typeface="Century Gothic" panose="020B0502020202020204" pitchFamily="34" charset="0"/>
                          <a:ea typeface="+mn-ea"/>
                          <a:cs typeface="+mn-cs"/>
                        </a:rPr>
                        <a:t>Durante la clase virtual sigue correctamente las instrucciones y escucha con atención para poder elaborar el producto.</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918060"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 ALEXANDRA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37085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559522155"/>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A partir de sus saberes previos</a:t>
                      </a:r>
                      <a:r>
                        <a:rPr lang="es-ES" sz="2000" kern="1200" baseline="0" dirty="0" smtClean="0">
                          <a:solidFill>
                            <a:schemeClr val="tx1"/>
                          </a:solidFill>
                          <a:effectLst/>
                          <a:latin typeface="Century Gothic" panose="020B0502020202020204" pitchFamily="34" charset="0"/>
                          <a:ea typeface="+mn-ea"/>
                          <a:cs typeface="+mn-cs"/>
                        </a:rPr>
                        <a:t> menciona que una receta son los pasos para preparar una comida. </a:t>
                      </a:r>
                    </a:p>
                    <a:p>
                      <a:r>
                        <a:rPr lang="es-ES" sz="2000" kern="1200" baseline="0" dirty="0" smtClean="0">
                          <a:solidFill>
                            <a:schemeClr val="tx1"/>
                          </a:solidFill>
                          <a:effectLst/>
                          <a:latin typeface="Century Gothic" panose="020B0502020202020204" pitchFamily="34" charset="0"/>
                          <a:ea typeface="+mn-ea"/>
                          <a:cs typeface="+mn-cs"/>
                        </a:rPr>
                        <a:t>Interpreta la receta y elabora un producto siguiente correctamente los pasos.</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544560"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ABNER LISSANDRO</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60278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444971340"/>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A partir de sus saberes previos</a:t>
                      </a:r>
                      <a:r>
                        <a:rPr lang="es-ES" sz="2000" kern="1200" baseline="0" dirty="0" smtClean="0">
                          <a:solidFill>
                            <a:schemeClr val="tx1"/>
                          </a:solidFill>
                          <a:effectLst/>
                          <a:latin typeface="Century Gothic" panose="020B0502020202020204" pitchFamily="34" charset="0"/>
                          <a:ea typeface="+mn-ea"/>
                          <a:cs typeface="+mn-cs"/>
                        </a:rPr>
                        <a:t> menciona que una receta es donde puedes hacer una comida.</a:t>
                      </a:r>
                    </a:p>
                    <a:p>
                      <a:r>
                        <a:rPr lang="es-ES" sz="2000" kern="1200" baseline="0" dirty="0" smtClean="0">
                          <a:solidFill>
                            <a:schemeClr val="tx1"/>
                          </a:solidFill>
                          <a:effectLst/>
                          <a:latin typeface="Century Gothic" panose="020B0502020202020204" pitchFamily="34" charset="0"/>
                          <a:ea typeface="+mn-ea"/>
                          <a:cs typeface="+mn-cs"/>
                        </a:rPr>
                        <a:t>Identifica el concepto de receta.</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ELIAN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32243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956982718"/>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Identifica</a:t>
                      </a:r>
                      <a:r>
                        <a:rPr lang="es-ES" sz="2000" kern="1200" baseline="0" dirty="0" smtClean="0">
                          <a:solidFill>
                            <a:schemeClr val="tx1"/>
                          </a:solidFill>
                          <a:effectLst/>
                          <a:latin typeface="Century Gothic" panose="020B0502020202020204" pitchFamily="34" charset="0"/>
                          <a:ea typeface="+mn-ea"/>
                          <a:cs typeface="+mn-cs"/>
                        </a:rPr>
                        <a:t> el concepto de receta y menciona que son las instrucciones para hacer una comida.</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FERNANDA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1037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258138040"/>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Interpreta la receta, y menciona que nos sirve</a:t>
                      </a:r>
                      <a:r>
                        <a:rPr lang="es-ES" sz="2000" kern="1200" baseline="0" dirty="0" smtClean="0">
                          <a:solidFill>
                            <a:schemeClr val="tx1"/>
                          </a:solidFill>
                          <a:effectLst/>
                          <a:latin typeface="Century Gothic" panose="020B0502020202020204" pitchFamily="34" charset="0"/>
                          <a:ea typeface="+mn-ea"/>
                          <a:cs typeface="+mn-cs"/>
                        </a:rPr>
                        <a:t> para hacer una comida.</a:t>
                      </a:r>
                    </a:p>
                    <a:p>
                      <a:r>
                        <a:rPr lang="es-ES" sz="2000" kern="1200" baseline="0" dirty="0" smtClean="0">
                          <a:solidFill>
                            <a:schemeClr val="tx1"/>
                          </a:solidFill>
                          <a:effectLst/>
                          <a:latin typeface="Century Gothic" panose="020B0502020202020204" pitchFamily="34" charset="0"/>
                          <a:ea typeface="+mn-ea"/>
                          <a:cs typeface="+mn-cs"/>
                        </a:rPr>
                        <a:t>Durante la clase sigue las instrucciones para elaborar el producto y lo hace con mayor independencia. </a:t>
                      </a:r>
                    </a:p>
                    <a:p>
                      <a:r>
                        <a:rPr lang="es-ES" sz="2000" kern="1200" baseline="0" dirty="0" smtClean="0">
                          <a:solidFill>
                            <a:schemeClr val="tx1"/>
                          </a:solidFill>
                          <a:effectLst/>
                          <a:latin typeface="Century Gothic" panose="020B0502020202020204" pitchFamily="34" charset="0"/>
                          <a:ea typeface="+mn-ea"/>
                          <a:cs typeface="+mn-cs"/>
                        </a:rPr>
                        <a:t>Se muestra mas seguro al participar </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OLIVER</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DARIO</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5961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i.pinimg.com/564x/9b/a7/9a/9ba79a4fd25fea87c5148d32da204d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6857999" cy="9144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826477" y="2198077"/>
            <a:ext cx="5240215" cy="1441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8800" dirty="0" smtClean="0">
                <a:solidFill>
                  <a:srgbClr val="0070C0"/>
                </a:solidFill>
                <a:latin typeface="DK Lemon Yellow Sun" panose="02000000000000000000" pitchFamily="50" charset="0"/>
              </a:rPr>
              <a:t>EVALUACION </a:t>
            </a:r>
          </a:p>
          <a:p>
            <a:pPr algn="ctr"/>
            <a:r>
              <a:rPr lang="es-ES" sz="8800" dirty="0" smtClean="0">
                <a:solidFill>
                  <a:srgbClr val="0070C0"/>
                </a:solidFill>
                <a:latin typeface="DK Lemon Yellow Sun" panose="02000000000000000000" pitchFamily="50" charset="0"/>
              </a:rPr>
              <a:t>CONTINUA</a:t>
            </a:r>
            <a:endParaRPr lang="es-ES_tradnl" sz="8800" dirty="0">
              <a:solidFill>
                <a:srgbClr val="0070C0"/>
              </a:solidFill>
              <a:latin typeface="DK Lemon Yellow Sun" panose="02000000000000000000" pitchFamily="50" charset="0"/>
            </a:endParaRPr>
          </a:p>
        </p:txBody>
      </p:sp>
    </p:spTree>
    <p:extLst>
      <p:ext uri="{BB962C8B-B14F-4D97-AF65-F5344CB8AC3E}">
        <p14:creationId xmlns:p14="http://schemas.microsoft.com/office/powerpoint/2010/main" val="177841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684180384"/>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Requiere apoyo</a:t>
                      </a:r>
                      <a:r>
                        <a:rPr lang="es-ES" sz="2000" kern="1200" baseline="0" dirty="0" smtClean="0">
                          <a:solidFill>
                            <a:schemeClr val="tx1"/>
                          </a:solidFill>
                          <a:effectLst/>
                          <a:latin typeface="Century Gothic" panose="020B0502020202020204" pitchFamily="34" charset="0"/>
                          <a:ea typeface="+mn-ea"/>
                          <a:cs typeface="+mn-cs"/>
                        </a:rPr>
                        <a:t> para identificar para que nos sirve una receta, sin embargo durante la clase se muestra atento y sigue las instrucciones correctamente.</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DYLAN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68777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285412805"/>
              </p:ext>
            </p:extLst>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95005392"/>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Logra expresarse con seguridad acerca de sus gustos</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e intereses y atiende lo que se dice en interacción con otras personas y agrega comentarios acerca del tema.</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155031"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CARLOS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MILAN</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98050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651266784"/>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Expone</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mediante un collage las cosas que mas le gustan y las comparte con el resto de sus compañeros con un vocabulario fluido y con eficacia. </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908442"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MAYDELIN GABRIELA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99005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4033579578"/>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Expresa con eficacia sus</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gustos e interesas y muestra seguridad al expresarse con el resto de sus compañeros. </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666388"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ARIANNA DANIELA </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51651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800036408"/>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Logra expresarse con seguridad acerca de sus gustos</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e intereses y agrega información extra a partir de lo que mas le gusta hacer. </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84592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 ALEXANDRA</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61948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009699848"/>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A</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través de un collage logra expresar sus gustos al resto de sus compañeros y lo hace sin ayuda. </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155031"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FERNANDA </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61902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965810429"/>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Muestra dificultad para expresar sus gustos</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e intereses, identifica sus ideas y lo que quiere decir sin embargo requiere apoyo para poder expresarse. </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42433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ALAN LEONARDO</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36359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i.pinimg.com/564x/31/7e/6f/317e6f40c6cfaf06ad7b81beb13c4b8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29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4458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4045861929"/>
              </p:ext>
            </p:extLst>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3553281118"/>
              </p:ext>
            </p:extLst>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1573123530"/>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identificar de 2 a 3 figuras geométricas con ayuda. Muestra dificultad para reconocer las características de cada una.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97123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EUNICE JETZIBA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828285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771566965"/>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identificar la mayoría de las figuras geométricas y puede diferenciar cuales son las características de cada una. </a:t>
                      </a:r>
                    </a:p>
                    <a:p>
                      <a:pPr algn="just">
                        <a:lnSpc>
                          <a:spcPct val="107000"/>
                        </a:lnSpc>
                        <a:spcAft>
                          <a:spcPts val="0"/>
                        </a:spcAft>
                      </a:pP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Sigue instrucciones para poder reproducir cuerpos geométricos durante la clase virtual.</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SAMANTA</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RAMIREZ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89316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i.pinimg.com/564x/06/5d/b2/065db2a8034a4d0bf3b3096c59539b7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6858000" cy="914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557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2466116268"/>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mencionar las diferencias entre el cuadrado y el rectángulo mencionando que el cuadrado tiene lados iguales y el rectángulo dos lados largos y dos lados cortos.</a:t>
                      </a:r>
                    </a:p>
                    <a:p>
                      <a:pPr algn="just">
                        <a:lnSpc>
                          <a:spcPct val="107000"/>
                        </a:lnSpc>
                        <a:spcAft>
                          <a:spcPts val="0"/>
                        </a:spcAft>
                      </a:pP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Reproduce sin apoyo el cuerpo geométrico de una estrella.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ANGEL OIRAM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535047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473933252"/>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identificar el nombre de las figuras geométricas.</a:t>
                      </a:r>
                    </a:p>
                    <a:p>
                      <a:pPr algn="just">
                        <a:lnSpc>
                          <a:spcPct val="107000"/>
                        </a:lnSpc>
                        <a:spcAft>
                          <a:spcPts val="0"/>
                        </a:spcAft>
                      </a:pP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que el circulo y el ovalo no tienen lados como el resto de las figuras geométricas. </a:t>
                      </a:r>
                    </a:p>
                    <a:p>
                      <a:pPr algn="just">
                        <a:lnSpc>
                          <a:spcPct val="107000"/>
                        </a:lnSpc>
                        <a:spcAft>
                          <a:spcPts val="0"/>
                        </a:spcAft>
                      </a:pP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Manipula el material concreto para seguir instrucciones y reproducir figuras.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572464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ALEXANDRA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34122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2238453166"/>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 identificar</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las características de 3 a 4 figuras geométricas y sigue las instrucciones sin problema para reproducir cuerpos geométricos.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BRIANA MARIEL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902928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786226282"/>
              </p:ext>
            </p:extLst>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a:t>
                      </a:r>
                      <a:r>
                        <a:rPr lang="es-MX" sz="1800" b="1" dirty="0" smtClean="0">
                          <a:effectLst/>
                          <a:latin typeface="Century Gothic" panose="020B0502020202020204" pitchFamily="34" charset="0"/>
                          <a:ea typeface="Calibri" panose="020F0502020204030204" pitchFamily="34" charset="0"/>
                          <a:cs typeface="Times New Roman" panose="02020603050405020304" pitchFamily="18" charset="0"/>
                        </a:rPr>
                        <a:t>esperado</a:t>
                      </a:r>
                      <a:r>
                        <a:rPr lang="es-ES" sz="1800" dirty="0" smtClean="0">
                          <a:latin typeface="Century Gothic" panose="020B0502020202020204" pitchFamily="34" charset="0"/>
                        </a:rPr>
                        <a:t>Compara, iguala y clasifica colecciones con base en la cantidad de elementos.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3805324801"/>
              </p:ext>
            </p:extLst>
          </p:nvPr>
        </p:nvGraphicFramePr>
        <p:xfrm>
          <a:off x="-1" y="2120519"/>
          <a:ext cx="6858000" cy="2063452"/>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os</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números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 contar al menos del 1 al 10</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resolver</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las sumas sin apoyo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3737475250"/>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 identificar</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los números del 1 al 10 de manera física y realiza las sumas sin problemas y de manera muy rápida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664797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SAMANTA</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RAMIREZ MENDOZA</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18 MAYO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735592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a:t>
                      </a:r>
                      <a:r>
                        <a:rPr lang="es-MX" sz="1800" b="1" dirty="0" smtClean="0">
                          <a:effectLst/>
                          <a:latin typeface="Century Gothic" panose="020B0502020202020204" pitchFamily="34" charset="0"/>
                          <a:ea typeface="Calibri" panose="020F0502020204030204" pitchFamily="34" charset="0"/>
                          <a:cs typeface="Times New Roman" panose="02020603050405020304" pitchFamily="18" charset="0"/>
                        </a:rPr>
                        <a:t>esperado</a:t>
                      </a:r>
                      <a:r>
                        <a:rPr lang="es-ES" sz="1800" dirty="0" smtClean="0">
                          <a:latin typeface="Century Gothic" panose="020B0502020202020204" pitchFamily="34" charset="0"/>
                        </a:rPr>
                        <a:t>Compara, iguala y clasifica colecciones con base en la cantidad de elementos.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63452"/>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os</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números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 contar al menos del 1 al 10</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resolver</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las sumas sin apoyo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4212183614"/>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 identificar</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algunos de los números de manera física, y requiere apoyo para resolver los problemas de las sumas, se apoya de material concreto para resolver la suma.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ABNER LISSANDRO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18 MAYO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398072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a:t>
                      </a:r>
                      <a:r>
                        <a:rPr lang="es-MX" sz="1800" b="1" dirty="0" smtClean="0">
                          <a:effectLst/>
                          <a:latin typeface="Century Gothic" panose="020B0502020202020204" pitchFamily="34" charset="0"/>
                          <a:ea typeface="Calibri" panose="020F0502020204030204" pitchFamily="34" charset="0"/>
                          <a:cs typeface="Times New Roman" panose="02020603050405020304" pitchFamily="18" charset="0"/>
                        </a:rPr>
                        <a:t>esperado</a:t>
                      </a:r>
                      <a:r>
                        <a:rPr lang="es-ES" sz="1800" dirty="0" smtClean="0">
                          <a:latin typeface="Century Gothic" panose="020B0502020202020204" pitchFamily="34" charset="0"/>
                        </a:rPr>
                        <a:t>Compara, iguala y clasifica colecciones con base en la cantidad de elementos.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63452"/>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os</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números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 contar al menos del 1 al 10</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resolver</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las sumas sin apoyo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3307947561"/>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Requiere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apoyo para identificar </a:t>
                      </a:r>
                      <a:r>
                        <a:rPr lang="es-MX" sz="1800" baseline="0" smtClean="0">
                          <a:effectLst/>
                          <a:latin typeface="Century Gothic" panose="020B0502020202020204" pitchFamily="34" charset="0"/>
                          <a:ea typeface="Calibri" panose="020F0502020204030204" pitchFamily="34" charset="0"/>
                          <a:cs typeface="Times New Roman" panose="02020603050405020304" pitchFamily="18" charset="0"/>
                        </a:rPr>
                        <a:t>los números </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de manera física y para poder resolver las sumas.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EUNICE</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JETZIBA</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18 MAYO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511196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a:t>
                      </a:r>
                      <a:r>
                        <a:rPr lang="es-MX" sz="1800" b="1" dirty="0" smtClean="0">
                          <a:effectLst/>
                          <a:latin typeface="Century Gothic" panose="020B0502020202020204" pitchFamily="34" charset="0"/>
                          <a:ea typeface="Calibri" panose="020F0502020204030204" pitchFamily="34" charset="0"/>
                          <a:cs typeface="Times New Roman" panose="02020603050405020304" pitchFamily="18" charset="0"/>
                        </a:rPr>
                        <a:t>esperado</a:t>
                      </a:r>
                      <a:r>
                        <a:rPr lang="es-ES" sz="1800" dirty="0" smtClean="0">
                          <a:latin typeface="Century Gothic" panose="020B0502020202020204" pitchFamily="34" charset="0"/>
                        </a:rPr>
                        <a:t>Compara, iguala y clasifica colecciones con base en la cantidad de elementos.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63452"/>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os</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números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 contar al menos del 1 al 10</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resolver</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las sumas sin apoyo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2991785049"/>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18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1800" b="0" dirty="0" smtClean="0">
                          <a:effectLst/>
                          <a:latin typeface="Century Gothic" panose="020B0502020202020204" pitchFamily="34" charset="0"/>
                          <a:ea typeface="Calibri" panose="020F0502020204030204" pitchFamily="34" charset="0"/>
                          <a:cs typeface="Times New Roman" panose="02020603050405020304" pitchFamily="18" charset="0"/>
                        </a:rPr>
                        <a:t>Identific</a:t>
                      </a:r>
                      <a:r>
                        <a:rPr lang="es-MX" sz="1800" b="0" baseline="0" dirty="0" smtClean="0">
                          <a:effectLst/>
                          <a:latin typeface="Century Gothic" panose="020B0502020202020204" pitchFamily="34" charset="0"/>
                          <a:ea typeface="Calibri" panose="020F0502020204030204" pitchFamily="34" charset="0"/>
                          <a:cs typeface="Times New Roman" panose="02020603050405020304" pitchFamily="18" charset="0"/>
                        </a:rPr>
                        <a:t>a los números de manera física, y cuenta mas de 10 resuelve las sumas con apoyo o utiliza material concreto para facilitar el conteo. </a:t>
                      </a:r>
                      <a:endParaRPr lang="es-ES_tradnl"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572464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DALARY AGUILLÓN PALOMO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MIERCOLES 19</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MAYO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388411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a:t>
                      </a:r>
                      <a:r>
                        <a:rPr lang="es-MX" sz="1800" b="1" dirty="0" smtClean="0">
                          <a:effectLst/>
                          <a:latin typeface="Century Gothic" panose="020B0502020202020204" pitchFamily="34" charset="0"/>
                          <a:ea typeface="Calibri" panose="020F0502020204030204" pitchFamily="34" charset="0"/>
                          <a:cs typeface="Times New Roman" panose="02020603050405020304" pitchFamily="18" charset="0"/>
                        </a:rPr>
                        <a:t>esperado</a:t>
                      </a:r>
                      <a:r>
                        <a:rPr lang="es-ES" sz="1800" dirty="0" smtClean="0">
                          <a:latin typeface="Century Gothic" panose="020B0502020202020204" pitchFamily="34" charset="0"/>
                        </a:rPr>
                        <a:t>Compara, iguala y clasifica colecciones con base en la cantidad de elementos.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63452"/>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os</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números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 contar al menos del 1 al 10</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resolver</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las sumas sin apoyo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3955316759"/>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18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1800" b="0" dirty="0" smtClean="0">
                          <a:effectLst/>
                          <a:latin typeface="Century Gothic" panose="020B0502020202020204" pitchFamily="34" charset="0"/>
                          <a:ea typeface="Calibri" panose="020F0502020204030204" pitchFamily="34" charset="0"/>
                          <a:cs typeface="Times New Roman" panose="02020603050405020304" pitchFamily="18" charset="0"/>
                        </a:rPr>
                        <a:t>Identific</a:t>
                      </a:r>
                      <a:r>
                        <a:rPr lang="es-MX" sz="1800" b="0" baseline="0" dirty="0" smtClean="0">
                          <a:effectLst/>
                          <a:latin typeface="Century Gothic" panose="020B0502020202020204" pitchFamily="34" charset="0"/>
                          <a:ea typeface="Calibri" panose="020F0502020204030204" pitchFamily="34" charset="0"/>
                          <a:cs typeface="Times New Roman" panose="02020603050405020304" pitchFamily="18" charset="0"/>
                        </a:rPr>
                        <a:t>a los números de manera física, y cuenta mas de 10 resuelve las sumas sin apoyo. </a:t>
                      </a:r>
                      <a:endParaRPr lang="es-ES_tradnl"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664797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MAYDELIN SANCHEZ DE LA CRUZ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MIERCOLES 19</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MAYO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5831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a:t>
                      </a:r>
                      <a:r>
                        <a:rPr lang="es-MX" sz="1800" b="1" dirty="0" smtClean="0">
                          <a:effectLst/>
                          <a:latin typeface="Century Gothic" panose="020B0502020202020204" pitchFamily="34" charset="0"/>
                          <a:ea typeface="Calibri" panose="020F0502020204030204" pitchFamily="34" charset="0"/>
                          <a:cs typeface="Times New Roman" panose="02020603050405020304" pitchFamily="18" charset="0"/>
                        </a:rPr>
                        <a:t>esperado</a:t>
                      </a:r>
                      <a:r>
                        <a:rPr lang="es-ES" sz="1800" dirty="0" smtClean="0">
                          <a:latin typeface="Century Gothic" panose="020B0502020202020204" pitchFamily="34" charset="0"/>
                        </a:rPr>
                        <a:t>Compara, iguala y clasifica colecciones con base en la cantidad de elementos.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63452"/>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os</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números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 contar al menos del 1 al 10</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resolver</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las sumas sin apoyo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4087802257"/>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18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1800" b="0" dirty="0" smtClean="0">
                          <a:effectLst/>
                          <a:latin typeface="Century Gothic" panose="020B0502020202020204" pitchFamily="34" charset="0"/>
                          <a:ea typeface="Calibri" panose="020F0502020204030204" pitchFamily="34" charset="0"/>
                          <a:cs typeface="Times New Roman" panose="02020603050405020304" pitchFamily="18" charset="0"/>
                        </a:rPr>
                        <a:t>Identific</a:t>
                      </a:r>
                      <a:r>
                        <a:rPr lang="es-MX" sz="1800" b="0" baseline="0" dirty="0" smtClean="0">
                          <a:effectLst/>
                          <a:latin typeface="Century Gothic" panose="020B0502020202020204" pitchFamily="34" charset="0"/>
                          <a:ea typeface="Calibri" panose="020F0502020204030204" pitchFamily="34" charset="0"/>
                          <a:cs typeface="Times New Roman" panose="02020603050405020304" pitchFamily="18" charset="0"/>
                        </a:rPr>
                        <a:t>a los números de manera física, y cuenta mas de 10 resuelve las sumas sin problemas </a:t>
                      </a:r>
                      <a:endParaRPr lang="es-ES_tradnl"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CARLOS MILÁN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MIERCOLES 19</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MAYO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013528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a:t>
                      </a:r>
                      <a:r>
                        <a:rPr lang="es-MX" sz="1800" b="1" dirty="0" smtClean="0">
                          <a:effectLst/>
                          <a:latin typeface="Century Gothic" panose="020B0502020202020204" pitchFamily="34" charset="0"/>
                          <a:ea typeface="Calibri" panose="020F0502020204030204" pitchFamily="34" charset="0"/>
                          <a:cs typeface="Times New Roman" panose="02020603050405020304" pitchFamily="18" charset="0"/>
                        </a:rPr>
                        <a:t>esperado</a:t>
                      </a:r>
                      <a:r>
                        <a:rPr lang="es-ES" sz="1800" dirty="0" smtClean="0">
                          <a:latin typeface="Century Gothic" panose="020B0502020202020204" pitchFamily="34" charset="0"/>
                        </a:rPr>
                        <a:t>Compara, iguala y clasifica colecciones con base en la cantidad de elementos.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63452"/>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os</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números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 contar al menos del 1 al 10</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resolver</a:t>
                      </a:r>
                      <a:r>
                        <a:rPr lang="es-ES"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las sumas sin apoyo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3202137489"/>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18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1800" b="0" dirty="0" smtClean="0">
                          <a:effectLst/>
                          <a:latin typeface="Century Gothic" panose="020B0502020202020204" pitchFamily="34" charset="0"/>
                          <a:ea typeface="Calibri" panose="020F0502020204030204" pitchFamily="34" charset="0"/>
                          <a:cs typeface="Times New Roman" panose="02020603050405020304" pitchFamily="18" charset="0"/>
                        </a:rPr>
                        <a:t>Identific</a:t>
                      </a:r>
                      <a:r>
                        <a:rPr lang="es-MX" sz="1800" b="0" baseline="0" dirty="0" smtClean="0">
                          <a:effectLst/>
                          <a:latin typeface="Century Gothic" panose="020B0502020202020204" pitchFamily="34" charset="0"/>
                          <a:ea typeface="Calibri" panose="020F0502020204030204" pitchFamily="34" charset="0"/>
                          <a:cs typeface="Times New Roman" panose="02020603050405020304" pitchFamily="18" charset="0"/>
                        </a:rPr>
                        <a:t>a los números de manera física, y cuenta mas de 10, resuelve las sumas con ayuda</a:t>
                      </a:r>
                      <a:endParaRPr lang="es-ES_tradnl"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OLIVER DARIO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MIERCOLES 19</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MAYO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33573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1878016364"/>
              </p:ext>
            </p:extLst>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2685446375"/>
              </p:ext>
            </p:extLst>
          </p:nvPr>
        </p:nvGraphicFramePr>
        <p:xfrm>
          <a:off x="0" y="3003485"/>
          <a:ext cx="6860858" cy="3756450"/>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1689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337907">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1689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1689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337907">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89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937660812"/>
              </p:ext>
            </p:extLst>
          </p:nvPr>
        </p:nvGraphicFramePr>
        <p:xfrm>
          <a:off x="0" y="6676115"/>
          <a:ext cx="6858000" cy="2327208"/>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Menciona a partir de sus saberes previos que es una noticia, que es algo que nos sucedió, y durante el video de la noticia, se expresa con seguridad al hablar dando a conocer una noticia.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71304"/>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FERNANDA MENDOZA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795971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i.pinimg.com/564x/68/40/60/684060bf1aca2bc40347f5101262a32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12698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extLst>
              <p:ext uri="{D42A27DB-BD31-4B8C-83A1-F6EECF244321}">
                <p14:modId xmlns:p14="http://schemas.microsoft.com/office/powerpoint/2010/main" val="2747784027"/>
              </p:ext>
            </p:extLst>
          </p:nvPr>
        </p:nvGraphicFramePr>
        <p:xfrm>
          <a:off x="0" y="1338911"/>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Reconoce la importancia de una alimentación correcta y los beneficios que aporta al cuidado de la salud.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575944434"/>
              </p:ext>
            </p:extLst>
          </p:nvPr>
        </p:nvGraphicFramePr>
        <p:xfrm>
          <a:off x="0" y="3324294"/>
          <a:ext cx="6858000" cy="2609088"/>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Reconoce los alimentos saludables espontáneamente</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todas las medidas para evitar enfermedades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Practica hábitos de higiene para mantenerse saludable correctamente.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050930813"/>
              </p:ext>
            </p:extLst>
          </p:nvPr>
        </p:nvGraphicFramePr>
        <p:xfrm>
          <a:off x="0" y="5883090"/>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reconocer cuales son los alimentos saludables y las enfermedades que causa nuestra salud el no comer correctamente.</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Menciona que debemos de comer 3 veces al día más 2 refrigerios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0" y="352110"/>
            <a:ext cx="572464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SAMATHA RAMIREZ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02 DE MARZO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081955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Reconoce la importancia de una alimentación correcta y los beneficios que aporta al cuidado de la salud.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609088"/>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Reconoce los alimentos saludables espontáneamente</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todas las medidas para evitar enfermedades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Practica hábitos de higiene para mantenerse saludable correctamente.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4281085631"/>
              </p:ext>
            </p:extLst>
          </p:nvPr>
        </p:nvGraphicFramePr>
        <p:xfrm>
          <a:off x="0" y="5961949"/>
          <a:ext cx="6858000" cy="1545336"/>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Logra reconocer cuales son los alimentos saludables y los alimentos chatarra incluso hacer ver a las personas que la rodean los alimentos que causan daño a nuestra salud </a:t>
                      </a:r>
                      <a:endParaRPr lang="es-ES_tradnl" sz="20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0" y="352110"/>
            <a:ext cx="572464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EUNICE JETZIBA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02 DE MARZO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146625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974729045"/>
              </p:ext>
            </p:extLst>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el hábitat de algunos animales.</a:t>
                      </a:r>
                      <a:endParaRPr lang="es-ES_tradnl" sz="2000" dirty="0" smtClean="0">
                        <a:latin typeface="Century Gothic" panose="020B0502020202020204" pitchFamily="34" charset="0"/>
                      </a:endParaRPr>
                    </a:p>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el planeta</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hábitats de los animales.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616046380"/>
              </p:ext>
            </p:extLst>
          </p:nvPr>
        </p:nvGraphicFramePr>
        <p:xfrm>
          <a:off x="0" y="5961949"/>
          <a:ext cx="6858000" cy="1545336"/>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Reconoce</a:t>
                      </a:r>
                      <a:r>
                        <a:rPr lang="es-MX" sz="2000" kern="1200" baseline="0" dirty="0" smtClean="0">
                          <a:solidFill>
                            <a:schemeClr val="tx1"/>
                          </a:solidFill>
                          <a:effectLst/>
                          <a:latin typeface="Century Gothic" panose="020B0502020202020204" pitchFamily="34" charset="0"/>
                          <a:ea typeface="+mn-ea"/>
                          <a:cs typeface="+mn-cs"/>
                        </a:rPr>
                        <a:t> a partir de sus saberes previos que es un hábitat y como debemos cuidarlo para los animales.</a:t>
                      </a:r>
                    </a:p>
                    <a:p>
                      <a:r>
                        <a:rPr lang="es-MX" sz="2000" kern="1200" baseline="0" dirty="0" smtClean="0">
                          <a:solidFill>
                            <a:schemeClr val="tx1"/>
                          </a:solidFill>
                          <a:effectLst/>
                          <a:latin typeface="Century Gothic" panose="020B0502020202020204" pitchFamily="34" charset="0"/>
                          <a:ea typeface="+mn-ea"/>
                          <a:cs typeface="+mn-cs"/>
                        </a:rPr>
                        <a:t>Comenta con seguridad las semejanzas que identifica en el hábitat de algunos animales. </a:t>
                      </a:r>
                      <a:endParaRPr lang="es-ES_tradnl" sz="20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0" y="352110"/>
            <a:ext cx="572464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SAMANTA RAMIREZ</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13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832525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el hábitat de algunos animales.</a:t>
                      </a:r>
                      <a:endParaRPr lang="es-ES_tradnl" sz="2000" dirty="0" smtClean="0">
                        <a:latin typeface="Century Gothic" panose="020B0502020202020204" pitchFamily="34" charset="0"/>
                      </a:endParaRPr>
                    </a:p>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el planeta</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hábitats de los animales.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515470012"/>
              </p:ext>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Menciona</a:t>
                      </a:r>
                      <a:r>
                        <a:rPr lang="es-MX" sz="2000" kern="1200" baseline="0" dirty="0" smtClean="0">
                          <a:solidFill>
                            <a:schemeClr val="tx1"/>
                          </a:solidFill>
                          <a:effectLst/>
                          <a:latin typeface="Century Gothic" panose="020B0502020202020204" pitchFamily="34" charset="0"/>
                          <a:ea typeface="+mn-ea"/>
                          <a:cs typeface="+mn-cs"/>
                        </a:rPr>
                        <a:t> el hábitat de un animal como el camaleón y logra identificar algunas de sus características. </a:t>
                      </a:r>
                      <a:endParaRPr lang="es-ES_tradnl" sz="20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0" y="35211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EUNICE JETZIBA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13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558270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el hábitat de algunos animales.</a:t>
                      </a:r>
                      <a:endParaRPr lang="es-ES_tradnl" sz="2000" dirty="0" smtClean="0">
                        <a:latin typeface="Century Gothic" panose="020B0502020202020204" pitchFamily="34" charset="0"/>
                      </a:endParaRPr>
                    </a:p>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el planeta</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hábitats de los animales.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426469943"/>
              </p:ext>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que es un hábitat y logra observar las semejanzas que hay en los hábitats de algunos animales. </a:t>
                      </a:r>
                      <a:endParaRPr lang="es-ES_tradnl" sz="20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0" y="35211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MARIA ISABELLA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13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776047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el hábitat de algunos animales.</a:t>
                      </a:r>
                      <a:endParaRPr lang="es-ES_tradnl" sz="2000" dirty="0" smtClean="0">
                        <a:latin typeface="Century Gothic" panose="020B0502020202020204" pitchFamily="34" charset="0"/>
                      </a:endParaRPr>
                    </a:p>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el planeta</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hábitats de los animales.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69830656"/>
              </p:ext>
            </p:extLst>
          </p:nvPr>
        </p:nvGraphicFramePr>
        <p:xfrm>
          <a:off x="0" y="5961949"/>
          <a:ext cx="6858000" cy="1630680"/>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Menciona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el hábitat es el lugar donde viven los animales y que debemos de cuidar el planeta y el agua para que </a:t>
                      </a:r>
                      <a:r>
                        <a:rPr lang="es-MX" sz="2000" baseline="0" smtClean="0">
                          <a:effectLst/>
                          <a:latin typeface="Century Gothic" panose="020B0502020202020204" pitchFamily="34" charset="0"/>
                          <a:ea typeface="Calibri" panose="020F0502020204030204" pitchFamily="34" charset="0"/>
                          <a:cs typeface="Times New Roman" panose="02020603050405020304" pitchFamily="18" charset="0"/>
                        </a:rPr>
                        <a:t>los animales no se mueran.</a:t>
                      </a:r>
                      <a:endParaRPr lang="es-MX" sz="200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Dalary</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Alexandra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13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11876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300897625"/>
              </p:ext>
            </p:extLst>
          </p:nvPr>
        </p:nvGraphicFramePr>
        <p:xfrm>
          <a:off x="0" y="3324294"/>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las plantas</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las plantas </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plantas que conoce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753002032"/>
              </p:ext>
            </p:extLst>
          </p:nvPr>
        </p:nvGraphicFramePr>
        <p:xfrm>
          <a:off x="0" y="5961949"/>
          <a:ext cx="6858000" cy="1630680"/>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Menciona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conoce algunas plantas como la nochebuena, e identifica como se clasifican las plantas, arbustos, hierbas y arboles. </a:t>
                      </a:r>
                      <a:endParaRPr lang="es-MX" sz="200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Dalary</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Alexandra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20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341448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las plantas</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las plantas </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plantas que conoce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4064484989"/>
              </p:ext>
            </p:extLst>
          </p:nvPr>
        </p:nvGraphicFramePr>
        <p:xfrm>
          <a:off x="0" y="5961949"/>
          <a:ext cx="6858000" cy="1630680"/>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 mencionar</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conoce la planta de sábila, y menciona sus características físicas de la planta e identifica como se clasifican las plantas. </a:t>
                      </a:r>
                      <a:endParaRPr lang="es-MX" sz="200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Samanta</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20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774060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las plantas</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las plantas </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plantas que conoce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652700925"/>
              </p:ext>
            </p:extLst>
          </p:nvPr>
        </p:nvGraphicFramePr>
        <p:xfrm>
          <a:off x="0" y="5961949"/>
          <a:ext cx="6858000" cy="1630680"/>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Menciona que tipos de plantas conoce y describe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el cactus diciendo que lo ha visto en los ranchos, y logra identificar como se clasifican las plantas. </a:t>
                      </a:r>
                      <a:endParaRPr lang="es-MX" sz="200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Abner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Lissandro</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20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85592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23941790"/>
              </p:ext>
            </p:extLst>
          </p:nvPr>
        </p:nvGraphicFramePr>
        <p:xfrm>
          <a:off x="0" y="3003485"/>
          <a:ext cx="6860858" cy="3750564"/>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626552">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939829">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2292">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07392977"/>
              </p:ext>
            </p:extLst>
          </p:nvPr>
        </p:nvGraphicFramePr>
        <p:xfrm>
          <a:off x="0" y="6759935"/>
          <a:ext cx="6858000" cy="2481072"/>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Menciona a partir de sus saberes previos que las noticias las podemos ver en la televisión o el periódico. </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Identifica algunas de las partes de la noticia a través de un video educativo.</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 </a:t>
                      </a:r>
                      <a:endParaRPr lang="es-ES_tradnl" sz="2000" kern="1200" dirty="0" smtClean="0">
                        <a:solidFill>
                          <a:schemeClr val="tx1"/>
                        </a:solidFill>
                        <a:effectLst/>
                        <a:latin typeface="Century Gothic" panose="020B0502020202020204" pitchFamily="34" charset="0"/>
                        <a:ea typeface="+mn-ea"/>
                        <a:cs typeface="+mn-cs"/>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71304"/>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MAYDELIN GABRIELA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802318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las plantas</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las plantas </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plantas que conoce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90283893"/>
              </p:ext>
            </p:extLst>
          </p:nvPr>
        </p:nvGraphicFramePr>
        <p:xfrm>
          <a:off x="0" y="5961949"/>
          <a:ext cx="6858000" cy="1630680"/>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Menciona que tipos de plantas 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tales como plantas carnívoras, las flores, y los arbustos lo dice sin ayuda y muy segura. Identifica la clasificación de </a:t>
                      </a:r>
                      <a:r>
                        <a:rPr lang="es-MX" sz="2000" baseline="0" smtClean="0">
                          <a:effectLst/>
                          <a:latin typeface="Century Gothic" panose="020B0502020202020204" pitchFamily="34" charset="0"/>
                          <a:ea typeface="Calibri" panose="020F0502020204030204" pitchFamily="34" charset="0"/>
                          <a:cs typeface="Times New Roman" panose="02020603050405020304" pitchFamily="18" charset="0"/>
                        </a:rPr>
                        <a:t>las plantas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Maria</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Isabella</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20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497075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extLst>
              <p:ext uri="{D42A27DB-BD31-4B8C-83A1-F6EECF244321}">
                <p14:modId xmlns:p14="http://schemas.microsoft.com/office/powerpoint/2010/main" val="2164415652"/>
              </p:ext>
            </p:extLst>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979613748"/>
              </p:ext>
            </p:extLst>
          </p:nvPr>
        </p:nvGraphicFramePr>
        <p:xfrm>
          <a:off x="0" y="3324294"/>
          <a:ext cx="6858000" cy="2240979"/>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546503567"/>
              </p:ext>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tirar la basura.</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Samanta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Ramirez</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04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038197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592365627"/>
              </p:ext>
            </p:extLst>
          </p:nvPr>
        </p:nvGraphicFramePr>
        <p:xfrm>
          <a:off x="0" y="5961949"/>
          <a:ext cx="6858000" cy="1605471"/>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el no cuidar el agua, y que si se contamina los peces se mueren.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Abner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Lissandro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04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64425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55585738"/>
              </p:ext>
            </p:extLst>
          </p:nvPr>
        </p:nvGraphicFramePr>
        <p:xfrm>
          <a:off x="0" y="5961949"/>
          <a:ext cx="6858000" cy="1605471"/>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Comenta acciones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favorables que puede realizar el ser humano para cuidar el medio ambiente, como clasificar la basura en orgánica e inorgánica, en los botes de colores.</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Dalary</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Alexandra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04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236288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10002109"/>
              </p:ext>
            </p:extLst>
          </p:nvPr>
        </p:nvGraphicFramePr>
        <p:xfrm>
          <a:off x="0" y="5961949"/>
          <a:ext cx="6858000" cy="1605471"/>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quemar la basura ya que contamina el aire que respiramos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Eunice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Jetziba</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04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43972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277536359"/>
              </p:ext>
            </p:extLst>
          </p:nvPr>
        </p:nvGraphicFramePr>
        <p:xfrm>
          <a:off x="0" y="5961949"/>
          <a:ext cx="6858000" cy="193160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no cuidar a los animales ni el lugar donde viven.</a:t>
                      </a:r>
                    </a:p>
                    <a:p>
                      <a:pPr algn="just">
                        <a:lnSpc>
                          <a:spcPct val="107000"/>
                        </a:lnSpc>
                        <a:spcAft>
                          <a:spcPts val="0"/>
                        </a:spcAft>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El día de la clase virtual se mostro mas participativo y con mayor confianza.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Oliver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Dario</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04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52723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522703002"/>
              </p:ext>
            </p:extLst>
          </p:nvPr>
        </p:nvGraphicFramePr>
        <p:xfrm>
          <a:off x="0" y="5961949"/>
          <a:ext cx="6858000" cy="193160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tirar la basura.</a:t>
                      </a:r>
                    </a:p>
                    <a:p>
                      <a:pPr algn="just">
                        <a:lnSpc>
                          <a:spcPct val="107000"/>
                        </a:lnSpc>
                        <a:spcAft>
                          <a:spcPts val="0"/>
                        </a:spcAft>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Durante la clase participo activamente y realizaba las actividades muy rápido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Carlos Milán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06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97981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tirar la basura.</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Maydelin</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Sánchez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06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788054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tirar la basura.</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19510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Gael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06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971810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tirar la basura.</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Santiago Arriaga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06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4370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1562823076"/>
              </p:ext>
            </p:extLst>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656512676"/>
              </p:ext>
            </p:extLst>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910961629"/>
              </p:ext>
            </p:extLst>
          </p:nvPr>
        </p:nvGraphicFramePr>
        <p:xfrm>
          <a:off x="0" y="6079276"/>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las partes de un poema y menciona una rima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414717"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MAYDELIN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220204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714873162"/>
              </p:ext>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el fuego que contamina el aire.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Irina Alejandra</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06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167606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676978640"/>
              </p:ext>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 el concepto de lo que es la contaminación</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 identifica que tipos de contaminación existen como de agua, suelo y aire.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Fernanda Mendoza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06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787354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566672"/>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y explica efectos favorables y desfavorables de la acción humana sobre el medio ambiente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contaminación</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desfavorables</a:t>
                      </a:r>
                      <a:r>
                        <a:rPr lang="es-ES" sz="2000" baseline="0" dirty="0" smtClean="0">
                          <a:latin typeface="Century Gothic" panose="020B0502020202020204" pitchFamily="34" charset="0"/>
                        </a:rPr>
                        <a:t> de la acción humana sobre el medio ambiente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las acciones favorables</a:t>
                      </a:r>
                      <a:r>
                        <a:rPr lang="es-ES" sz="2000" baseline="0" dirty="0" smtClean="0">
                          <a:latin typeface="Century Gothic" panose="020B0502020202020204" pitchFamily="34" charset="0"/>
                        </a:rPr>
                        <a:t> de la acción humana sobre el medio ambiente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203634287"/>
              </p:ext>
            </p:extLst>
          </p:nvPr>
        </p:nvGraphicFramePr>
        <p:xfrm>
          <a:off x="0" y="5961949"/>
          <a:ext cx="6858000" cy="193160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Hare referencia a las acciones desfavorables</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realiza el ser humano hacia el medio ambiente como tirar la basura.</a:t>
                      </a:r>
                    </a:p>
                    <a:p>
                      <a:pPr algn="just">
                        <a:lnSpc>
                          <a:spcPct val="107000"/>
                        </a:lnSpc>
                        <a:spcAft>
                          <a:spcPts val="0"/>
                        </a:spcAft>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E identifica los tipos de contaminación que existen como agua, suelo y aire.</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Luciano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06 MAYO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1349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069728357"/>
              </p:ext>
            </p:extLst>
          </p:nvPr>
        </p:nvGraphicFramePr>
        <p:xfrm>
          <a:off x="0" y="6360630"/>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Participa de manera activa, y logra expresarse con seguridad y menciona una rima manzana-botana. </a:t>
                      </a:r>
                      <a:endParaRPr lang="es-ES_tradnl" sz="2000" kern="1200" dirty="0" smtClean="0">
                        <a:solidFill>
                          <a:schemeClr val="tx1"/>
                        </a:solidFill>
                        <a:effectLst/>
                        <a:latin typeface="Century Gothic" panose="020B0502020202020204" pitchFamily="34" charset="0"/>
                        <a:ea typeface="+mn-ea"/>
                        <a:cs typeface="+mn-cs"/>
                      </a:endParaRPr>
                    </a:p>
                    <a:p>
                      <a:pPr algn="just">
                        <a:lnSpc>
                          <a:spcPct val="107000"/>
                        </a:lnSpc>
                        <a:spcAft>
                          <a:spcPts val="0"/>
                        </a:spcAft>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48845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IRINA ALEJANDRA</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40046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nvGraphicFramePr>
        <p:xfrm>
          <a:off x="0" y="3003485"/>
          <a:ext cx="6860858" cy="3750564"/>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626552">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939829">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2292">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573646517"/>
              </p:ext>
            </p:extLst>
          </p:nvPr>
        </p:nvGraphicFramePr>
        <p:xfrm>
          <a:off x="0" y="6759935"/>
          <a:ext cx="6858000" cy="2327208"/>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Menciona a partir de sus saberes previos que es una noticia, que es cuando alguien choca o le pasa algo.</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Logra comentar una noticia que se difunde a través del periódico sin ayuda interpretando lo que dice. </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71304"/>
            <a:ext cx="664797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 ALEXANDRA AGUILLON PALOMO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9683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352199720"/>
              </p:ext>
            </p:extLst>
          </p:nvPr>
        </p:nvGraphicFramePr>
        <p:xfrm>
          <a:off x="0" y="6360630"/>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Identifica las partes de un poema y sus características y menciona una rima vestido- helado.</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636424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 ALEXANDRA AGUILLON PALOMO</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8988265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TotalTime>
  <Words>5994</Words>
  <Application>Microsoft Office PowerPoint</Application>
  <PresentationFormat>Carta (216 x 279 mm)</PresentationFormat>
  <Paragraphs>646</Paragraphs>
  <Slides>62</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62</vt:i4>
      </vt:variant>
    </vt:vector>
  </HeadingPairs>
  <TitlesOfParts>
    <vt:vector size="70" baseType="lpstr">
      <vt:lpstr>Arial</vt:lpstr>
      <vt:lpstr>Calibri</vt:lpstr>
      <vt:lpstr>Calibri Light</vt:lpstr>
      <vt:lpstr>Century Gothic</vt:lpstr>
      <vt:lpstr>DK Lemon Yellow Sun</vt:lpstr>
      <vt:lpstr>Symbol</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yadiraapolomoo@gmail.com</dc:creator>
  <cp:lastModifiedBy>yadiraapolomoo@gmail.com</cp:lastModifiedBy>
  <cp:revision>14</cp:revision>
  <dcterms:created xsi:type="dcterms:W3CDTF">2021-03-18T21:38:39Z</dcterms:created>
  <dcterms:modified xsi:type="dcterms:W3CDTF">2021-05-19T18:40:45Z</dcterms:modified>
</cp:coreProperties>
</file>