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8EA0386-374F-4B6B-BFFE-DE930DBAEF1C}"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2902349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EA0386-374F-4B6B-BFFE-DE930DBAEF1C}"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79794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EA0386-374F-4B6B-BFFE-DE930DBAEF1C}"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599984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EA0386-374F-4B6B-BFFE-DE930DBAEF1C}"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374032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8EA0386-374F-4B6B-BFFE-DE930DBAEF1C}"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365992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8EA0386-374F-4B6B-BFFE-DE930DBAEF1C}"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2258219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8EA0386-374F-4B6B-BFFE-DE930DBAEF1C}" type="datetimeFigureOut">
              <a:rPr lang="es-MX" smtClean="0"/>
              <a:t>21/05/2021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232640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8EA0386-374F-4B6B-BFFE-DE930DBAEF1C}" type="datetimeFigureOut">
              <a:rPr lang="es-MX" smtClean="0"/>
              <a:t>21/05/2021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4241371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A0386-374F-4B6B-BFFE-DE930DBAEF1C}" type="datetimeFigureOut">
              <a:rPr lang="es-MX" smtClean="0"/>
              <a:t>21/05/2021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2991558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8EA0386-374F-4B6B-BFFE-DE930DBAEF1C}"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258415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8EA0386-374F-4B6B-BFFE-DE930DBAEF1C}"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1B52CDF-14CA-4161-9581-07922788ECCA}" type="slidenum">
              <a:rPr lang="es-MX" smtClean="0"/>
              <a:t>‹Nº›</a:t>
            </a:fld>
            <a:endParaRPr lang="es-MX"/>
          </a:p>
        </p:txBody>
      </p:sp>
    </p:spTree>
    <p:extLst>
      <p:ext uri="{BB962C8B-B14F-4D97-AF65-F5344CB8AC3E}">
        <p14:creationId xmlns:p14="http://schemas.microsoft.com/office/powerpoint/2010/main" val="375383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A0386-374F-4B6B-BFFE-DE930DBAEF1C}" type="datetimeFigureOut">
              <a:rPr lang="es-MX" smtClean="0"/>
              <a:t>21/05/2021</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52CDF-14CA-4161-9581-07922788ECCA}" type="slidenum">
              <a:rPr lang="es-MX" smtClean="0"/>
              <a:t>‹Nº›</a:t>
            </a:fld>
            <a:endParaRPr lang="es-MX"/>
          </a:p>
        </p:txBody>
      </p:sp>
    </p:spTree>
    <p:extLst>
      <p:ext uri="{BB962C8B-B14F-4D97-AF65-F5344CB8AC3E}">
        <p14:creationId xmlns:p14="http://schemas.microsoft.com/office/powerpoint/2010/main" val="846325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in de Leo Matute en Marcos | Imagenes para maestros, Gafetes para niños,  Fondos para niños">
            <a:extLst>
              <a:ext uri="{FF2B5EF4-FFF2-40B4-BE49-F238E27FC236}">
                <a16:creationId xmlns:a16="http://schemas.microsoft.com/office/drawing/2014/main" id="{86B1555D-5AE5-4E81-BD04-84C1D7DDB5F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49" t="1546" r="1159" b="2608"/>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esquinas redondeadas 5">
            <a:extLst>
              <a:ext uri="{FF2B5EF4-FFF2-40B4-BE49-F238E27FC236}">
                <a16:creationId xmlns:a16="http://schemas.microsoft.com/office/drawing/2014/main" id="{35A25805-85AC-4884-9BB8-E0B84B2CADD2}"/>
              </a:ext>
            </a:extLst>
          </p:cNvPr>
          <p:cNvSpPr/>
          <p:nvPr/>
        </p:nvSpPr>
        <p:spPr>
          <a:xfrm>
            <a:off x="410818" y="1334809"/>
            <a:ext cx="8322364" cy="4494848"/>
          </a:xfrm>
          <a:prstGeom prst="roundRect">
            <a:avLst/>
          </a:prstGeom>
          <a:noFill/>
          <a:ln w="76200">
            <a:noFill/>
          </a:ln>
        </p:spPr>
        <p:txBody>
          <a:bodyPr wrap="square">
            <a:spAutoFit/>
          </a:bodyPr>
          <a:lstStyle/>
          <a:p>
            <a:pPr algn="ctr"/>
            <a:r>
              <a:rPr lang="es-MX" sz="6000" dirty="0">
                <a:solidFill>
                  <a:schemeClr val="tx1">
                    <a:lumMod val="95000"/>
                    <a:lumOff val="5000"/>
                  </a:schemeClr>
                </a:solidFill>
                <a:latin typeface="Berlin Sans FB" panose="020E0602020502020306" pitchFamily="34" charset="0"/>
              </a:rPr>
              <a:t>PLAN DE TRABAJO </a:t>
            </a:r>
          </a:p>
          <a:p>
            <a:pPr algn="ctr"/>
            <a:r>
              <a:rPr lang="es-MX" sz="6000" dirty="0">
                <a:solidFill>
                  <a:schemeClr val="tx1">
                    <a:lumMod val="95000"/>
                    <a:lumOff val="5000"/>
                  </a:schemeClr>
                </a:solidFill>
                <a:latin typeface="Berlin Sans FB" panose="020E0602020502020306" pitchFamily="34" charset="0"/>
              </a:rPr>
              <a:t>SEMANA DEL </a:t>
            </a:r>
          </a:p>
          <a:p>
            <a:pPr algn="ctr"/>
            <a:r>
              <a:rPr lang="es-MX" sz="6000" dirty="0">
                <a:solidFill>
                  <a:schemeClr val="tx1">
                    <a:lumMod val="95000"/>
                    <a:lumOff val="5000"/>
                  </a:schemeClr>
                </a:solidFill>
                <a:latin typeface="Berlin Sans FB" panose="020E0602020502020306" pitchFamily="34" charset="0"/>
              </a:rPr>
              <a:t>24 AL 28 DE MAYO DEL 2021 </a:t>
            </a:r>
          </a:p>
          <a:p>
            <a:pPr algn="ctr"/>
            <a:endParaRPr lang="es-MX" dirty="0">
              <a:solidFill>
                <a:schemeClr val="tx1">
                  <a:lumMod val="95000"/>
                  <a:lumOff val="5000"/>
                </a:schemeClr>
              </a:solidFill>
              <a:latin typeface="Berlin Sans FB" panose="020E0602020502020306" pitchFamily="34" charset="0"/>
            </a:endParaRPr>
          </a:p>
        </p:txBody>
      </p:sp>
    </p:spTree>
    <p:extLst>
      <p:ext uri="{BB962C8B-B14F-4D97-AF65-F5344CB8AC3E}">
        <p14:creationId xmlns:p14="http://schemas.microsoft.com/office/powerpoint/2010/main" val="79349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02EC4772-7B07-4D75-9EEF-C83D8DB22FE6}"/>
              </a:ext>
            </a:extLst>
          </p:cNvPr>
          <p:cNvSpPr/>
          <p:nvPr/>
        </p:nvSpPr>
        <p:spPr>
          <a:xfrm>
            <a:off x="0" y="151179"/>
            <a:ext cx="9144000" cy="6555641"/>
          </a:xfrm>
          <a:prstGeom prst="rect">
            <a:avLst/>
          </a:prstGeom>
        </p:spPr>
        <p:txBody>
          <a:bodyPr wrap="square">
            <a:spAutoFit/>
          </a:bodyPr>
          <a:lstStyle/>
          <a:p>
            <a:pPr algn="ctr"/>
            <a:r>
              <a:rPr lang="es-ES" sz="2800" dirty="0">
                <a:latin typeface="Berlin Sans FB" panose="020E0602020502020306" pitchFamily="34" charset="0"/>
              </a:rPr>
              <a:t>ESCUELA NORMAL DE EDUCACIÓN PREESCOLAR DEL ESTADO</a:t>
            </a:r>
          </a:p>
          <a:p>
            <a:pPr algn="ctr"/>
            <a:r>
              <a:rPr lang="es-ES" sz="2800" dirty="0">
                <a:latin typeface="Berlin Sans FB" panose="020E0602020502020306" pitchFamily="34" charset="0"/>
              </a:rPr>
              <a:t>LICENCIATURA EN EDUCACIÓN PREESCOLAR</a:t>
            </a:r>
          </a:p>
          <a:p>
            <a:pPr algn="ctr"/>
            <a:r>
              <a:rPr lang="es-ES" sz="2800" dirty="0">
                <a:latin typeface="Berlin Sans FB" panose="020E0602020502020306" pitchFamily="34" charset="0"/>
              </a:rPr>
              <a:t> </a:t>
            </a:r>
          </a:p>
          <a:p>
            <a:pPr algn="ctr"/>
            <a:endParaRPr lang="es-ES" sz="2800" dirty="0">
              <a:latin typeface="Berlin Sans FB" panose="020E0602020502020306" pitchFamily="34" charset="0"/>
            </a:endParaRPr>
          </a:p>
          <a:p>
            <a:pPr algn="ctr"/>
            <a:r>
              <a:rPr lang="es-ES" sz="2800" dirty="0">
                <a:latin typeface="Berlin Sans FB" panose="020E0602020502020306" pitchFamily="34" charset="0"/>
              </a:rPr>
              <a:t>JARDIN DE NIÑOS: María L. Pérez de Arreola</a:t>
            </a:r>
          </a:p>
          <a:p>
            <a:pPr algn="ctr"/>
            <a:r>
              <a:rPr lang="es-ES" sz="2800" dirty="0">
                <a:latin typeface="Berlin Sans FB" panose="020E0602020502020306" pitchFamily="34" charset="0"/>
              </a:rPr>
              <a:t>CLAVE:05EJNO118Z              ZONA ESCOLAR:107</a:t>
            </a:r>
          </a:p>
          <a:p>
            <a:pPr algn="ctr"/>
            <a:r>
              <a:rPr lang="es-ES" sz="2800" dirty="0">
                <a:latin typeface="Berlin Sans FB" panose="020E0602020502020306" pitchFamily="34" charset="0"/>
              </a:rPr>
              <a:t>NOMBRE DE LA EDUCADORA TITULAR:  Rocío Ruiz Reyes</a:t>
            </a:r>
          </a:p>
          <a:p>
            <a:pPr algn="ctr"/>
            <a:r>
              <a:rPr lang="es-ES" sz="2800" dirty="0">
                <a:latin typeface="Berlin Sans FB" panose="020E0602020502020306" pitchFamily="34" charset="0"/>
              </a:rPr>
              <a:t>GRADO EN EL QUE REALIZA LAS PRACTICAS: 1º y 2º B</a:t>
            </a:r>
          </a:p>
          <a:p>
            <a:pPr algn="ctr"/>
            <a:r>
              <a:rPr lang="es-ES" sz="2800" dirty="0">
                <a:latin typeface="Berlin Sans FB" panose="020E0602020502020306" pitchFamily="34" charset="0"/>
              </a:rPr>
              <a:t>TOTAL, DE NIÑOS:32 NIÑOS: NIÑAS: </a:t>
            </a:r>
          </a:p>
          <a:p>
            <a:pPr algn="ctr"/>
            <a:r>
              <a:rPr lang="es-ES" sz="2800" dirty="0">
                <a:latin typeface="Berlin Sans FB" panose="020E0602020502020306" pitchFamily="34" charset="0"/>
              </a:rPr>
              <a:t>NOMBRE DE LA ALUMNA PRACTICANTE: Daniela Gonzalez Escobedo</a:t>
            </a:r>
          </a:p>
          <a:p>
            <a:pPr algn="ctr"/>
            <a:r>
              <a:rPr lang="es-ES" sz="2800" dirty="0">
                <a:latin typeface="Berlin Sans FB" panose="020E0602020502020306" pitchFamily="34" charset="0"/>
              </a:rPr>
              <a:t>GRADO: 4º SECCION: B NUMERO DE LISTA: 10</a:t>
            </a:r>
          </a:p>
          <a:p>
            <a:pPr algn="ctr"/>
            <a:r>
              <a:rPr lang="es-ES" sz="2800" dirty="0">
                <a:latin typeface="Berlin Sans FB" panose="020E0602020502020306" pitchFamily="34" charset="0"/>
              </a:rPr>
              <a:t>PERIODO DE PRACTICA DEL OCTAVO SEMESTRE: 17 AL 21 DE MAYO</a:t>
            </a:r>
          </a:p>
        </p:txBody>
      </p:sp>
      <p:pic>
        <p:nvPicPr>
          <p:cNvPr id="8" name="image1.png">
            <a:extLst>
              <a:ext uri="{FF2B5EF4-FFF2-40B4-BE49-F238E27FC236}">
                <a16:creationId xmlns:a16="http://schemas.microsoft.com/office/drawing/2014/main" id="{9DE0B69A-4C8B-4A54-8A54-FDEC2C7DD7CB}"/>
              </a:ext>
            </a:extLst>
          </p:cNvPr>
          <p:cNvPicPr/>
          <p:nvPr/>
        </p:nvPicPr>
        <p:blipFill>
          <a:blip r:embed="rId2"/>
          <a:srcRect/>
          <a:stretch>
            <a:fillRect/>
          </a:stretch>
        </p:blipFill>
        <p:spPr>
          <a:xfrm>
            <a:off x="3895041" y="1445944"/>
            <a:ext cx="1353917" cy="926195"/>
          </a:xfrm>
          <a:prstGeom prst="rect">
            <a:avLst/>
          </a:prstGeom>
          <a:ln/>
        </p:spPr>
      </p:pic>
    </p:spTree>
    <p:extLst>
      <p:ext uri="{BB962C8B-B14F-4D97-AF65-F5344CB8AC3E}">
        <p14:creationId xmlns:p14="http://schemas.microsoft.com/office/powerpoint/2010/main" val="128044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6">
            <a:extLst>
              <a:ext uri="{FF2B5EF4-FFF2-40B4-BE49-F238E27FC236}">
                <a16:creationId xmlns:a16="http://schemas.microsoft.com/office/drawing/2014/main" id="{422BD45E-0602-44F3-8E2F-CBE73B363AD8}"/>
              </a:ext>
            </a:extLst>
          </p:cNvPr>
          <p:cNvGraphicFramePr>
            <a:graphicFrameLocks noGrp="1"/>
          </p:cNvGraphicFramePr>
          <p:nvPr>
            <p:extLst>
              <p:ext uri="{D42A27DB-BD31-4B8C-83A1-F6EECF244321}">
                <p14:modId xmlns:p14="http://schemas.microsoft.com/office/powerpoint/2010/main" val="2395895122"/>
              </p:ext>
            </p:extLst>
          </p:nvPr>
        </p:nvGraphicFramePr>
        <p:xfrm>
          <a:off x="0" y="1"/>
          <a:ext cx="9143998" cy="6799029"/>
        </p:xfrm>
        <a:graphic>
          <a:graphicData uri="http://schemas.openxmlformats.org/drawingml/2006/table">
            <a:tbl>
              <a:tblPr bandRow="1">
                <a:tableStyleId>{5940675A-B579-460E-94D1-54222C63F5DA}</a:tableStyleId>
              </a:tblPr>
              <a:tblGrid>
                <a:gridCol w="1345298">
                  <a:extLst>
                    <a:ext uri="{9D8B030D-6E8A-4147-A177-3AD203B41FA5}">
                      <a16:colId xmlns:a16="http://schemas.microsoft.com/office/drawing/2014/main" val="178537276"/>
                    </a:ext>
                  </a:extLst>
                </a:gridCol>
                <a:gridCol w="1331641">
                  <a:extLst>
                    <a:ext uri="{9D8B030D-6E8A-4147-A177-3AD203B41FA5}">
                      <a16:colId xmlns:a16="http://schemas.microsoft.com/office/drawing/2014/main" val="3028238145"/>
                    </a:ext>
                  </a:extLst>
                </a:gridCol>
                <a:gridCol w="1787839">
                  <a:extLst>
                    <a:ext uri="{9D8B030D-6E8A-4147-A177-3AD203B41FA5}">
                      <a16:colId xmlns:a16="http://schemas.microsoft.com/office/drawing/2014/main" val="1691573395"/>
                    </a:ext>
                  </a:extLst>
                </a:gridCol>
                <a:gridCol w="1604718">
                  <a:extLst>
                    <a:ext uri="{9D8B030D-6E8A-4147-A177-3AD203B41FA5}">
                      <a16:colId xmlns:a16="http://schemas.microsoft.com/office/drawing/2014/main" val="239473640"/>
                    </a:ext>
                  </a:extLst>
                </a:gridCol>
                <a:gridCol w="1514762">
                  <a:extLst>
                    <a:ext uri="{9D8B030D-6E8A-4147-A177-3AD203B41FA5}">
                      <a16:colId xmlns:a16="http://schemas.microsoft.com/office/drawing/2014/main" val="3210072167"/>
                    </a:ext>
                  </a:extLst>
                </a:gridCol>
                <a:gridCol w="1559740">
                  <a:extLst>
                    <a:ext uri="{9D8B030D-6E8A-4147-A177-3AD203B41FA5}">
                      <a16:colId xmlns:a16="http://schemas.microsoft.com/office/drawing/2014/main" val="772371942"/>
                    </a:ext>
                  </a:extLst>
                </a:gridCol>
              </a:tblGrid>
              <a:tr h="398229">
                <a:tc>
                  <a:txBody>
                    <a:bodyPr/>
                    <a:lstStyle/>
                    <a:p>
                      <a:pPr algn="ctr"/>
                      <a:endParaRPr lang="es-MX" dirty="0"/>
                    </a:p>
                  </a:txBody>
                  <a:tcPr>
                    <a:solidFill>
                      <a:srgbClr val="FF5050"/>
                    </a:solidFill>
                  </a:tcPr>
                </a:tc>
                <a:tc>
                  <a:txBody>
                    <a:bodyPr/>
                    <a:lstStyle/>
                    <a:p>
                      <a:pPr algn="ctr"/>
                      <a:r>
                        <a:rPr lang="es-MX" dirty="0">
                          <a:latin typeface="Berlin Sans FB" panose="020E0602020502020306" pitchFamily="34" charset="0"/>
                        </a:rPr>
                        <a:t>LUNES</a:t>
                      </a:r>
                    </a:p>
                  </a:txBody>
                  <a:tcPr>
                    <a:solidFill>
                      <a:srgbClr val="FF5050"/>
                    </a:solidFill>
                  </a:tcPr>
                </a:tc>
                <a:tc>
                  <a:txBody>
                    <a:bodyPr/>
                    <a:lstStyle/>
                    <a:p>
                      <a:pPr algn="ctr"/>
                      <a:r>
                        <a:rPr lang="es-MX" dirty="0">
                          <a:latin typeface="Berlin Sans FB" panose="020E0602020502020306" pitchFamily="34" charset="0"/>
                        </a:rPr>
                        <a:t>MARTES</a:t>
                      </a:r>
                    </a:p>
                  </a:txBody>
                  <a:tcPr>
                    <a:solidFill>
                      <a:srgbClr val="FF5050"/>
                    </a:solidFill>
                  </a:tcPr>
                </a:tc>
                <a:tc>
                  <a:txBody>
                    <a:bodyPr/>
                    <a:lstStyle/>
                    <a:p>
                      <a:pPr algn="ctr"/>
                      <a:r>
                        <a:rPr lang="es-MX" dirty="0">
                          <a:latin typeface="Berlin Sans FB" panose="020E0602020502020306" pitchFamily="34" charset="0"/>
                        </a:rPr>
                        <a:t>MIERCOLES</a:t>
                      </a:r>
                    </a:p>
                  </a:txBody>
                  <a:tcPr>
                    <a:solidFill>
                      <a:srgbClr val="FF5050"/>
                    </a:solidFill>
                  </a:tcPr>
                </a:tc>
                <a:tc>
                  <a:txBody>
                    <a:bodyPr/>
                    <a:lstStyle/>
                    <a:p>
                      <a:pPr algn="ctr"/>
                      <a:r>
                        <a:rPr lang="es-MX" sz="1200" dirty="0">
                          <a:latin typeface="Berlin Sans FB" panose="020E0602020502020306" pitchFamily="34" charset="0"/>
                        </a:rPr>
                        <a:t>JUEVES</a:t>
                      </a:r>
                    </a:p>
                  </a:txBody>
                  <a:tcPr>
                    <a:solidFill>
                      <a:srgbClr val="FF5050"/>
                    </a:solidFill>
                  </a:tcPr>
                </a:tc>
                <a:tc>
                  <a:txBody>
                    <a:bodyPr/>
                    <a:lstStyle/>
                    <a:p>
                      <a:pPr algn="ctr"/>
                      <a:r>
                        <a:rPr lang="es-MX" sz="1200" dirty="0">
                          <a:latin typeface="Berlin Sans FB" panose="020E0602020502020306" pitchFamily="34" charset="0"/>
                        </a:rPr>
                        <a:t>VIERNES</a:t>
                      </a:r>
                    </a:p>
                  </a:txBody>
                  <a:tcPr>
                    <a:solidFill>
                      <a:srgbClr val="FF5050"/>
                    </a:solidFill>
                  </a:tcPr>
                </a:tc>
                <a:extLst>
                  <a:ext uri="{0D108BD9-81ED-4DB2-BD59-A6C34878D82A}">
                    <a16:rowId xmlns:a16="http://schemas.microsoft.com/office/drawing/2014/main" val="2210961461"/>
                  </a:ext>
                </a:extLst>
              </a:tr>
              <a:tr h="2231665">
                <a:tc>
                  <a:txBody>
                    <a:bodyPr/>
                    <a:lstStyle/>
                    <a:p>
                      <a:pPr algn="ctr"/>
                      <a:r>
                        <a:rPr lang="es-MX" dirty="0">
                          <a:latin typeface="Berlin Sans FB" panose="020E0602020502020306" pitchFamily="34" charset="0"/>
                        </a:rPr>
                        <a:t>Aprendizaje esperado</a:t>
                      </a:r>
                    </a:p>
                  </a:txBody>
                  <a:tcPr>
                    <a:solidFill>
                      <a:srgbClr val="FF5050"/>
                    </a:solidFill>
                  </a:tcPr>
                </a:tc>
                <a:tc>
                  <a:txBody>
                    <a:bodyPr/>
                    <a:lstStyle/>
                    <a:p>
                      <a:pPr algn="ctr"/>
                      <a:r>
                        <a:rPr lang="es-ES" sz="1200" dirty="0">
                          <a:latin typeface="Berlin Sans FB" panose="020E0602020502020306" pitchFamily="34" charset="0"/>
                        </a:rPr>
                        <a:t>Lenguaje y comunicación </a:t>
                      </a:r>
                    </a:p>
                    <a:p>
                      <a:pPr algn="ctr"/>
                      <a:r>
                        <a:rPr lang="es-ES" sz="1200" dirty="0">
                          <a:latin typeface="Berlin Sans FB" panose="020E0602020502020306" pitchFamily="34" charset="0"/>
                        </a:rPr>
                        <a:t>Aprendizaje esperado: Narra historias que</a:t>
                      </a:r>
                    </a:p>
                    <a:p>
                      <a:pPr algn="ctr"/>
                      <a:r>
                        <a:rPr lang="es-ES" sz="1200" dirty="0">
                          <a:latin typeface="Berlin Sans FB" panose="020E0602020502020306" pitchFamily="34" charset="0"/>
                        </a:rPr>
                        <a:t>le son familiares,</a:t>
                      </a:r>
                    </a:p>
                    <a:p>
                      <a:pPr algn="ctr"/>
                      <a:r>
                        <a:rPr lang="es-ES" sz="1200" dirty="0">
                          <a:latin typeface="Berlin Sans FB" panose="020E0602020502020306" pitchFamily="34" charset="0"/>
                        </a:rPr>
                        <a:t>habla acerca de los</a:t>
                      </a:r>
                    </a:p>
                    <a:p>
                      <a:pPr algn="ctr"/>
                      <a:r>
                        <a:rPr lang="es-ES" sz="1200" dirty="0">
                          <a:latin typeface="Berlin Sans FB" panose="020E0602020502020306" pitchFamily="34" charset="0"/>
                        </a:rPr>
                        <a:t>personajes y sus</a:t>
                      </a:r>
                    </a:p>
                    <a:p>
                      <a:pPr algn="ctr"/>
                      <a:r>
                        <a:rPr lang="es-ES" sz="1200" dirty="0">
                          <a:latin typeface="Berlin Sans FB" panose="020E0602020502020306" pitchFamily="34" charset="0"/>
                        </a:rPr>
                        <a:t>características, de</a:t>
                      </a:r>
                    </a:p>
                    <a:p>
                      <a:pPr algn="ctr"/>
                      <a:r>
                        <a:rPr lang="es-ES" sz="1200" dirty="0">
                          <a:latin typeface="Berlin Sans FB" panose="020E0602020502020306" pitchFamily="34" charset="0"/>
                        </a:rPr>
                        <a:t>las acciones y los</a:t>
                      </a:r>
                    </a:p>
                    <a:p>
                      <a:pPr algn="ctr"/>
                      <a:r>
                        <a:rPr lang="es-ES" sz="1200" dirty="0">
                          <a:latin typeface="Berlin Sans FB" panose="020E0602020502020306" pitchFamily="34" charset="0"/>
                        </a:rPr>
                        <a:t>lugares donde se</a:t>
                      </a:r>
                    </a:p>
                    <a:p>
                      <a:pPr algn="ctr"/>
                      <a:r>
                        <a:rPr lang="es-ES" sz="1200" dirty="0">
                          <a:latin typeface="Berlin Sans FB" panose="020E0602020502020306" pitchFamily="34" charset="0"/>
                        </a:rPr>
                        <a:t>desarrollan.</a:t>
                      </a:r>
                    </a:p>
                    <a:p>
                      <a:pPr algn="ctr"/>
                      <a:endParaRPr lang="es-MX" sz="1200" dirty="0">
                        <a:latin typeface="Berlin Sans FB" panose="020E0602020502020306" pitchFamily="34" charset="0"/>
                      </a:endParaRPr>
                    </a:p>
                  </a:txBody>
                  <a:tcPr>
                    <a:noFill/>
                  </a:tcPr>
                </a:tc>
                <a:tc>
                  <a:txBody>
                    <a:bodyPr/>
                    <a:lstStyle/>
                    <a:p>
                      <a:pPr algn="ctr"/>
                      <a:r>
                        <a:rPr lang="es-MX" sz="1200" dirty="0">
                          <a:latin typeface="Berlin Sans FB" panose="020E0602020502020306" pitchFamily="34" charset="0"/>
                        </a:rPr>
                        <a:t>Lenguaje y comunicación</a:t>
                      </a:r>
                    </a:p>
                    <a:p>
                      <a:pPr algn="ctr"/>
                      <a:r>
                        <a:rPr lang="es-MX" sz="1200" dirty="0">
                          <a:latin typeface="Berlin Sans FB" panose="020E0602020502020306" pitchFamily="34" charset="0"/>
                        </a:rPr>
                        <a:t>Aprendizajes esperado:</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Escribe su nombre con diversos propósitos e identifica el de algunos compañeros.</a:t>
                      </a:r>
                      <a:endParaRPr lang="es-MX" sz="1200" dirty="0">
                        <a:latin typeface="Berlin Sans FB" panose="020E0602020502020306" pitchFamily="34" charset="0"/>
                      </a:endParaRPr>
                    </a:p>
                    <a:p>
                      <a:pPr algn="ctr"/>
                      <a:endParaRPr lang="es-MX" sz="1200" dirty="0">
                        <a:latin typeface="Berlin Sans FB" panose="020E0602020502020306"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s-ES" sz="1200" kern="1200" dirty="0">
                        <a:solidFill>
                          <a:schemeClr val="tx1"/>
                        </a:solidFill>
                        <a:latin typeface="Berlin Sans FB" panose="020E0602020502020306" pitchFamily="34" charset="0"/>
                        <a:ea typeface="+mn-ea"/>
                        <a:cs typeface="+mn-cs"/>
                      </a:endParaRPr>
                    </a:p>
                  </a:txBody>
                  <a:tcPr>
                    <a:noFill/>
                  </a:tcPr>
                </a:tc>
                <a:tc>
                  <a:txBody>
                    <a:bodyPr/>
                    <a:lstStyle/>
                    <a:p>
                      <a:pPr algn="ctr"/>
                      <a:r>
                        <a:rPr lang="es-MX" sz="1200" dirty="0">
                          <a:latin typeface="Berlin Sans FB" panose="020E0602020502020306" pitchFamily="34" charset="0"/>
                        </a:rPr>
                        <a:t>Lenguaje y comunicación</a:t>
                      </a:r>
                    </a:p>
                    <a:p>
                      <a:pPr algn="ctr"/>
                      <a:r>
                        <a:rPr lang="es-MX" sz="1200" dirty="0">
                          <a:latin typeface="Berlin Sans FB" panose="020E0602020502020306" pitchFamily="34" charset="0"/>
                        </a:rPr>
                        <a:t>Aprendizajes esperado:</a:t>
                      </a:r>
                    </a:p>
                    <a:p>
                      <a:pPr algn="ctr"/>
                      <a:r>
                        <a:rPr lang="es-ES" sz="1200" dirty="0">
                          <a:latin typeface="Berlin Sans FB" panose="020E0602020502020306" pitchFamily="34" charset="0"/>
                        </a:rPr>
                        <a:t>Escribe su nombre con diversos propósitos e identifica el de algunos compañeros.</a:t>
                      </a:r>
                      <a:endParaRPr lang="es-MX" sz="1200" dirty="0">
                        <a:latin typeface="Berlin Sans FB" panose="020E0602020502020306" pitchFamily="34" charset="0"/>
                      </a:endParaRPr>
                    </a:p>
                  </a:txBody>
                  <a:tcPr>
                    <a:noFill/>
                  </a:tcPr>
                </a:tc>
                <a:tc>
                  <a:txBody>
                    <a:bodyPr/>
                    <a:lstStyle/>
                    <a:p>
                      <a:pPr marL="0" algn="ctr" defTabSz="914400" rtl="0" eaLnBrk="1" latinLnBrk="0" hangingPunct="1"/>
                      <a:r>
                        <a:rPr lang="es-ES" sz="1200" kern="1200" dirty="0">
                          <a:solidFill>
                            <a:schemeClr val="tx1"/>
                          </a:solidFill>
                          <a:latin typeface="Berlin Sans FB" panose="020E0602020502020306" pitchFamily="34" charset="0"/>
                          <a:ea typeface="+mn-ea"/>
                          <a:cs typeface="+mn-cs"/>
                        </a:rPr>
                        <a:t>Lenguaje y comunicación</a:t>
                      </a:r>
                    </a:p>
                    <a:p>
                      <a:pPr marL="0" algn="ctr" defTabSz="914400" rtl="0" eaLnBrk="1" latinLnBrk="0" hangingPunct="1"/>
                      <a:r>
                        <a:rPr lang="es-ES" sz="1200" kern="1200" dirty="0">
                          <a:solidFill>
                            <a:schemeClr val="tx1"/>
                          </a:solidFill>
                          <a:latin typeface="Berlin Sans FB" panose="020E0602020502020306" pitchFamily="34" charset="0"/>
                          <a:ea typeface="+mn-ea"/>
                          <a:cs typeface="+mn-cs"/>
                        </a:rPr>
                        <a:t>Aprendizaje esperado: </a:t>
                      </a:r>
                    </a:p>
                    <a:p>
                      <a:pPr marL="0" algn="ctr" defTabSz="914400" rtl="0" eaLnBrk="1" latinLnBrk="0" hangingPunct="1"/>
                      <a:r>
                        <a:rPr lang="es-ES" sz="1200" kern="1200" dirty="0">
                          <a:solidFill>
                            <a:schemeClr val="tx1"/>
                          </a:solidFill>
                          <a:latin typeface="Berlin Sans FB" panose="020E0602020502020306" pitchFamily="34" charset="0"/>
                          <a:ea typeface="+mn-ea"/>
                          <a:cs typeface="+mn-cs"/>
                        </a:rPr>
                        <a:t>Construye</a:t>
                      </a:r>
                    </a:p>
                    <a:p>
                      <a:pPr marL="0" algn="ctr" defTabSz="914400" rtl="0" eaLnBrk="1" latinLnBrk="0" hangingPunct="1"/>
                      <a:r>
                        <a:rPr lang="es-ES" sz="1200" kern="1200" dirty="0">
                          <a:solidFill>
                            <a:schemeClr val="tx1"/>
                          </a:solidFill>
                          <a:latin typeface="Berlin Sans FB" panose="020E0602020502020306" pitchFamily="34" charset="0"/>
                          <a:ea typeface="+mn-ea"/>
                          <a:cs typeface="+mn-cs"/>
                        </a:rPr>
                        <a:t>colectivamente</a:t>
                      </a:r>
                    </a:p>
                    <a:p>
                      <a:pPr marL="0" algn="ctr" defTabSz="914400" rtl="0" eaLnBrk="1" latinLnBrk="0" hangingPunct="1"/>
                      <a:r>
                        <a:rPr lang="es-ES" sz="1200" kern="1200" dirty="0">
                          <a:solidFill>
                            <a:schemeClr val="tx1"/>
                          </a:solidFill>
                          <a:latin typeface="Berlin Sans FB" panose="020E0602020502020306" pitchFamily="34" charset="0"/>
                          <a:ea typeface="+mn-ea"/>
                          <a:cs typeface="+mn-cs"/>
                        </a:rPr>
                        <a:t>rimas sencillas.</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Lenguaje y comunicación</a:t>
                      </a:r>
                    </a:p>
                    <a:p>
                      <a:pPr algn="ctr"/>
                      <a:r>
                        <a:rPr lang="es-MX" sz="1200" dirty="0">
                          <a:latin typeface="Berlin Sans FB" panose="020E0602020502020306" pitchFamily="34" charset="0"/>
                        </a:rPr>
                        <a:t>Aprendizajes esperado:</a:t>
                      </a:r>
                    </a:p>
                    <a:p>
                      <a:pPr algn="ctr"/>
                      <a:r>
                        <a:rPr lang="es-ES" sz="1200" dirty="0">
                          <a:latin typeface="Berlin Sans FB" panose="020E0602020502020306" pitchFamily="34" charset="0"/>
                        </a:rPr>
                        <a:t>Escribe su nombre con diversos propósitos e identifica el de algunos compañeros.</a:t>
                      </a:r>
                      <a:endParaRPr lang="es-MX" sz="1200" dirty="0">
                        <a:latin typeface="Berlin Sans FB" panose="020E0602020502020306"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200" dirty="0">
                        <a:latin typeface="Berlin Sans FB" panose="020E0602020502020306"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200" dirty="0">
                        <a:latin typeface="Berlin Sans FB" panose="020E0602020502020306" pitchFamily="34" charset="0"/>
                      </a:endParaRPr>
                    </a:p>
                  </a:txBody>
                  <a:tcPr>
                    <a:noFill/>
                  </a:tcPr>
                </a:tc>
                <a:extLst>
                  <a:ext uri="{0D108BD9-81ED-4DB2-BD59-A6C34878D82A}">
                    <a16:rowId xmlns:a16="http://schemas.microsoft.com/office/drawing/2014/main" val="1571764884"/>
                  </a:ext>
                </a:extLst>
              </a:tr>
              <a:tr h="2377329">
                <a:tc>
                  <a:txBody>
                    <a:bodyPr/>
                    <a:lstStyle/>
                    <a:p>
                      <a:pPr algn="ctr"/>
                      <a:r>
                        <a:rPr lang="es-MX" dirty="0">
                          <a:latin typeface="Berlin Sans FB" panose="020E0602020502020306" pitchFamily="34" charset="0"/>
                        </a:rPr>
                        <a:t>Actividades en conexión o video</a:t>
                      </a:r>
                    </a:p>
                  </a:txBody>
                  <a:tcPr>
                    <a:solidFill>
                      <a:srgbClr val="FF5050"/>
                    </a:solidFill>
                  </a:tcPr>
                </a:tc>
                <a:tc>
                  <a:txBody>
                    <a:bodyPr/>
                    <a:lstStyle/>
                    <a:p>
                      <a:pPr algn="ctr"/>
                      <a:r>
                        <a:rPr lang="es-MX" sz="1200" dirty="0">
                          <a:latin typeface="Berlin Sans FB" panose="020E0602020502020306" pitchFamily="34" charset="0"/>
                        </a:rPr>
                        <a:t>ENVÍO DE </a:t>
                      </a:r>
                    </a:p>
                    <a:p>
                      <a:pPr algn="ctr"/>
                      <a:r>
                        <a:rPr lang="es-MX" sz="1200" dirty="0">
                          <a:latin typeface="Berlin Sans FB" panose="020E0602020502020306" pitchFamily="34" charset="0"/>
                        </a:rPr>
                        <a:t>VIDEO</a:t>
                      </a:r>
                    </a:p>
                    <a:p>
                      <a:pPr algn="ctr"/>
                      <a:r>
                        <a:rPr lang="es-MX" sz="1200" dirty="0">
                          <a:latin typeface="Berlin Sans FB" panose="020E0602020502020306" pitchFamily="34" charset="0"/>
                        </a:rPr>
                        <a:t>Inicio: Se da a conocer que escuchara una historia de invención propia</a:t>
                      </a:r>
                    </a:p>
                    <a:p>
                      <a:pPr algn="ctr"/>
                      <a:r>
                        <a:rPr lang="es-MX" sz="1200" dirty="0">
                          <a:latin typeface="Berlin Sans FB" panose="020E0602020502020306" pitchFamily="34" charset="0"/>
                        </a:rPr>
                        <a:t>Desarrollo: Escucha la historia</a:t>
                      </a:r>
                    </a:p>
                    <a:p>
                      <a:pPr algn="ctr"/>
                      <a:r>
                        <a:rPr lang="es-MX" sz="1200" dirty="0">
                          <a:latin typeface="Berlin Sans FB" panose="020E0602020502020306" pitchFamily="34" charset="0"/>
                        </a:rPr>
                        <a:t>Cierre: Se comenta el nombre del autor y uso de </a:t>
                      </a:r>
                      <a:r>
                        <a:rPr lang="es-MX" sz="1200">
                          <a:latin typeface="Berlin Sans FB" panose="020E0602020502020306" pitchFamily="34" charset="0"/>
                        </a:rPr>
                        <a:t>dicho nombre</a:t>
                      </a:r>
                      <a:endParaRPr lang="es-MX" sz="1200" dirty="0">
                        <a:latin typeface="Berlin Sans FB" panose="020E0602020502020306" pitchFamily="34" charset="0"/>
                      </a:endParaRPr>
                    </a:p>
                    <a:p>
                      <a:pPr algn="ctr"/>
                      <a:endParaRPr lang="es-MX" sz="1200" dirty="0">
                        <a:latin typeface="Berlin Sans FB" panose="020E0602020502020306" pitchFamily="34" charset="0"/>
                      </a:endParaRPr>
                    </a:p>
                  </a:txBody>
                  <a:tcPr>
                    <a:noFill/>
                  </a:tcPr>
                </a:tc>
                <a:tc>
                  <a:txBody>
                    <a:bodyPr/>
                    <a:lstStyle/>
                    <a:p>
                      <a:pPr algn="ctr"/>
                      <a:r>
                        <a:rPr lang="es-MX" sz="1200" dirty="0">
                          <a:latin typeface="Berlin Sans FB" panose="020E0602020502020306" pitchFamily="34" charset="0"/>
                        </a:rPr>
                        <a:t>CONEXION MEDIANTE MEET </a:t>
                      </a:r>
                    </a:p>
                    <a:p>
                      <a:pPr algn="ctr"/>
                      <a:r>
                        <a:rPr lang="es-MX" sz="1200" dirty="0">
                          <a:latin typeface="Berlin Sans FB" panose="020E0602020502020306" pitchFamily="34" charset="0"/>
                        </a:rPr>
                        <a:t>9.30- 10:35</a:t>
                      </a:r>
                    </a:p>
                    <a:p>
                      <a:pPr algn="ctr"/>
                      <a:r>
                        <a:rPr lang="es-MX" sz="1200" dirty="0">
                          <a:latin typeface="Berlin Sans FB" panose="020E0602020502020306" pitchFamily="34" charset="0"/>
                        </a:rPr>
                        <a:t> Inicio: Observa los diferentes nombres que se presentan en la pantalla</a:t>
                      </a:r>
                    </a:p>
                    <a:p>
                      <a:pPr algn="ctr"/>
                      <a:r>
                        <a:rPr lang="es-MX" sz="1200" dirty="0">
                          <a:latin typeface="Berlin Sans FB" panose="020E0602020502020306" pitchFamily="34" charset="0"/>
                        </a:rPr>
                        <a:t>Desarrollo: comienza a armar su rompecabezas con su nombre</a:t>
                      </a:r>
                    </a:p>
                    <a:p>
                      <a:pPr algn="ctr"/>
                      <a:endParaRPr lang="es-MX" sz="1200" dirty="0">
                        <a:latin typeface="Berlin Sans FB" panose="020E0602020502020306" pitchFamily="34" charset="0"/>
                      </a:endParaRPr>
                    </a:p>
                    <a:p>
                      <a:pPr algn="ctr"/>
                      <a:endParaRPr lang="es-MX" sz="1200" dirty="0">
                        <a:latin typeface="Berlin Sans FB" panose="020E0602020502020306" pitchFamily="34" charset="0"/>
                      </a:endParaRPr>
                    </a:p>
                    <a:p>
                      <a:pPr algn="ctr"/>
                      <a:endParaRPr lang="es-MX" sz="1200" dirty="0">
                        <a:latin typeface="Berlin Sans FB" panose="020E0602020502020306" pitchFamily="34" charset="0"/>
                      </a:endParaRPr>
                    </a:p>
                    <a:p>
                      <a:pPr algn="ctr"/>
                      <a:endParaRPr lang="es-MX" sz="1200" dirty="0">
                        <a:latin typeface="Berlin Sans FB" panose="020E0602020502020306" pitchFamily="34" charset="0"/>
                      </a:endParaRPr>
                    </a:p>
                    <a:p>
                      <a:pPr algn="ctr"/>
                      <a:endParaRPr lang="es-MX" sz="1200" dirty="0">
                        <a:latin typeface="Berlin Sans FB" panose="020E0602020502020306" pitchFamily="34" charset="0"/>
                      </a:endParaRPr>
                    </a:p>
                    <a:p>
                      <a:pPr algn="ctr"/>
                      <a:endParaRPr lang="es-MX" sz="1200" dirty="0">
                        <a:latin typeface="Berlin Sans FB" panose="020E0602020502020306" pitchFamily="34" charset="0"/>
                      </a:endParaRPr>
                    </a:p>
                    <a:p>
                      <a:pPr algn="ctr"/>
                      <a:r>
                        <a:rPr lang="es-MX" sz="1200" dirty="0">
                          <a:latin typeface="Berlin Sans FB" panose="020E0602020502020306" pitchFamily="34" charset="0"/>
                        </a:rPr>
                        <a:t>Cierre: comenta ¿fue fácil? ¿que te pareció mas fácil con la foto o sin ella?</a:t>
                      </a:r>
                    </a:p>
                  </a:txBody>
                  <a:tcPr/>
                </a:tc>
                <a:tc>
                  <a:txBody>
                    <a:bodyPr/>
                    <a:lstStyle/>
                    <a:p>
                      <a:pPr algn="ctr"/>
                      <a:r>
                        <a:rPr lang="es-MX" sz="1200" dirty="0">
                          <a:latin typeface="Berlin Sans FB" panose="020E0602020502020306" pitchFamily="34" charset="0"/>
                        </a:rPr>
                        <a:t>CONEXION MEDIANTE MEET </a:t>
                      </a:r>
                    </a:p>
                    <a:p>
                      <a:pPr algn="ctr"/>
                      <a:r>
                        <a:rPr lang="es-MX" sz="1200" dirty="0">
                          <a:latin typeface="Berlin Sans FB" panose="020E0602020502020306" pitchFamily="34" charset="0"/>
                        </a:rPr>
                        <a:t>9.30- 10:35</a:t>
                      </a:r>
                    </a:p>
                    <a:p>
                      <a:pPr algn="ctr"/>
                      <a:r>
                        <a:rPr lang="es-MX" sz="1200" dirty="0">
                          <a:latin typeface="Berlin Sans FB" panose="020E0602020502020306" pitchFamily="34" charset="0"/>
                        </a:rPr>
                        <a:t> Inicio: Se da una explicación acerca de como se realizara la actividad</a:t>
                      </a:r>
                    </a:p>
                    <a:p>
                      <a:pPr algn="ctr"/>
                      <a:r>
                        <a:rPr lang="es-MX" sz="1200" dirty="0">
                          <a:latin typeface="Berlin Sans FB" panose="020E0602020502020306" pitchFamily="34" charset="0"/>
                        </a:rPr>
                        <a:t>Escribe su nombre en el pizarrón arias veces</a:t>
                      </a:r>
                    </a:p>
                    <a:p>
                      <a:pPr algn="ctr"/>
                      <a:r>
                        <a:rPr lang="es-MX" sz="1200" dirty="0">
                          <a:latin typeface="Berlin Sans FB" panose="020E0602020502020306" pitchFamily="34" charset="0"/>
                        </a:rPr>
                        <a:t>Desarrollo: Se presentan uno por uno los nombre de los alumnos y ellos identificaran su nombre, mencionado con que letra empieza y cuantas letras tiene</a:t>
                      </a:r>
                    </a:p>
                  </a:txBody>
                  <a:tcPr>
                    <a:noFill/>
                  </a:tcPr>
                </a:tc>
                <a:tc>
                  <a:txBody>
                    <a:bodyPr/>
                    <a:lstStyle/>
                    <a:p>
                      <a:pPr algn="ctr"/>
                      <a:r>
                        <a:rPr lang="es-MX" sz="1200" dirty="0">
                          <a:latin typeface="Berlin Sans FB" panose="020E0602020502020306" pitchFamily="34" charset="0"/>
                        </a:rPr>
                        <a:t>ENVÍO DE </a:t>
                      </a:r>
                    </a:p>
                    <a:p>
                      <a:pPr algn="ctr"/>
                      <a:r>
                        <a:rPr lang="es-MX" sz="1200" dirty="0">
                          <a:latin typeface="Berlin Sans FB" panose="020E0602020502020306" pitchFamily="34" charset="0"/>
                        </a:rPr>
                        <a:t>VIDEO</a:t>
                      </a:r>
                    </a:p>
                    <a:p>
                      <a:pPr algn="ctr"/>
                      <a:r>
                        <a:rPr lang="es-MX" sz="1200" dirty="0">
                          <a:latin typeface="Berlin Sans FB" panose="020E0602020502020306" pitchFamily="34" charset="0"/>
                        </a:rPr>
                        <a:t>Inicio; se presenta el nombre y se pide que observen las ultimas 2 letras que lo conforman</a:t>
                      </a:r>
                    </a:p>
                    <a:p>
                      <a:pPr algn="ctr"/>
                      <a:r>
                        <a:rPr lang="es-MX" sz="1200" dirty="0">
                          <a:latin typeface="Berlin Sans FB" panose="020E0602020502020306" pitchFamily="34" charset="0"/>
                        </a:rPr>
                        <a:t>Desarrollo, se buscan palabras que rimen con su nombre</a:t>
                      </a:r>
                    </a:p>
                    <a:p>
                      <a:pPr algn="ctr"/>
                      <a:r>
                        <a:rPr lang="es-MX" sz="1200" dirty="0">
                          <a:latin typeface="Berlin Sans FB" panose="020E0602020502020306" pitchFamily="34" charset="0"/>
                        </a:rPr>
                        <a:t>Cierre: Se les presenta una rima corta con su nombre y estas palabras</a:t>
                      </a:r>
                    </a:p>
                  </a:txBody>
                  <a:tcPr/>
                </a:tc>
                <a:tc>
                  <a:txBody>
                    <a:bodyPr/>
                    <a:lstStyle/>
                    <a:p>
                      <a:pPr algn="ctr"/>
                      <a:r>
                        <a:rPr lang="es-MX" sz="1200" dirty="0">
                          <a:latin typeface="Berlin Sans FB" panose="020E0602020502020306" pitchFamily="34" charset="0"/>
                        </a:rPr>
                        <a:t>Comunicación con padres de familia, evaluación de evidencias</a:t>
                      </a:r>
                    </a:p>
                  </a:txBody>
                  <a:tcPr>
                    <a:noFill/>
                  </a:tcPr>
                </a:tc>
                <a:extLst>
                  <a:ext uri="{0D108BD9-81ED-4DB2-BD59-A6C34878D82A}">
                    <a16:rowId xmlns:a16="http://schemas.microsoft.com/office/drawing/2014/main" val="2588323147"/>
                  </a:ext>
                </a:extLst>
              </a:tr>
            </a:tbl>
          </a:graphicData>
        </a:graphic>
      </p:graphicFrame>
      <p:pic>
        <p:nvPicPr>
          <p:cNvPr id="3" name="Imagen 2">
            <a:extLst>
              <a:ext uri="{FF2B5EF4-FFF2-40B4-BE49-F238E27FC236}">
                <a16:creationId xmlns:a16="http://schemas.microsoft.com/office/drawing/2014/main" id="{DB1DF10E-B93F-4C06-8DCF-9D4910B6C568}"/>
              </a:ext>
            </a:extLst>
          </p:cNvPr>
          <p:cNvPicPr>
            <a:picLocks noChangeAspect="1"/>
          </p:cNvPicPr>
          <p:nvPr/>
        </p:nvPicPr>
        <p:blipFill>
          <a:blip r:embed="rId2"/>
          <a:stretch>
            <a:fillRect/>
          </a:stretch>
        </p:blipFill>
        <p:spPr>
          <a:xfrm>
            <a:off x="3083616" y="4909104"/>
            <a:ext cx="1133888" cy="1133888"/>
          </a:xfrm>
          <a:prstGeom prst="rect">
            <a:avLst/>
          </a:prstGeom>
        </p:spPr>
      </p:pic>
    </p:spTree>
    <p:extLst>
      <p:ext uri="{BB962C8B-B14F-4D97-AF65-F5344CB8AC3E}">
        <p14:creationId xmlns:p14="http://schemas.microsoft.com/office/powerpoint/2010/main" val="3762154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013CF00A-A320-4D9E-8F20-329738AD956E}"/>
              </a:ext>
            </a:extLst>
          </p:cNvPr>
          <p:cNvGraphicFramePr>
            <a:graphicFrameLocks noGrp="1"/>
          </p:cNvGraphicFramePr>
          <p:nvPr>
            <p:extLst>
              <p:ext uri="{D42A27DB-BD31-4B8C-83A1-F6EECF244321}">
                <p14:modId xmlns:p14="http://schemas.microsoft.com/office/powerpoint/2010/main" val="1065928760"/>
              </p:ext>
            </p:extLst>
          </p:nvPr>
        </p:nvGraphicFramePr>
        <p:xfrm>
          <a:off x="-2" y="4"/>
          <a:ext cx="9144002" cy="6576759"/>
        </p:xfrm>
        <a:graphic>
          <a:graphicData uri="http://schemas.openxmlformats.org/drawingml/2006/table">
            <a:tbl>
              <a:tblPr firstRow="1" bandRow="1">
                <a:tableStyleId>{5940675A-B579-460E-94D1-54222C63F5DA}</a:tableStyleId>
              </a:tblPr>
              <a:tblGrid>
                <a:gridCol w="1172217">
                  <a:extLst>
                    <a:ext uri="{9D8B030D-6E8A-4147-A177-3AD203B41FA5}">
                      <a16:colId xmlns:a16="http://schemas.microsoft.com/office/drawing/2014/main" val="2693174218"/>
                    </a:ext>
                  </a:extLst>
                </a:gridCol>
                <a:gridCol w="1594357">
                  <a:extLst>
                    <a:ext uri="{9D8B030D-6E8A-4147-A177-3AD203B41FA5}">
                      <a16:colId xmlns:a16="http://schemas.microsoft.com/office/drawing/2014/main" val="1197416063"/>
                    </a:ext>
                  </a:extLst>
                </a:gridCol>
                <a:gridCol w="1594357">
                  <a:extLst>
                    <a:ext uri="{9D8B030D-6E8A-4147-A177-3AD203B41FA5}">
                      <a16:colId xmlns:a16="http://schemas.microsoft.com/office/drawing/2014/main" val="2338662622"/>
                    </a:ext>
                  </a:extLst>
                </a:gridCol>
                <a:gridCol w="1594357">
                  <a:extLst>
                    <a:ext uri="{9D8B030D-6E8A-4147-A177-3AD203B41FA5}">
                      <a16:colId xmlns:a16="http://schemas.microsoft.com/office/drawing/2014/main" val="2019408199"/>
                    </a:ext>
                  </a:extLst>
                </a:gridCol>
                <a:gridCol w="1108123">
                  <a:extLst>
                    <a:ext uri="{9D8B030D-6E8A-4147-A177-3AD203B41FA5}">
                      <a16:colId xmlns:a16="http://schemas.microsoft.com/office/drawing/2014/main" val="3338205940"/>
                    </a:ext>
                  </a:extLst>
                </a:gridCol>
                <a:gridCol w="2080591">
                  <a:extLst>
                    <a:ext uri="{9D8B030D-6E8A-4147-A177-3AD203B41FA5}">
                      <a16:colId xmlns:a16="http://schemas.microsoft.com/office/drawing/2014/main" val="111099089"/>
                    </a:ext>
                  </a:extLst>
                </a:gridCol>
              </a:tblGrid>
              <a:tr h="5191958">
                <a:tc>
                  <a:txBody>
                    <a:bodyPr/>
                    <a:lstStyle/>
                    <a:p>
                      <a:pPr algn="ctr"/>
                      <a:r>
                        <a:rPr lang="es-MX" sz="1400" dirty="0">
                          <a:latin typeface="Berlin Sans FB" panose="020E0602020502020306" pitchFamily="34" charset="0"/>
                        </a:rPr>
                        <a:t>Actividades para realizar en casa</a:t>
                      </a:r>
                    </a:p>
                  </a:txBody>
                  <a:tcPr>
                    <a:solidFill>
                      <a:srgbClr val="FF5050"/>
                    </a:solidFill>
                  </a:tcPr>
                </a:tc>
                <a:tc>
                  <a:txBody>
                    <a:bodyPr/>
                    <a:lstStyle/>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Inicio:</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Responde ¿Recuerdas que hemos visto estos días? ¿te gustan las actividades sobre tu nombre? </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Desarrollo: </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Realiza una historia en donde el sea el personaje principal, el padre de familia escribe esta historia en una cartulina poniendo el nombre del alumno con otro color. Al finalizar colocar la palabra Autor y el nombre del alumno.</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Cierre: Comentar ¿porque es importante poner el autor de la historia? ¿que utilidad tiene el nombre en este cuento?</a:t>
                      </a:r>
                    </a:p>
                    <a:p>
                      <a:pPr algn="l">
                        <a:lnSpc>
                          <a:spcPct val="107000"/>
                        </a:lnSpc>
                        <a:spcAft>
                          <a:spcPts val="800"/>
                        </a:spcAft>
                      </a:pPr>
                      <a:r>
                        <a:rPr lang="es-ES" sz="1200" dirty="0">
                          <a:solidFill>
                            <a:srgbClr val="FF5050"/>
                          </a:solidFill>
                          <a:effectLst/>
                          <a:latin typeface="Berlin Sans FB" panose="020E0602020502020306" pitchFamily="34" charset="0"/>
                          <a:ea typeface="Calibri" panose="020F0502020204030204" pitchFamily="34" charset="0"/>
                          <a:cs typeface="Times New Roman" panose="02020603050405020304" pitchFamily="18" charset="0"/>
                        </a:rPr>
                        <a:t>Estrategia de escritura</a:t>
                      </a:r>
                      <a:r>
                        <a:rPr lang="es-ES" sz="1200" dirty="0">
                          <a:solidFill>
                            <a:srgbClr val="FF0066"/>
                          </a:solidFill>
                          <a:effectLst/>
                          <a:latin typeface="Berlin Sans FB" panose="020E0602020502020306" pitchFamily="34" charset="0"/>
                          <a:ea typeface="Calibri" panose="020F0502020204030204" pitchFamily="34" charset="0"/>
                          <a:cs typeface="Times New Roman" panose="02020603050405020304" pitchFamily="18" charset="0"/>
                        </a:rPr>
                        <a:t>: </a:t>
                      </a:r>
                      <a:r>
                        <a:rPr lang="es-ES" sz="1200" dirty="0">
                          <a:effectLst/>
                          <a:latin typeface="Berlin Sans FB" panose="020E0602020502020306" pitchFamily="34" charset="0"/>
                          <a:ea typeface="Calibri" panose="020F0502020204030204" pitchFamily="34" charset="0"/>
                          <a:cs typeface="Times New Roman" panose="02020603050405020304" pitchFamily="18" charset="0"/>
                        </a:rPr>
                        <a:t>Realizar su nombre 3 veces en el pizarrón </a:t>
                      </a:r>
                    </a:p>
                  </a:txBody>
                  <a:tcPr marL="68580" marR="68580" marT="9525" marB="0"/>
                </a:tc>
                <a:tc>
                  <a:txBody>
                    <a:bodyPr/>
                    <a:lstStyle/>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Inicio:</a:t>
                      </a: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Observa el material que utilizara.</a:t>
                      </a:r>
                    </a:p>
                    <a:p>
                      <a:pPr marL="0" indent="0">
                        <a:buFont typeface="Arial" panose="020B0604020202020204" pitchFamily="34" charset="0"/>
                        <a:buNone/>
                      </a:pPr>
                      <a:endParaRPr lang="es-ES"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endParaRPr lang="es-ES"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endParaRPr lang="es-ES"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endParaRPr lang="es-ES"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endParaRPr lang="es-ES"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endParaRPr lang="es-ES"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Desarrollo:</a:t>
                      </a: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Realiza el acomodo de las letras de su nombre </a:t>
                      </a: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Realizarlo en arias ocasiones</a:t>
                      </a:r>
                    </a:p>
                    <a:p>
                      <a:pPr marL="0" indent="0">
                        <a:buFont typeface="Arial" panose="020B0604020202020204" pitchFamily="34" charset="0"/>
                        <a:buNone/>
                      </a:pPr>
                      <a:endParaRPr lang="es-ES"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Cierre</a:t>
                      </a:r>
                      <a:r>
                        <a:rPr lang="es-ES" sz="1200">
                          <a:solidFill>
                            <a:schemeClr val="tx1">
                              <a:lumMod val="95000"/>
                              <a:lumOff val="5000"/>
                            </a:schemeClr>
                          </a:solidFill>
                          <a:latin typeface="Berlin Sans FB" panose="020E0602020502020306" pitchFamily="34" charset="0"/>
                        </a:rPr>
                        <a:t>: Responde</a:t>
                      </a:r>
                      <a:endParaRPr lang="es-ES" sz="1200" dirty="0">
                        <a:solidFill>
                          <a:schemeClr val="tx1">
                            <a:lumMod val="95000"/>
                            <a:lumOff val="5000"/>
                          </a:schemeClr>
                        </a:solidFill>
                        <a:latin typeface="Berlin Sans FB" panose="020E0602020502020306" pitchFamily="34" charset="0"/>
                      </a:endParaRPr>
                    </a:p>
                  </a:txBody>
                  <a:tcPr/>
                </a:tc>
                <a:tc>
                  <a:txBody>
                    <a:bodyPr/>
                    <a:lstStyle/>
                    <a:p>
                      <a:pPr algn="l"/>
                      <a:r>
                        <a:rPr lang="es-MX" sz="1200" dirty="0">
                          <a:latin typeface="Berlin Sans FB" panose="020E0602020502020306" pitchFamily="34" charset="0"/>
                        </a:rPr>
                        <a:t>Inicio:</a:t>
                      </a:r>
                    </a:p>
                    <a:p>
                      <a:pPr algn="l"/>
                      <a:r>
                        <a:rPr lang="es-MX" sz="1200" dirty="0">
                          <a:latin typeface="Berlin Sans FB" panose="020E0602020502020306" pitchFamily="34" charset="0"/>
                        </a:rPr>
                        <a:t>Se le presentan los nombres de los integrantes de su familia en tarjetas</a:t>
                      </a:r>
                    </a:p>
                    <a:p>
                      <a:pPr algn="l"/>
                      <a:endParaRPr lang="es-MX" sz="1200" dirty="0">
                        <a:latin typeface="Berlin Sans FB" panose="020E0602020502020306" pitchFamily="34" charset="0"/>
                      </a:endParaRPr>
                    </a:p>
                    <a:p>
                      <a:pPr algn="l"/>
                      <a:r>
                        <a:rPr lang="es-MX" sz="1200" dirty="0">
                          <a:latin typeface="Berlin Sans FB" panose="020E0602020502020306" pitchFamily="34" charset="0"/>
                        </a:rPr>
                        <a:t>Desarrollo:</a:t>
                      </a:r>
                    </a:p>
                    <a:p>
                      <a:pPr algn="l"/>
                      <a:r>
                        <a:rPr lang="es-MX" sz="1200" dirty="0">
                          <a:latin typeface="Berlin Sans FB" panose="020E0602020502020306" pitchFamily="34" charset="0"/>
                        </a:rPr>
                        <a:t>Identifica cual es su nombre, dejar que lo haga lo mas autónomo posible (si no lo hace intentarlo en varias ocasiones)</a:t>
                      </a:r>
                    </a:p>
                    <a:p>
                      <a:pPr algn="l"/>
                      <a:endParaRPr lang="es-MX" sz="1200" dirty="0">
                        <a:latin typeface="Berlin Sans FB" panose="020E0602020502020306" pitchFamily="34" charset="0"/>
                      </a:endParaRPr>
                    </a:p>
                    <a:p>
                      <a:pPr algn="l"/>
                      <a:r>
                        <a:rPr lang="es-MX" sz="1200" dirty="0">
                          <a:latin typeface="Berlin Sans FB" panose="020E0602020502020306" pitchFamily="34" charset="0"/>
                        </a:rPr>
                        <a:t>Cierre: </a:t>
                      </a:r>
                    </a:p>
                    <a:p>
                      <a:pPr algn="l"/>
                      <a:r>
                        <a:rPr lang="es-MX" sz="1200" dirty="0">
                          <a:latin typeface="Berlin Sans FB" panose="020E0602020502020306" pitchFamily="34" charset="0"/>
                        </a:rPr>
                        <a:t>Responde ¿Cual es tu nombre? ¿como logras identificarlo? ¿con  que letra inicia? </a:t>
                      </a:r>
                    </a:p>
                    <a:p>
                      <a:pPr algn="l"/>
                      <a:endParaRPr lang="es-MX" sz="1200" dirty="0">
                        <a:latin typeface="Berlin Sans FB" panose="020E0602020502020306" pitchFamily="34" charset="0"/>
                      </a:endParaRPr>
                    </a:p>
                    <a:p>
                      <a:pPr algn="l"/>
                      <a:r>
                        <a:rPr lang="es-MX" sz="1200" dirty="0">
                          <a:solidFill>
                            <a:srgbClr val="FF5050"/>
                          </a:solidFill>
                          <a:latin typeface="Berlin Sans FB" panose="020E0602020502020306" pitchFamily="34" charset="0"/>
                        </a:rPr>
                        <a:t>Estrategia de pasamiento matemático:</a:t>
                      </a:r>
                    </a:p>
                    <a:p>
                      <a:pPr algn="l"/>
                      <a:r>
                        <a:rPr lang="es-MX" sz="1200" b="0" dirty="0">
                          <a:solidFill>
                            <a:schemeClr val="tx1">
                              <a:lumMod val="95000"/>
                              <a:lumOff val="5000"/>
                            </a:schemeClr>
                          </a:solidFill>
                          <a:latin typeface="Berlin Sans FB" panose="020E0602020502020306" pitchFamily="34" charset="0"/>
                        </a:rPr>
                        <a:t> Realiza el conteo de las letras de su nombre y del de cada uno de los integrantes de la familia, apoyándose con las tarjetas del inicio. </a:t>
                      </a:r>
                    </a:p>
                    <a:p>
                      <a:pPr algn="l"/>
                      <a:endParaRPr lang="es-MX" sz="1200" dirty="0">
                        <a:latin typeface="Berlin Sans FB" panose="020E0602020502020306" pitchFamily="34" charset="0"/>
                      </a:endParaRPr>
                    </a:p>
                  </a:txBody>
                  <a:tcPr/>
                </a:tc>
                <a:tc>
                  <a:txBody>
                    <a:bodyPr/>
                    <a:lstStyle/>
                    <a:p>
                      <a:pPr algn="l"/>
                      <a:r>
                        <a:rPr lang="es-MX" sz="1200" dirty="0">
                          <a:latin typeface="Berlin Sans FB" panose="020E0602020502020306" pitchFamily="34" charset="0"/>
                        </a:rPr>
                        <a:t>Inicio: </a:t>
                      </a:r>
                    </a:p>
                    <a:p>
                      <a:pPr algn="l"/>
                      <a:r>
                        <a:rPr lang="es-MX" sz="1200" dirty="0">
                          <a:latin typeface="Berlin Sans FB" panose="020E0602020502020306" pitchFamily="34" charset="0"/>
                        </a:rPr>
                        <a:t>Observa su nombre, presta atención a las ultimas letras de su nombre</a:t>
                      </a:r>
                    </a:p>
                    <a:p>
                      <a:pPr algn="l"/>
                      <a:endParaRPr lang="es-MX" sz="1200" dirty="0">
                        <a:latin typeface="Berlin Sans FB" panose="020E0602020502020306" pitchFamily="34" charset="0"/>
                      </a:endParaRPr>
                    </a:p>
                    <a:p>
                      <a:pPr algn="l"/>
                      <a:r>
                        <a:rPr lang="es-MX" sz="1200" dirty="0">
                          <a:latin typeface="Berlin Sans FB" panose="020E0602020502020306" pitchFamily="34" charset="0"/>
                        </a:rPr>
                        <a:t>Desarrollo: </a:t>
                      </a:r>
                    </a:p>
                    <a:p>
                      <a:pPr algn="l"/>
                      <a:r>
                        <a:rPr lang="es-MX" sz="1200" dirty="0">
                          <a:latin typeface="Berlin Sans FB" panose="020E0602020502020306" pitchFamily="34" charset="0"/>
                        </a:rPr>
                        <a:t>Buscan palabras que rimen con su nombre, (con las ultimas 2 o 3 letras)</a:t>
                      </a:r>
                    </a:p>
                    <a:p>
                      <a:pPr algn="l"/>
                      <a:endParaRPr lang="es-MX" sz="1200" dirty="0">
                        <a:latin typeface="Berlin Sans FB" panose="020E0602020502020306" pitchFamily="34" charset="0"/>
                      </a:endParaRPr>
                    </a:p>
                    <a:p>
                      <a:pPr algn="l"/>
                      <a:r>
                        <a:rPr lang="es-MX" sz="1200" dirty="0">
                          <a:latin typeface="Berlin Sans FB" panose="020E0602020502020306" pitchFamily="34" charset="0"/>
                        </a:rPr>
                        <a:t>Cierre:</a:t>
                      </a:r>
                    </a:p>
                    <a:p>
                      <a:pPr algn="l"/>
                      <a:r>
                        <a:rPr lang="es-MX" sz="1200" dirty="0">
                          <a:latin typeface="Berlin Sans FB" panose="020E0602020502020306" pitchFamily="34" charset="0"/>
                        </a:rPr>
                        <a:t>Realiza una rima corta con su nombre y dichas palabras</a:t>
                      </a:r>
                    </a:p>
                    <a:p>
                      <a:pPr algn="l"/>
                      <a:r>
                        <a:rPr lang="es-MX" sz="1200" dirty="0">
                          <a:latin typeface="Berlin Sans FB" panose="020E0602020502020306" pitchFamily="34" charset="0"/>
                        </a:rPr>
                        <a:t>La escribe en un cartel y encierra las palabras que riman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Inicio: Comentar con el alumno la importancia de su nombre, que éste le da identidad y que es importante saber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escribirlo para identificar algunas de sus pertenencias. Mencionar que el día de hoy iniciará con la escritura de su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nombre.</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Desarrollo: El padre  de familia, escribir el nombre del alumno en una hoja blanca, con ayuda de pintura acrílica, poner en su dedo índice y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remarcarlo con puntitos. Al finalizar pedirle que lo observe, pedirle que identifique la primera letra y mencionarle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cuál es, En el espacio sobrante de la hoja solicitar que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trate de copiarlo</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Cierre</a:t>
                      </a:r>
                      <a:r>
                        <a:rPr lang="es-MX" sz="1200" dirty="0">
                          <a:latin typeface="Berlin Sans FB" panose="020E0602020502020306" pitchFamily="34" charset="0"/>
                        </a:rPr>
                        <a:t>: </a:t>
                      </a:r>
                      <a:r>
                        <a:rPr lang="es-ES" sz="1200" dirty="0">
                          <a:latin typeface="Berlin Sans FB" panose="020E0602020502020306" pitchFamily="34" charset="0"/>
                        </a:rPr>
                        <a:t>Al finalizar la actividad preguntar al alumno ¿Se logró el objetivo? ¿Qué te pareció la actividad? ¿Qué aprendiste?</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Colocar dicho nombre en alguna de sus partencias (cama, guardarropa etc.) </a:t>
                      </a:r>
                      <a:endParaRPr lang="es-MX" sz="1200" dirty="0">
                        <a:latin typeface="Berlin Sans FB" panose="020E0602020502020306" pitchFamily="34" charset="0"/>
                      </a:endParaRPr>
                    </a:p>
                  </a:txBody>
                  <a:tcPr/>
                </a:tc>
                <a:extLst>
                  <a:ext uri="{0D108BD9-81ED-4DB2-BD59-A6C34878D82A}">
                    <a16:rowId xmlns:a16="http://schemas.microsoft.com/office/drawing/2014/main" val="2250547813"/>
                  </a:ext>
                </a:extLst>
              </a:tr>
              <a:tr h="384380">
                <a:tc>
                  <a:txBody>
                    <a:bodyPr/>
                    <a:lstStyle/>
                    <a:p>
                      <a:pPr algn="ctr"/>
                      <a:r>
                        <a:rPr lang="es-MX" sz="1600" dirty="0">
                          <a:latin typeface="Berlin Sans FB" panose="020E0602020502020306" pitchFamily="34" charset="0"/>
                        </a:rPr>
                        <a:t>Recursos </a:t>
                      </a:r>
                    </a:p>
                  </a:txBody>
                  <a:tcPr>
                    <a:solidFill>
                      <a:srgbClr val="FF5050"/>
                    </a:solidFill>
                  </a:tcPr>
                </a:tc>
                <a:tc>
                  <a:txBody>
                    <a:bodyPr/>
                    <a:lstStyle/>
                    <a:p>
                      <a:pPr algn="l">
                        <a:lnSpc>
                          <a:spcPct val="107000"/>
                        </a:lnSpc>
                        <a:spcAft>
                          <a:spcPts val="800"/>
                        </a:spcAft>
                      </a:pPr>
                      <a:r>
                        <a:rPr lang="es-MX" sz="1100" dirty="0">
                          <a:effectLst/>
                          <a:latin typeface="Berlin Sans FB" panose="020E0602020502020306" pitchFamily="34" charset="0"/>
                          <a:ea typeface="Calibri" panose="020F0502020204030204" pitchFamily="34" charset="0"/>
                          <a:cs typeface="Times New Roman" panose="02020603050405020304" pitchFamily="18" charset="0"/>
                        </a:rPr>
                        <a:t>Cartel</a:t>
                      </a:r>
                    </a:p>
                  </a:txBody>
                  <a:tcPr marL="68580" marR="68580" marT="9525" marB="0"/>
                </a:tc>
                <a:tc>
                  <a:txBody>
                    <a:bodyPr/>
                    <a:lstStyle/>
                    <a:p>
                      <a:pPr marL="0" indent="0">
                        <a:buFont typeface="Arial" panose="020B0604020202020204" pitchFamily="34" charset="0"/>
                        <a:buNone/>
                      </a:pPr>
                      <a:r>
                        <a:rPr lang="es-MX" sz="1100" dirty="0">
                          <a:solidFill>
                            <a:schemeClr val="tx1">
                              <a:lumMod val="95000"/>
                              <a:lumOff val="5000"/>
                            </a:schemeClr>
                          </a:solidFill>
                          <a:latin typeface="Berlin Sans FB" panose="020E0602020502020306" pitchFamily="34" charset="0"/>
                        </a:rPr>
                        <a:t>Material, abate leguas</a:t>
                      </a:r>
                    </a:p>
                  </a:txBody>
                  <a:tcPr/>
                </a:tc>
                <a:tc>
                  <a:txBody>
                    <a:bodyPr/>
                    <a:lstStyle/>
                    <a:p>
                      <a:pPr marL="0" indent="0">
                        <a:buFont typeface="Arial" panose="020B0604020202020204" pitchFamily="34" charset="0"/>
                        <a:buNone/>
                      </a:pPr>
                      <a:r>
                        <a:rPr lang="es-MX" sz="1100" dirty="0">
                          <a:latin typeface="Berlin Sans FB" panose="020E0602020502020306" pitchFamily="34" charset="0"/>
                        </a:rPr>
                        <a:t>tarjetas de nombres</a:t>
                      </a:r>
                    </a:p>
                  </a:txBody>
                  <a:tcPr/>
                </a:tc>
                <a:tc>
                  <a:txBody>
                    <a:bodyPr/>
                    <a:lstStyle/>
                    <a:p>
                      <a:pPr marL="0" indent="0">
                        <a:buFont typeface="Arial" panose="020B0604020202020204" pitchFamily="34" charset="0"/>
                        <a:buNone/>
                      </a:pPr>
                      <a:endParaRPr lang="es-MX" sz="1100" dirty="0">
                        <a:latin typeface="Berlin Sans FB" panose="020E0602020502020306"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100" dirty="0">
                          <a:latin typeface="Berlin Sans FB" panose="020E0602020502020306" pitchFamily="34" charset="0"/>
                        </a:rPr>
                        <a:t>Hojas blancas</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100" dirty="0">
                          <a:latin typeface="Berlin Sans FB" panose="020E0602020502020306" pitchFamily="34" charset="0"/>
                        </a:rPr>
                        <a:t>Pintura</a:t>
                      </a:r>
                    </a:p>
                    <a:p>
                      <a:pPr marL="0" indent="0">
                        <a:buFont typeface="Arial" panose="020B0604020202020204" pitchFamily="34" charset="0"/>
                        <a:buNone/>
                      </a:pPr>
                      <a:endParaRPr lang="es-MX" sz="1100" dirty="0">
                        <a:latin typeface="Berlin Sans FB" panose="020E0602020502020306" pitchFamily="34" charset="0"/>
                      </a:endParaRPr>
                    </a:p>
                  </a:txBody>
                  <a:tcPr/>
                </a:tc>
                <a:extLst>
                  <a:ext uri="{0D108BD9-81ED-4DB2-BD59-A6C34878D82A}">
                    <a16:rowId xmlns:a16="http://schemas.microsoft.com/office/drawing/2014/main" val="889258928"/>
                  </a:ext>
                </a:extLst>
              </a:tr>
            </a:tbl>
          </a:graphicData>
        </a:graphic>
      </p:graphicFrame>
      <p:pic>
        <p:nvPicPr>
          <p:cNvPr id="3" name="Imagen 2">
            <a:extLst>
              <a:ext uri="{FF2B5EF4-FFF2-40B4-BE49-F238E27FC236}">
                <a16:creationId xmlns:a16="http://schemas.microsoft.com/office/drawing/2014/main" id="{EAE17895-2028-4957-A3A8-3CE6566DBBEC}"/>
              </a:ext>
            </a:extLst>
          </p:cNvPr>
          <p:cNvPicPr>
            <a:picLocks noChangeAspect="1"/>
          </p:cNvPicPr>
          <p:nvPr/>
        </p:nvPicPr>
        <p:blipFill>
          <a:blip r:embed="rId2"/>
          <a:stretch>
            <a:fillRect/>
          </a:stretch>
        </p:blipFill>
        <p:spPr>
          <a:xfrm>
            <a:off x="2845697" y="729698"/>
            <a:ext cx="1328738" cy="857250"/>
          </a:xfrm>
          <a:prstGeom prst="rect">
            <a:avLst/>
          </a:prstGeom>
        </p:spPr>
      </p:pic>
    </p:spTree>
    <p:extLst>
      <p:ext uri="{BB962C8B-B14F-4D97-AF65-F5344CB8AC3E}">
        <p14:creationId xmlns:p14="http://schemas.microsoft.com/office/powerpoint/2010/main" val="385001184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TotalTime>
  <Words>848</Words>
  <Application>Microsoft Office PowerPoint</Application>
  <PresentationFormat>Carta (216 x 279 mm)</PresentationFormat>
  <Paragraphs>127</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GONZALEZ ESCOBEDO</dc:creator>
  <cp:lastModifiedBy>DANIELA GONZALEZ ESCOBEDO</cp:lastModifiedBy>
  <cp:revision>14</cp:revision>
  <dcterms:created xsi:type="dcterms:W3CDTF">2021-05-20T15:51:42Z</dcterms:created>
  <dcterms:modified xsi:type="dcterms:W3CDTF">2021-05-21T18:40:11Z</dcterms:modified>
</cp:coreProperties>
</file>