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8" r:id="rId12"/>
    <p:sldId id="267" r:id="rId13"/>
    <p:sldId id="269" r:id="rId14"/>
    <p:sldId id="270" r:id="rId15"/>
    <p:sldId id="271"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1F8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92" d="100"/>
          <a:sy n="92" d="100"/>
        </p:scale>
        <p:origin x="3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53CB244F-3232-437D-8DB7-E4AC97A7C67F}" type="datetimeFigureOut">
              <a:rPr lang="es-MX" smtClean="0"/>
              <a:t>20/05/2021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0548FB0-8B7B-4377-BFF3-D1646FC0971E}" type="slidenum">
              <a:rPr lang="es-MX" smtClean="0"/>
              <a:t>‹Nº›</a:t>
            </a:fld>
            <a:endParaRPr lang="es-MX"/>
          </a:p>
        </p:txBody>
      </p:sp>
    </p:spTree>
    <p:extLst>
      <p:ext uri="{BB962C8B-B14F-4D97-AF65-F5344CB8AC3E}">
        <p14:creationId xmlns:p14="http://schemas.microsoft.com/office/powerpoint/2010/main" val="91979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3CB244F-3232-437D-8DB7-E4AC97A7C67F}" type="datetimeFigureOut">
              <a:rPr lang="es-MX" smtClean="0"/>
              <a:t>20/05/2021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0548FB0-8B7B-4377-BFF3-D1646FC0971E}" type="slidenum">
              <a:rPr lang="es-MX" smtClean="0"/>
              <a:t>‹Nº›</a:t>
            </a:fld>
            <a:endParaRPr lang="es-MX"/>
          </a:p>
        </p:txBody>
      </p:sp>
    </p:spTree>
    <p:extLst>
      <p:ext uri="{BB962C8B-B14F-4D97-AF65-F5344CB8AC3E}">
        <p14:creationId xmlns:p14="http://schemas.microsoft.com/office/powerpoint/2010/main" val="979152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3CB244F-3232-437D-8DB7-E4AC97A7C67F}" type="datetimeFigureOut">
              <a:rPr lang="es-MX" smtClean="0"/>
              <a:t>20/05/2021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0548FB0-8B7B-4377-BFF3-D1646FC0971E}" type="slidenum">
              <a:rPr lang="es-MX" smtClean="0"/>
              <a:t>‹Nº›</a:t>
            </a:fld>
            <a:endParaRPr lang="es-MX"/>
          </a:p>
        </p:txBody>
      </p:sp>
    </p:spTree>
    <p:extLst>
      <p:ext uri="{BB962C8B-B14F-4D97-AF65-F5344CB8AC3E}">
        <p14:creationId xmlns:p14="http://schemas.microsoft.com/office/powerpoint/2010/main" val="15964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3CB244F-3232-437D-8DB7-E4AC97A7C67F}" type="datetimeFigureOut">
              <a:rPr lang="es-MX" smtClean="0"/>
              <a:t>20/05/2021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0548FB0-8B7B-4377-BFF3-D1646FC0971E}" type="slidenum">
              <a:rPr lang="es-MX" smtClean="0"/>
              <a:t>‹Nº›</a:t>
            </a:fld>
            <a:endParaRPr lang="es-MX"/>
          </a:p>
        </p:txBody>
      </p:sp>
    </p:spTree>
    <p:extLst>
      <p:ext uri="{BB962C8B-B14F-4D97-AF65-F5344CB8AC3E}">
        <p14:creationId xmlns:p14="http://schemas.microsoft.com/office/powerpoint/2010/main" val="54348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53CB244F-3232-437D-8DB7-E4AC97A7C67F}" type="datetimeFigureOut">
              <a:rPr lang="es-MX" smtClean="0"/>
              <a:t>20/05/2021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0548FB0-8B7B-4377-BFF3-D1646FC0971E}" type="slidenum">
              <a:rPr lang="es-MX" smtClean="0"/>
              <a:t>‹Nº›</a:t>
            </a:fld>
            <a:endParaRPr lang="es-MX"/>
          </a:p>
        </p:txBody>
      </p:sp>
    </p:spTree>
    <p:extLst>
      <p:ext uri="{BB962C8B-B14F-4D97-AF65-F5344CB8AC3E}">
        <p14:creationId xmlns:p14="http://schemas.microsoft.com/office/powerpoint/2010/main" val="3839996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53CB244F-3232-437D-8DB7-E4AC97A7C67F}" type="datetimeFigureOut">
              <a:rPr lang="es-MX" smtClean="0"/>
              <a:t>20/05/2021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0548FB0-8B7B-4377-BFF3-D1646FC0971E}" type="slidenum">
              <a:rPr lang="es-MX" smtClean="0"/>
              <a:t>‹Nº›</a:t>
            </a:fld>
            <a:endParaRPr lang="es-MX"/>
          </a:p>
        </p:txBody>
      </p:sp>
    </p:spTree>
    <p:extLst>
      <p:ext uri="{BB962C8B-B14F-4D97-AF65-F5344CB8AC3E}">
        <p14:creationId xmlns:p14="http://schemas.microsoft.com/office/powerpoint/2010/main" val="93140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53CB244F-3232-437D-8DB7-E4AC97A7C67F}" type="datetimeFigureOut">
              <a:rPr lang="es-MX" smtClean="0"/>
              <a:t>20/05/2021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00548FB0-8B7B-4377-BFF3-D1646FC0971E}" type="slidenum">
              <a:rPr lang="es-MX" smtClean="0"/>
              <a:t>‹Nº›</a:t>
            </a:fld>
            <a:endParaRPr lang="es-MX"/>
          </a:p>
        </p:txBody>
      </p:sp>
    </p:spTree>
    <p:extLst>
      <p:ext uri="{BB962C8B-B14F-4D97-AF65-F5344CB8AC3E}">
        <p14:creationId xmlns:p14="http://schemas.microsoft.com/office/powerpoint/2010/main" val="274964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53CB244F-3232-437D-8DB7-E4AC97A7C67F}" type="datetimeFigureOut">
              <a:rPr lang="es-MX" smtClean="0"/>
              <a:t>20/05/2021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00548FB0-8B7B-4377-BFF3-D1646FC0971E}" type="slidenum">
              <a:rPr lang="es-MX" smtClean="0"/>
              <a:t>‹Nº›</a:t>
            </a:fld>
            <a:endParaRPr lang="es-MX"/>
          </a:p>
        </p:txBody>
      </p:sp>
    </p:spTree>
    <p:extLst>
      <p:ext uri="{BB962C8B-B14F-4D97-AF65-F5344CB8AC3E}">
        <p14:creationId xmlns:p14="http://schemas.microsoft.com/office/powerpoint/2010/main" val="3376073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3CB244F-3232-437D-8DB7-E4AC97A7C67F}" type="datetimeFigureOut">
              <a:rPr lang="es-MX" smtClean="0"/>
              <a:t>20/05/2021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00548FB0-8B7B-4377-BFF3-D1646FC0971E}" type="slidenum">
              <a:rPr lang="es-MX" smtClean="0"/>
              <a:t>‹Nº›</a:t>
            </a:fld>
            <a:endParaRPr lang="es-MX"/>
          </a:p>
        </p:txBody>
      </p:sp>
    </p:spTree>
    <p:extLst>
      <p:ext uri="{BB962C8B-B14F-4D97-AF65-F5344CB8AC3E}">
        <p14:creationId xmlns:p14="http://schemas.microsoft.com/office/powerpoint/2010/main" val="3572481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3CB244F-3232-437D-8DB7-E4AC97A7C67F}" type="datetimeFigureOut">
              <a:rPr lang="es-MX" smtClean="0"/>
              <a:t>20/05/2021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0548FB0-8B7B-4377-BFF3-D1646FC0971E}" type="slidenum">
              <a:rPr lang="es-MX" smtClean="0"/>
              <a:t>‹Nº›</a:t>
            </a:fld>
            <a:endParaRPr lang="es-MX"/>
          </a:p>
        </p:txBody>
      </p:sp>
    </p:spTree>
    <p:extLst>
      <p:ext uri="{BB962C8B-B14F-4D97-AF65-F5344CB8AC3E}">
        <p14:creationId xmlns:p14="http://schemas.microsoft.com/office/powerpoint/2010/main" val="427128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3CB244F-3232-437D-8DB7-E4AC97A7C67F}" type="datetimeFigureOut">
              <a:rPr lang="es-MX" smtClean="0"/>
              <a:t>20/05/2021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0548FB0-8B7B-4377-BFF3-D1646FC0971E}" type="slidenum">
              <a:rPr lang="es-MX" smtClean="0"/>
              <a:t>‹Nº›</a:t>
            </a:fld>
            <a:endParaRPr lang="es-MX"/>
          </a:p>
        </p:txBody>
      </p:sp>
    </p:spTree>
    <p:extLst>
      <p:ext uri="{BB962C8B-B14F-4D97-AF65-F5344CB8AC3E}">
        <p14:creationId xmlns:p14="http://schemas.microsoft.com/office/powerpoint/2010/main" val="357937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8EC"/>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B244F-3232-437D-8DB7-E4AC97A7C67F}" type="datetimeFigureOut">
              <a:rPr lang="es-MX" smtClean="0"/>
              <a:t>20/05/2021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48FB0-8B7B-4377-BFF3-D1646FC0971E}" type="slidenum">
              <a:rPr lang="es-MX" smtClean="0"/>
              <a:t>‹Nº›</a:t>
            </a:fld>
            <a:endParaRPr lang="es-MX"/>
          </a:p>
        </p:txBody>
      </p:sp>
    </p:spTree>
    <p:extLst>
      <p:ext uri="{BB962C8B-B14F-4D97-AF65-F5344CB8AC3E}">
        <p14:creationId xmlns:p14="http://schemas.microsoft.com/office/powerpoint/2010/main" val="1924322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2675620" y="225515"/>
            <a:ext cx="6984776" cy="646331"/>
          </a:xfrm>
          <a:prstGeom prst="rect">
            <a:avLst/>
          </a:prstGeom>
        </p:spPr>
        <p:txBody>
          <a:bodyPr wrap="square">
            <a:spAutoFit/>
          </a:bodyPr>
          <a:lstStyle/>
          <a:p>
            <a:pPr algn="ctr"/>
            <a:r>
              <a:rPr lang="es-MX" b="1" dirty="0"/>
              <a:t>ESCUELA NORMAL DE EDUCACIÓN PREESCOLAR DEL </a:t>
            </a:r>
            <a:endParaRPr lang="es-MX" dirty="0"/>
          </a:p>
          <a:p>
            <a:pPr algn="ctr"/>
            <a:r>
              <a:rPr lang="es-MX" b="1" dirty="0"/>
              <a:t>ESTADO DE COAHUILA DE ZARAGOZA</a:t>
            </a:r>
            <a:endParaRPr lang="es-MX" dirty="0"/>
          </a:p>
        </p:txBody>
      </p:sp>
      <p:pic>
        <p:nvPicPr>
          <p:cNvPr id="3" name="4 Imagen"/>
          <p:cNvPicPr/>
          <p:nvPr/>
        </p:nvPicPr>
        <p:blipFill rotWithShape="1">
          <a:blip r:embed="rId2">
            <a:extLst>
              <a:ext uri="{BEBA8EAE-BF5A-486C-A8C5-ECC9F3942E4B}">
                <a14:imgProps xmlns:a14="http://schemas.microsoft.com/office/drawing/2010/main">
                  <a14:imgLayer r:embed="rId3">
                    <a14:imgEffect>
                      <a14:backgroundRemoval t="3788" b="96212" l="9938" r="89441"/>
                    </a14:imgEffect>
                  </a14:imgLayer>
                </a14:imgProps>
              </a:ext>
              <a:ext uri="{28A0092B-C50C-407E-A947-70E740481C1C}">
                <a14:useLocalDpi xmlns:a14="http://schemas.microsoft.com/office/drawing/2010/main" val="0"/>
              </a:ext>
            </a:extLst>
          </a:blip>
          <a:srcRect l="19231" r="15385"/>
          <a:stretch/>
        </p:blipFill>
        <p:spPr bwMode="auto">
          <a:xfrm>
            <a:off x="5375920" y="871846"/>
            <a:ext cx="1440160" cy="1378563"/>
          </a:xfrm>
          <a:prstGeom prst="rect">
            <a:avLst/>
          </a:prstGeom>
          <a:noFill/>
        </p:spPr>
      </p:pic>
      <p:sp>
        <p:nvSpPr>
          <p:cNvPr id="4" name="5 Rectángulo"/>
          <p:cNvSpPr/>
          <p:nvPr/>
        </p:nvSpPr>
        <p:spPr>
          <a:xfrm>
            <a:off x="1540024" y="2420888"/>
            <a:ext cx="7940352" cy="369332"/>
          </a:xfrm>
          <a:prstGeom prst="rect">
            <a:avLst/>
          </a:prstGeom>
        </p:spPr>
        <p:txBody>
          <a:bodyPr wrap="square">
            <a:spAutoFit/>
          </a:bodyPr>
          <a:lstStyle/>
          <a:p>
            <a:r>
              <a:rPr lang="es-MX" b="1" dirty="0">
                <a:latin typeface="Century Gothic" panose="020B0502020202020204" pitchFamily="34" charset="0"/>
              </a:rPr>
              <a:t>Institución de Práctica</a:t>
            </a:r>
            <a:r>
              <a:rPr lang="es-MX" dirty="0">
                <a:latin typeface="Century Gothic" panose="020B0502020202020204" pitchFamily="34" charset="0"/>
              </a:rPr>
              <a:t>: Jardín de Niños “ María L. Pérez de Arreola”. </a:t>
            </a:r>
          </a:p>
        </p:txBody>
      </p:sp>
      <p:sp>
        <p:nvSpPr>
          <p:cNvPr id="5" name="6 Rectángulo"/>
          <p:cNvSpPr/>
          <p:nvPr/>
        </p:nvSpPr>
        <p:spPr>
          <a:xfrm>
            <a:off x="1522359" y="3129363"/>
            <a:ext cx="5599610" cy="369332"/>
          </a:xfrm>
          <a:prstGeom prst="rect">
            <a:avLst/>
          </a:prstGeom>
        </p:spPr>
        <p:txBody>
          <a:bodyPr wrap="none">
            <a:spAutoFit/>
          </a:bodyPr>
          <a:lstStyle/>
          <a:p>
            <a:r>
              <a:rPr lang="es-MX" b="1" dirty="0">
                <a:latin typeface="Century Gothic" panose="020B0502020202020204" pitchFamily="34" charset="0"/>
              </a:rPr>
              <a:t>Grado en el que realiza su práctica</a:t>
            </a:r>
            <a:r>
              <a:rPr lang="es-MX" dirty="0">
                <a:latin typeface="Century Gothic" panose="020B0502020202020204" pitchFamily="34" charset="0"/>
              </a:rPr>
              <a:t>: 2° C y 3° B.</a:t>
            </a:r>
          </a:p>
        </p:txBody>
      </p:sp>
      <p:sp>
        <p:nvSpPr>
          <p:cNvPr id="6" name="7 Rectángulo"/>
          <p:cNvSpPr/>
          <p:nvPr/>
        </p:nvSpPr>
        <p:spPr>
          <a:xfrm>
            <a:off x="1522496" y="3469412"/>
            <a:ext cx="8038968" cy="369332"/>
          </a:xfrm>
          <a:prstGeom prst="rect">
            <a:avLst/>
          </a:prstGeom>
        </p:spPr>
        <p:txBody>
          <a:bodyPr wrap="square">
            <a:spAutoFit/>
          </a:bodyPr>
          <a:lstStyle/>
          <a:p>
            <a:r>
              <a:rPr lang="es-MX" b="1" dirty="0">
                <a:latin typeface="Century Gothic" panose="020B0502020202020204" pitchFamily="34" charset="0"/>
              </a:rPr>
              <a:t>Nombre del Educador(a) Titular: </a:t>
            </a:r>
            <a:r>
              <a:rPr lang="es-MX" dirty="0">
                <a:latin typeface="Century Gothic" panose="020B0502020202020204" pitchFamily="34" charset="0"/>
              </a:rPr>
              <a:t>Tamara Castillón Meza </a:t>
            </a:r>
          </a:p>
        </p:txBody>
      </p:sp>
      <p:sp>
        <p:nvSpPr>
          <p:cNvPr id="7" name="8 Rectángulo"/>
          <p:cNvSpPr/>
          <p:nvPr/>
        </p:nvSpPr>
        <p:spPr>
          <a:xfrm>
            <a:off x="1594277" y="3922520"/>
            <a:ext cx="2829490" cy="923330"/>
          </a:xfrm>
          <a:prstGeom prst="rect">
            <a:avLst/>
          </a:prstGeom>
        </p:spPr>
        <p:txBody>
          <a:bodyPr wrap="square">
            <a:spAutoFit/>
          </a:bodyPr>
          <a:lstStyle/>
          <a:p>
            <a:r>
              <a:rPr lang="es-MX" b="1" dirty="0">
                <a:latin typeface="Century Gothic" panose="020B0502020202020204" pitchFamily="34" charset="0"/>
              </a:rPr>
              <a:t>Total de alumnos</a:t>
            </a:r>
            <a:r>
              <a:rPr lang="es-MX" dirty="0">
                <a:latin typeface="Century Gothic" panose="020B0502020202020204" pitchFamily="34" charset="0"/>
              </a:rPr>
              <a:t>: </a:t>
            </a:r>
            <a:r>
              <a:rPr lang="es-MX" dirty="0" smtClean="0">
                <a:latin typeface="Century Gothic" panose="020B0502020202020204" pitchFamily="34" charset="0"/>
              </a:rPr>
              <a:t>34</a:t>
            </a:r>
            <a:endParaRPr lang="es-MX" dirty="0">
              <a:latin typeface="Century Gothic" panose="020B0502020202020204" pitchFamily="34" charset="0"/>
            </a:endParaRPr>
          </a:p>
          <a:p>
            <a:r>
              <a:rPr lang="es-MX" dirty="0">
                <a:latin typeface="Century Gothic" panose="020B0502020202020204" pitchFamily="34" charset="0"/>
              </a:rPr>
              <a:t>Niños: 17</a:t>
            </a:r>
          </a:p>
          <a:p>
            <a:r>
              <a:rPr lang="es-MX" dirty="0">
                <a:latin typeface="Century Gothic" panose="020B0502020202020204" pitchFamily="34" charset="0"/>
              </a:rPr>
              <a:t>Niñas: </a:t>
            </a:r>
            <a:r>
              <a:rPr lang="es-MX" dirty="0" smtClean="0">
                <a:latin typeface="Century Gothic" panose="020B0502020202020204" pitchFamily="34" charset="0"/>
              </a:rPr>
              <a:t>17</a:t>
            </a:r>
            <a:endParaRPr lang="es-MX" dirty="0">
              <a:latin typeface="Century Gothic" panose="020B0502020202020204" pitchFamily="34" charset="0"/>
            </a:endParaRPr>
          </a:p>
        </p:txBody>
      </p:sp>
      <p:sp>
        <p:nvSpPr>
          <p:cNvPr id="8" name="9 Rectángulo"/>
          <p:cNvSpPr/>
          <p:nvPr/>
        </p:nvSpPr>
        <p:spPr>
          <a:xfrm>
            <a:off x="1540024" y="4992808"/>
            <a:ext cx="7796336" cy="646331"/>
          </a:xfrm>
          <a:prstGeom prst="rect">
            <a:avLst/>
          </a:prstGeom>
        </p:spPr>
        <p:txBody>
          <a:bodyPr wrap="square">
            <a:spAutoFit/>
          </a:bodyPr>
          <a:lstStyle/>
          <a:p>
            <a:r>
              <a:rPr lang="es-MX" b="1" dirty="0">
                <a:latin typeface="Century Gothic" panose="020B0502020202020204" pitchFamily="34" charset="0"/>
              </a:rPr>
              <a:t>Período de Práctica:</a:t>
            </a:r>
            <a:r>
              <a:rPr lang="es-MX" dirty="0">
                <a:latin typeface="Century Gothic" panose="020B0502020202020204" pitchFamily="34" charset="0"/>
              </a:rPr>
              <a:t> Del  </a:t>
            </a:r>
            <a:r>
              <a:rPr lang="es-MX" dirty="0" smtClean="0">
                <a:latin typeface="Century Gothic" panose="020B0502020202020204" pitchFamily="34" charset="0"/>
              </a:rPr>
              <a:t>01 de Marzo </a:t>
            </a:r>
            <a:r>
              <a:rPr lang="es-MX" dirty="0">
                <a:latin typeface="Century Gothic" panose="020B0502020202020204" pitchFamily="34" charset="0"/>
              </a:rPr>
              <a:t>al  </a:t>
            </a:r>
            <a:r>
              <a:rPr lang="es-MX" dirty="0" smtClean="0">
                <a:latin typeface="Century Gothic" panose="020B0502020202020204" pitchFamily="34" charset="0"/>
              </a:rPr>
              <a:t>02 </a:t>
            </a:r>
            <a:r>
              <a:rPr lang="es-MX" dirty="0">
                <a:latin typeface="Century Gothic" panose="020B0502020202020204" pitchFamily="34" charset="0"/>
              </a:rPr>
              <a:t>de </a:t>
            </a:r>
            <a:r>
              <a:rPr lang="es-MX" dirty="0" smtClean="0">
                <a:latin typeface="Century Gothic" panose="020B0502020202020204" pitchFamily="34" charset="0"/>
              </a:rPr>
              <a:t>Julio </a:t>
            </a:r>
            <a:r>
              <a:rPr lang="es-MX" dirty="0">
                <a:latin typeface="Century Gothic" panose="020B0502020202020204" pitchFamily="34" charset="0"/>
              </a:rPr>
              <a:t>de </a:t>
            </a:r>
            <a:r>
              <a:rPr lang="es-MX" dirty="0" smtClean="0">
                <a:latin typeface="Century Gothic" panose="020B0502020202020204" pitchFamily="34" charset="0"/>
              </a:rPr>
              <a:t>2021 </a:t>
            </a:r>
            <a:endParaRPr lang="es-MX" dirty="0">
              <a:latin typeface="Century Gothic" panose="020B0502020202020204" pitchFamily="34" charset="0"/>
            </a:endParaRPr>
          </a:p>
          <a:p>
            <a:r>
              <a:rPr lang="es-MX" dirty="0">
                <a:latin typeface="Century Gothic" panose="020B0502020202020204" pitchFamily="34" charset="0"/>
              </a:rPr>
              <a:t> </a:t>
            </a:r>
          </a:p>
        </p:txBody>
      </p:sp>
      <p:sp>
        <p:nvSpPr>
          <p:cNvPr id="9" name="10 Rectángulo"/>
          <p:cNvSpPr/>
          <p:nvPr/>
        </p:nvSpPr>
        <p:spPr>
          <a:xfrm>
            <a:off x="1549777" y="5471126"/>
            <a:ext cx="8585738" cy="369332"/>
          </a:xfrm>
          <a:prstGeom prst="rect">
            <a:avLst/>
          </a:prstGeom>
        </p:spPr>
        <p:txBody>
          <a:bodyPr wrap="square">
            <a:spAutoFit/>
          </a:bodyPr>
          <a:lstStyle/>
          <a:p>
            <a:r>
              <a:rPr lang="es-MX" b="1" dirty="0">
                <a:latin typeface="Century Gothic" panose="020B0502020202020204" pitchFamily="34" charset="0"/>
              </a:rPr>
              <a:t>Nombre del Alumno Practicante:</a:t>
            </a:r>
            <a:r>
              <a:rPr lang="es-MX" dirty="0">
                <a:latin typeface="Century Gothic" panose="020B0502020202020204" pitchFamily="34" charset="0"/>
              </a:rPr>
              <a:t> Jimena Guadalupe Charles Hernández </a:t>
            </a:r>
          </a:p>
        </p:txBody>
      </p:sp>
      <p:sp>
        <p:nvSpPr>
          <p:cNvPr id="10" name="Rectángulo 1"/>
          <p:cNvSpPr/>
          <p:nvPr/>
        </p:nvSpPr>
        <p:spPr>
          <a:xfrm>
            <a:off x="3863753" y="6010709"/>
            <a:ext cx="4935967" cy="369332"/>
          </a:xfrm>
          <a:prstGeom prst="rect">
            <a:avLst/>
          </a:prstGeom>
        </p:spPr>
        <p:txBody>
          <a:bodyPr wrap="none">
            <a:spAutoFit/>
          </a:bodyPr>
          <a:lstStyle/>
          <a:p>
            <a:r>
              <a:rPr lang="es-MX" b="1" dirty="0">
                <a:latin typeface="Century Gothic" panose="020B0502020202020204" pitchFamily="34" charset="0"/>
              </a:rPr>
              <a:t>Grado:</a:t>
            </a:r>
            <a:r>
              <a:rPr lang="es-MX" dirty="0">
                <a:latin typeface="Century Gothic" panose="020B0502020202020204" pitchFamily="34" charset="0"/>
              </a:rPr>
              <a:t> 4° </a:t>
            </a:r>
            <a:r>
              <a:rPr lang="es-MX" b="1" dirty="0">
                <a:latin typeface="Century Gothic" panose="020B0502020202020204" pitchFamily="34" charset="0"/>
              </a:rPr>
              <a:t>Sección</a:t>
            </a:r>
            <a:r>
              <a:rPr lang="es-MX" dirty="0">
                <a:latin typeface="Century Gothic" panose="020B0502020202020204" pitchFamily="34" charset="0"/>
              </a:rPr>
              <a:t>: “B” </a:t>
            </a:r>
            <a:r>
              <a:rPr lang="es-MX" b="1" dirty="0">
                <a:latin typeface="Century Gothic" panose="020B0502020202020204" pitchFamily="34" charset="0"/>
              </a:rPr>
              <a:t>Número de Lista</a:t>
            </a:r>
            <a:r>
              <a:rPr lang="es-MX" dirty="0">
                <a:latin typeface="Century Gothic" panose="020B0502020202020204" pitchFamily="34" charset="0"/>
              </a:rPr>
              <a:t>:  4</a:t>
            </a:r>
          </a:p>
        </p:txBody>
      </p:sp>
      <p:sp>
        <p:nvSpPr>
          <p:cNvPr id="11" name="CuadroTexto 10"/>
          <p:cNvSpPr txBox="1"/>
          <p:nvPr/>
        </p:nvSpPr>
        <p:spPr>
          <a:xfrm>
            <a:off x="1537498" y="2729300"/>
            <a:ext cx="6500431" cy="369332"/>
          </a:xfrm>
          <a:prstGeom prst="rect">
            <a:avLst/>
          </a:prstGeom>
          <a:noFill/>
        </p:spPr>
        <p:txBody>
          <a:bodyPr wrap="square" rtlCol="0">
            <a:spAutoFit/>
          </a:bodyPr>
          <a:lstStyle/>
          <a:p>
            <a:r>
              <a:rPr lang="es-MX" b="1" dirty="0">
                <a:latin typeface="Century Gothic" panose="020B0502020202020204" pitchFamily="34" charset="0"/>
              </a:rPr>
              <a:t>Clave:     </a:t>
            </a:r>
            <a:r>
              <a:rPr lang="es-MX" dirty="0">
                <a:latin typeface="Century Gothic" panose="020B0502020202020204" pitchFamily="34" charset="0"/>
              </a:rPr>
              <a:t>05EJN0118Z                          </a:t>
            </a:r>
            <a:r>
              <a:rPr lang="es-MX" b="1" dirty="0">
                <a:latin typeface="Century Gothic" panose="020B0502020202020204" pitchFamily="34" charset="0"/>
              </a:rPr>
              <a:t>Zona Escolar</a:t>
            </a:r>
            <a:r>
              <a:rPr lang="es-MX" dirty="0">
                <a:latin typeface="Century Gothic" panose="020B0502020202020204" pitchFamily="34" charset="0"/>
              </a:rPr>
              <a:t>: 107 </a:t>
            </a:r>
          </a:p>
        </p:txBody>
      </p:sp>
    </p:spTree>
    <p:extLst>
      <p:ext uri="{BB962C8B-B14F-4D97-AF65-F5344CB8AC3E}">
        <p14:creationId xmlns:p14="http://schemas.microsoft.com/office/powerpoint/2010/main" val="1037896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tudiante Aprendizaje Póster Fondo, Póster, Fondo, útiles Escolares Imagen  de fondo para descarga gratuita"/>
          <p:cNvPicPr>
            <a:picLocks noChangeAspect="1" noChangeArrowheads="1"/>
          </p:cNvPicPr>
          <p:nvPr/>
        </p:nvPicPr>
        <p:blipFill rotWithShape="1">
          <a:blip r:embed="rId2">
            <a:extLst>
              <a:ext uri="{28A0092B-C50C-407E-A947-70E740481C1C}">
                <a14:useLocalDpi xmlns:a14="http://schemas.microsoft.com/office/drawing/2010/main" val="0"/>
              </a:ext>
            </a:extLst>
          </a:blip>
          <a:srcRect r="3374" b="3705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388918" y="213982"/>
            <a:ext cx="4139952" cy="369332"/>
          </a:xfrm>
          <a:prstGeom prst="rect">
            <a:avLst/>
          </a:prstGeom>
          <a:noFill/>
        </p:spPr>
        <p:txBody>
          <a:bodyPr wrap="square" rtlCol="0">
            <a:spAutoFit/>
          </a:bodyPr>
          <a:lstStyle/>
          <a:p>
            <a:pPr algn="ctr"/>
            <a:r>
              <a:rPr lang="es-ES_tradnl" b="1" dirty="0" smtClean="0">
                <a:latin typeface="Century Gothic" pitchFamily="34" charset="0"/>
              </a:rPr>
              <a:t>JUEVES </a:t>
            </a:r>
            <a:r>
              <a:rPr lang="es-ES_tradnl" b="1" dirty="0" smtClean="0">
                <a:latin typeface="Century Gothic" pitchFamily="34" charset="0"/>
              </a:rPr>
              <a:t>27 </a:t>
            </a:r>
            <a:r>
              <a:rPr lang="es-ES_tradnl" b="1" dirty="0" smtClean="0">
                <a:latin typeface="Century Gothic" pitchFamily="34" charset="0"/>
              </a:rPr>
              <a:t>DE MAYO </a:t>
            </a:r>
            <a:r>
              <a:rPr lang="es-ES_tradnl" b="1" dirty="0">
                <a:latin typeface="Century Gothic" pitchFamily="34" charset="0"/>
              </a:rPr>
              <a:t>DE </a:t>
            </a:r>
            <a:r>
              <a:rPr lang="es-ES_tradnl" b="1" dirty="0" smtClean="0">
                <a:latin typeface="Century Gothic" pitchFamily="34" charset="0"/>
              </a:rPr>
              <a:t>2021</a:t>
            </a:r>
            <a:endParaRPr lang="es-ES" b="1" dirty="0">
              <a:latin typeface="Century Gothic" pitchFamily="34" charset="0"/>
            </a:endParaRPr>
          </a:p>
        </p:txBody>
      </p:sp>
      <p:sp>
        <p:nvSpPr>
          <p:cNvPr id="4" name="6 CuadroTexto"/>
          <p:cNvSpPr txBox="1"/>
          <p:nvPr/>
        </p:nvSpPr>
        <p:spPr>
          <a:xfrm>
            <a:off x="7387936" y="0"/>
            <a:ext cx="4804064" cy="369332"/>
          </a:xfrm>
          <a:prstGeom prst="rect">
            <a:avLst/>
          </a:prstGeom>
          <a:solidFill>
            <a:srgbClr val="B1FDFB"/>
          </a:solidFill>
        </p:spPr>
        <p:txBody>
          <a:bodyPr wrap="square" rtlCol="0">
            <a:spAutoFit/>
          </a:bodyPr>
          <a:lstStyle/>
          <a:p>
            <a:r>
              <a:rPr lang="es-ES_tradnl" b="1" dirty="0">
                <a:latin typeface="Century Gothic" pitchFamily="34" charset="0"/>
              </a:rPr>
              <a:t>Materiales o recursos</a:t>
            </a:r>
            <a:r>
              <a:rPr lang="es-ES_tradnl" b="1" dirty="0" smtClean="0">
                <a:latin typeface="Century Gothic" pitchFamily="34" charset="0"/>
              </a:rPr>
              <a:t>:</a:t>
            </a:r>
            <a:endParaRPr lang="es-ES_tradnl" sz="1600" dirty="0">
              <a:latin typeface="Century Gothic" pitchFamily="34" charset="0"/>
            </a:endParaRPr>
          </a:p>
        </p:txBody>
      </p:sp>
      <p:graphicFrame>
        <p:nvGraphicFramePr>
          <p:cNvPr id="5" name="3 Tabla"/>
          <p:cNvGraphicFramePr>
            <a:graphicFrameLocks noGrp="1"/>
          </p:cNvGraphicFramePr>
          <p:nvPr>
            <p:extLst>
              <p:ext uri="{D42A27DB-BD31-4B8C-83A1-F6EECF244321}">
                <p14:modId xmlns:p14="http://schemas.microsoft.com/office/powerpoint/2010/main" val="2946490404"/>
              </p:ext>
            </p:extLst>
          </p:nvPr>
        </p:nvGraphicFramePr>
        <p:xfrm>
          <a:off x="1274618" y="1012740"/>
          <a:ext cx="9956800" cy="1403297"/>
        </p:xfrm>
        <a:graphic>
          <a:graphicData uri="http://schemas.openxmlformats.org/drawingml/2006/table">
            <a:tbl>
              <a:tblPr firstRow="1" bandRow="1">
                <a:tableStyleId>{5DA37D80-6434-44D0-A028-1B22A696006F}</a:tableStyleId>
              </a:tblPr>
              <a:tblGrid>
                <a:gridCol w="9956800">
                  <a:extLst>
                    <a:ext uri="{9D8B030D-6E8A-4147-A177-3AD203B41FA5}">
                      <a16:colId xmlns:a16="http://schemas.microsoft.com/office/drawing/2014/main" val="20000"/>
                    </a:ext>
                  </a:extLst>
                </a:gridCol>
              </a:tblGrid>
              <a:tr h="330614">
                <a:tc>
                  <a:txBody>
                    <a:bodyPr/>
                    <a:lstStyle/>
                    <a:p>
                      <a:pPr algn="ctr"/>
                      <a:r>
                        <a:rPr lang="es-ES_tradnl" sz="1800" dirty="0" smtClean="0"/>
                        <a:t>Nombre</a:t>
                      </a:r>
                      <a:r>
                        <a:rPr lang="es-ES_tradnl" sz="1800" baseline="0" dirty="0" smtClean="0"/>
                        <a:t> del programa de televisión: </a:t>
                      </a:r>
                      <a:r>
                        <a:rPr lang="es-ES_tradnl" sz="1800" baseline="0" dirty="0" smtClean="0"/>
                        <a:t>Rimas divertidas</a:t>
                      </a:r>
                      <a:endParaRPr lang="es-ES" sz="1800" dirty="0">
                        <a:solidFill>
                          <a:schemeClr val="accent5">
                            <a:lumMod val="75000"/>
                          </a:schemeClr>
                        </a:solidFill>
                        <a:latin typeface="Century Gothic" pitchFamily="34" charset="0"/>
                      </a:endParaRPr>
                    </a:p>
                  </a:txBody>
                  <a:tcPr/>
                </a:tc>
                <a:extLst>
                  <a:ext uri="{0D108BD9-81ED-4DB2-BD59-A6C34878D82A}">
                    <a16:rowId xmlns:a16="http://schemas.microsoft.com/office/drawing/2014/main" val="10000"/>
                  </a:ext>
                </a:extLst>
              </a:tr>
              <a:tr h="1037537">
                <a:tc>
                  <a:txBody>
                    <a:bodyPr/>
                    <a:lstStyle/>
                    <a:p>
                      <a:r>
                        <a:rPr lang="es-ES_tradnl" sz="1600" b="1" dirty="0" smtClean="0">
                          <a:latin typeface="Century Gothic" pitchFamily="34" charset="0"/>
                        </a:rPr>
                        <a:t>Campo/ Área:</a:t>
                      </a:r>
                      <a:r>
                        <a:rPr lang="es-ES_tradnl" sz="1600" b="1" baseline="0" dirty="0" smtClean="0">
                          <a:latin typeface="Century Gothic" pitchFamily="34" charset="0"/>
                        </a:rPr>
                        <a:t> </a:t>
                      </a:r>
                      <a:r>
                        <a:rPr lang="es-ES_tradnl" sz="1600" b="0" baseline="0" dirty="0" smtClean="0">
                          <a:latin typeface="Century Gothic" pitchFamily="34" charset="0"/>
                        </a:rPr>
                        <a:t>Lenguaje y Comunicación.</a:t>
                      </a:r>
                      <a:endParaRPr lang="es-ES_tradnl" sz="1600" b="1" baseline="0" dirty="0" smtClean="0">
                        <a:latin typeface="Century Gothic" pitchFamily="34" charset="0"/>
                      </a:endParaRPr>
                    </a:p>
                    <a:p>
                      <a:r>
                        <a:rPr lang="es-ES_tradnl" sz="1600" b="1" baseline="0" dirty="0" smtClean="0">
                          <a:latin typeface="Century Gothic" pitchFamily="34" charset="0"/>
                        </a:rPr>
                        <a:t>Aprendizaje esperado: </a:t>
                      </a:r>
                      <a:r>
                        <a:rPr lang="es-ES_tradnl" sz="1600" b="0" baseline="0" dirty="0" smtClean="0">
                          <a:latin typeface="Century Gothic" pitchFamily="34" charset="0"/>
                        </a:rPr>
                        <a:t>Construye colectivamente rimas sencillas.</a:t>
                      </a:r>
                      <a:endParaRPr lang="es-MX" sz="1600" b="0" baseline="0" dirty="0" smtClean="0">
                        <a:latin typeface="Century Gothic" pitchFamily="34" charset="0"/>
                      </a:endParaRPr>
                    </a:p>
                    <a:p>
                      <a:r>
                        <a:rPr lang="es-ES_tradnl" sz="1600" b="1" baseline="0" dirty="0" smtClean="0">
                          <a:latin typeface="Century Gothic" pitchFamily="34" charset="0"/>
                        </a:rPr>
                        <a:t>Énfasis</a:t>
                      </a:r>
                      <a:r>
                        <a:rPr lang="es-ES_tradnl" sz="1600" baseline="0" dirty="0" smtClean="0">
                          <a:latin typeface="Century Gothic" pitchFamily="34" charset="0"/>
                        </a:rPr>
                        <a:t>: </a:t>
                      </a:r>
                      <a:r>
                        <a:rPr lang="es-MX" sz="1600" baseline="0" dirty="0" smtClean="0">
                          <a:latin typeface="Century Gothic" pitchFamily="34" charset="0"/>
                        </a:rPr>
                        <a:t>Encuentra palabras que riman y dice rimas.</a:t>
                      </a:r>
                      <a:endParaRPr lang="es-ES" sz="1600" dirty="0">
                        <a:latin typeface="Century Gothic" pitchFamily="34" charset="0"/>
                      </a:endParaRPr>
                    </a:p>
                  </a:txBody>
                  <a:tcPr/>
                </a:tc>
                <a:extLst>
                  <a:ext uri="{0D108BD9-81ED-4DB2-BD59-A6C34878D82A}">
                    <a16:rowId xmlns:a16="http://schemas.microsoft.com/office/drawing/2014/main" val="10001"/>
                  </a:ext>
                </a:extLst>
              </a:tr>
            </a:tbl>
          </a:graphicData>
        </a:graphic>
      </p:graphicFrame>
      <p:graphicFrame>
        <p:nvGraphicFramePr>
          <p:cNvPr id="6" name="4 Tabla"/>
          <p:cNvGraphicFramePr>
            <a:graphicFrameLocks noGrp="1"/>
          </p:cNvGraphicFramePr>
          <p:nvPr>
            <p:extLst>
              <p:ext uri="{D42A27DB-BD31-4B8C-83A1-F6EECF244321}">
                <p14:modId xmlns:p14="http://schemas.microsoft.com/office/powerpoint/2010/main" val="56977860"/>
              </p:ext>
            </p:extLst>
          </p:nvPr>
        </p:nvGraphicFramePr>
        <p:xfrm>
          <a:off x="1597456" y="2705779"/>
          <a:ext cx="9311123" cy="3657600"/>
        </p:xfrm>
        <a:graphic>
          <a:graphicData uri="http://schemas.openxmlformats.org/drawingml/2006/table">
            <a:tbl>
              <a:tblPr firstRow="1" bandRow="1">
                <a:tableStyleId>{5DA37D80-6434-44D0-A028-1B22A696006F}</a:tableStyleId>
              </a:tblPr>
              <a:tblGrid>
                <a:gridCol w="9311123">
                  <a:extLst>
                    <a:ext uri="{9D8B030D-6E8A-4147-A177-3AD203B41FA5}">
                      <a16:colId xmlns:a16="http://schemas.microsoft.com/office/drawing/2014/main" val="20000"/>
                    </a:ext>
                  </a:extLst>
                </a:gridCol>
              </a:tblGrid>
              <a:tr h="2823527">
                <a:tc>
                  <a:txBody>
                    <a:bodyPr/>
                    <a:lstStyle/>
                    <a:p>
                      <a:r>
                        <a:rPr lang="es-ES_tradnl" b="1" dirty="0" smtClean="0">
                          <a:latin typeface="Century Gothic" pitchFamily="34" charset="0"/>
                        </a:rPr>
                        <a:t>Inicio:</a:t>
                      </a:r>
                      <a:r>
                        <a:rPr lang="es-ES_tradnl" b="1" baseline="0" dirty="0" smtClean="0">
                          <a:latin typeface="Century Gothic" pitchFamily="34" charset="0"/>
                        </a:rPr>
                        <a:t> </a:t>
                      </a:r>
                    </a:p>
                    <a:p>
                      <a:r>
                        <a:rPr lang="es-ES_tradnl" b="0" baseline="0" dirty="0" smtClean="0">
                          <a:latin typeface="Century Gothic" pitchFamily="34" charset="0"/>
                        </a:rPr>
                        <a:t>Contesta: ¿Conocen qué es una rima?, ¿En dónde las han escuchado o visto?, ¿Creen que podamos crear rimas? </a:t>
                      </a:r>
                    </a:p>
                    <a:p>
                      <a:r>
                        <a:rPr lang="es-ES_tradnl" b="1" baseline="0" dirty="0" smtClean="0">
                          <a:latin typeface="Century Gothic" pitchFamily="34" charset="0"/>
                        </a:rPr>
                        <a:t>Desarrollo</a:t>
                      </a:r>
                      <a:r>
                        <a:rPr lang="es-ES_tradnl" b="1" baseline="0" dirty="0" smtClean="0">
                          <a:latin typeface="Century Gothic" pitchFamily="34" charset="0"/>
                        </a:rPr>
                        <a:t>:</a:t>
                      </a:r>
                    </a:p>
                    <a:p>
                      <a:r>
                        <a:rPr lang="es-ES_tradnl" b="0" baseline="0" dirty="0" smtClean="0">
                          <a:latin typeface="Century Gothic" pitchFamily="34" charset="0"/>
                        </a:rPr>
                        <a:t>Observa las imágenes, comenta de qué objeto, figura u objeto se trata. Posteriormente, identifica cuáles palabras riman entre sí, escribe en su cuaderno las palabras. </a:t>
                      </a:r>
                    </a:p>
                    <a:p>
                      <a:r>
                        <a:rPr lang="es-ES_tradnl" b="1" baseline="0" dirty="0" smtClean="0">
                          <a:latin typeface="Century Gothic" pitchFamily="34" charset="0"/>
                        </a:rPr>
                        <a:t>Cierre</a:t>
                      </a:r>
                      <a:r>
                        <a:rPr lang="es-ES_tradnl" b="1" baseline="0" dirty="0" smtClean="0">
                          <a:latin typeface="Century Gothic"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baseline="0" dirty="0" smtClean="0">
                          <a:latin typeface="Century Gothic" pitchFamily="34" charset="0"/>
                        </a:rPr>
                        <a:t>Comparte las rimas creadas en clase con alguien de su familia, en las palabras señala la terminación que logra la rima.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baseline="0" dirty="0" smtClean="0">
                          <a:latin typeface="Century Gothic" pitchFamily="34" charset="0"/>
                        </a:rPr>
                        <a:t>Ejemplo: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baseline="0" dirty="0" smtClean="0">
                          <a:latin typeface="Century Gothic" pitchFamily="34" charset="0"/>
                        </a:rPr>
                        <a:t>Tes</a:t>
                      </a:r>
                      <a:r>
                        <a:rPr lang="es-ES_tradnl" b="1" baseline="0" dirty="0" smtClean="0">
                          <a:latin typeface="Century Gothic" pitchFamily="34" charset="0"/>
                        </a:rPr>
                        <a:t>oro</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baseline="0" dirty="0" smtClean="0">
                          <a:latin typeface="Century Gothic" pitchFamily="34" charset="0"/>
                        </a:rPr>
                        <a:t>Ad</a:t>
                      </a:r>
                      <a:r>
                        <a:rPr lang="es-ES_tradnl" b="1" baseline="0" dirty="0" smtClean="0">
                          <a:latin typeface="Century Gothic" pitchFamily="34" charset="0"/>
                        </a:rPr>
                        <a:t>oro</a:t>
                      </a:r>
                      <a:endParaRPr lang="es-ES_tradnl" b="1" baseline="0" dirty="0" smtClean="0">
                        <a:latin typeface="Century Gothic"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32069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p:nvPr/>
        </p:nvSpPr>
        <p:spPr>
          <a:xfrm>
            <a:off x="3424047" y="21128"/>
            <a:ext cx="4680520" cy="461665"/>
          </a:xfrm>
          <a:prstGeom prst="rect">
            <a:avLst/>
          </a:prstGeom>
          <a:noFill/>
        </p:spPr>
        <p:txBody>
          <a:bodyPr wrap="square" rtlCol="0">
            <a:spAutoFit/>
          </a:bodyPr>
          <a:lstStyle/>
          <a:p>
            <a:pPr algn="ctr"/>
            <a:r>
              <a:rPr lang="es-MX" sz="2400" b="1" dirty="0">
                <a:solidFill>
                  <a:srgbClr val="FF7C80"/>
                </a:solidFill>
                <a:latin typeface="Kristen ITC" panose="03050502040202030202" pitchFamily="66" charset="0"/>
              </a:rPr>
              <a:t>Instrumento de evaluación</a:t>
            </a:r>
          </a:p>
        </p:txBody>
      </p:sp>
      <p:sp>
        <p:nvSpPr>
          <p:cNvPr id="3" name="Rectángulo 2"/>
          <p:cNvSpPr/>
          <p:nvPr/>
        </p:nvSpPr>
        <p:spPr>
          <a:xfrm>
            <a:off x="450272" y="675780"/>
            <a:ext cx="11907982" cy="388696"/>
          </a:xfrm>
          <a:prstGeom prst="rect">
            <a:avLst/>
          </a:prstGeom>
        </p:spPr>
        <p:txBody>
          <a:bodyPr wrap="square">
            <a:spAutoFit/>
          </a:bodyPr>
          <a:lstStyle/>
          <a:p>
            <a:pPr>
              <a:lnSpc>
                <a:spcPct val="107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Alumno:</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                                                                                       </a:t>
            </a:r>
            <a:r>
              <a:rPr lang="es-MX" b="1" dirty="0" smtClean="0">
                <a:latin typeface="Century Gothic" panose="020B0502020202020204" pitchFamily="34" charset="0"/>
                <a:ea typeface="Calibri" panose="020F0502020204030204" pitchFamily="34" charset="0"/>
                <a:cs typeface="Times New Roman" panose="02020603050405020304" pitchFamily="18" charset="0"/>
              </a:rPr>
              <a:t>Fecha</a:t>
            </a:r>
            <a:r>
              <a:rPr lang="es-MX" b="1" dirty="0">
                <a:latin typeface="Century Gothic" panose="020B0502020202020204" pitchFamily="34" charset="0"/>
                <a:ea typeface="Calibri" panose="020F0502020204030204" pitchFamily="34" charset="0"/>
                <a:cs typeface="Times New Roman" panose="02020603050405020304" pitchFamily="18" charset="0"/>
              </a:rPr>
              <a:t>:</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__ mayo </a:t>
            </a:r>
            <a:r>
              <a:rPr lang="es-MX" dirty="0">
                <a:latin typeface="Century Gothic" panose="020B0502020202020204" pitchFamily="34" charset="0"/>
                <a:ea typeface="Calibri" panose="020F0502020204030204" pitchFamily="34" charset="0"/>
                <a:cs typeface="Times New Roman" panose="02020603050405020304" pitchFamily="18" charset="0"/>
              </a:rPr>
              <a:t>de 2021</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597166407"/>
              </p:ext>
            </p:extLst>
          </p:nvPr>
        </p:nvGraphicFramePr>
        <p:xfrm>
          <a:off x="450272" y="1210927"/>
          <a:ext cx="11301846" cy="1049980"/>
        </p:xfrm>
        <a:graphic>
          <a:graphicData uri="http://schemas.openxmlformats.org/drawingml/2006/table">
            <a:tbl>
              <a:tblPr firstRow="1" firstCol="1" bandRow="1">
                <a:tableStyleId>{5940675A-B579-460E-94D1-54222C63F5DA}</a:tableStyleId>
              </a:tblPr>
              <a:tblGrid>
                <a:gridCol w="5281101">
                  <a:extLst>
                    <a:ext uri="{9D8B030D-6E8A-4147-A177-3AD203B41FA5}">
                      <a16:colId xmlns:a16="http://schemas.microsoft.com/office/drawing/2014/main" val="1434595358"/>
                    </a:ext>
                  </a:extLst>
                </a:gridCol>
                <a:gridCol w="6020745">
                  <a:extLst>
                    <a:ext uri="{9D8B030D-6E8A-4147-A177-3AD203B41FA5}">
                      <a16:colId xmlns:a16="http://schemas.microsoft.com/office/drawing/2014/main" val="283663808"/>
                    </a:ext>
                  </a:extLst>
                </a:gridCol>
              </a:tblGrid>
              <a:tr h="253487">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smtClean="0">
                          <a:effectLst/>
                          <a:latin typeface="Century Gothic" panose="020B0502020202020204" pitchFamily="34" charset="0"/>
                        </a:rPr>
                        <a:t>Campo formativo/área de desarrollo:</a:t>
                      </a:r>
                      <a:r>
                        <a:rPr lang="es-MX" sz="1600" b="1" baseline="0" dirty="0" smtClean="0">
                          <a:effectLst/>
                          <a:latin typeface="Century Gothic" panose="020B0502020202020204" pitchFamily="34" charset="0"/>
                        </a:rPr>
                        <a:t> </a:t>
                      </a:r>
                      <a:r>
                        <a:rPr lang="es-ES_tradnl" sz="1600" b="0" baseline="0" dirty="0" smtClean="0">
                          <a:effectLst/>
                          <a:latin typeface="Century Gothic" pitchFamily="34" charset="0"/>
                        </a:rPr>
                        <a:t>Pensamiento matemático. </a:t>
                      </a:r>
                      <a:endParaRPr lang="es-ES_tradnl" sz="1600" b="1" baseline="0" dirty="0" smtClean="0">
                        <a:latin typeface="Century Gothic" pitchFamily="34" charset="0"/>
                      </a:endParaRPr>
                    </a:p>
                  </a:txBody>
                  <a:tcPr marL="68580" marR="68580" marT="0" marB="0">
                    <a:solidFill>
                      <a:schemeClr val="accent3">
                        <a:lumMod val="20000"/>
                        <a:lumOff val="80000"/>
                      </a:schemeClr>
                    </a:solidFill>
                  </a:tcPr>
                </a:tc>
                <a:tc hMerge="1">
                  <a:txBody>
                    <a:bodyPr/>
                    <a:lstStyle/>
                    <a:p>
                      <a:endParaRPr lang="es-MX"/>
                    </a:p>
                  </a:txBody>
                  <a:tcPr/>
                </a:tc>
                <a:extLst>
                  <a:ext uri="{0D108BD9-81ED-4DB2-BD59-A6C34878D82A}">
                    <a16:rowId xmlns:a16="http://schemas.microsoft.com/office/drawing/2014/main" val="3637043313"/>
                  </a:ext>
                </a:extLst>
              </a:tr>
              <a:tr h="253487">
                <a:tc>
                  <a:txBody>
                    <a:bodyPr/>
                    <a:lstStyle/>
                    <a:p>
                      <a:pPr algn="just">
                        <a:lnSpc>
                          <a:spcPct val="107000"/>
                        </a:lnSpc>
                        <a:spcAft>
                          <a:spcPts val="0"/>
                        </a:spcAft>
                      </a:pPr>
                      <a:r>
                        <a:rPr lang="es-MX" sz="1600" b="1" dirty="0">
                          <a:effectLst/>
                          <a:latin typeface="Century Gothic" panose="020B0502020202020204" pitchFamily="34" charset="0"/>
                        </a:rPr>
                        <a:t>Organizador curricular 1</a:t>
                      </a:r>
                      <a:r>
                        <a:rPr lang="es-MX" sz="1600" dirty="0" smtClean="0">
                          <a:effectLst/>
                          <a:latin typeface="Century Gothic" panose="020B0502020202020204" pitchFamily="34" charset="0"/>
                        </a:rPr>
                        <a:t>: Forma, espacio y medida.</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b="1" dirty="0">
                          <a:effectLst/>
                          <a:latin typeface="Century Gothic" panose="020B0502020202020204" pitchFamily="34" charset="0"/>
                        </a:rPr>
                        <a:t>Organizador curricular </a:t>
                      </a:r>
                      <a:r>
                        <a:rPr lang="es-MX" sz="1600" b="1" dirty="0" smtClean="0">
                          <a:effectLst/>
                          <a:latin typeface="Century Gothic" panose="020B0502020202020204" pitchFamily="34" charset="0"/>
                        </a:rPr>
                        <a:t>2:</a:t>
                      </a:r>
                      <a:r>
                        <a:rPr lang="es-MX" sz="1600" b="1" baseline="0" dirty="0" smtClean="0">
                          <a:effectLst/>
                          <a:latin typeface="Century Gothic" panose="020B0502020202020204" pitchFamily="34" charset="0"/>
                        </a:rPr>
                        <a:t> </a:t>
                      </a:r>
                      <a:r>
                        <a:rPr lang="es-MX" sz="1600" b="0" baseline="0" dirty="0" smtClean="0">
                          <a:effectLst/>
                          <a:latin typeface="Century Gothic" panose="020B0502020202020204" pitchFamily="34" charset="0"/>
                        </a:rPr>
                        <a:t>Figuras y cuerpos geométricos.</a:t>
                      </a:r>
                      <a:endParaRPr lang="es-MX"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66506"/>
                  </a:ext>
                </a:extLst>
              </a:tr>
              <a:tr h="528136">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a:effectLst/>
                          <a:latin typeface="Century Gothic" panose="020B0502020202020204" pitchFamily="34" charset="0"/>
                        </a:rPr>
                        <a:t>Aprendizaje esperado</a:t>
                      </a:r>
                      <a:r>
                        <a:rPr lang="es-MX" sz="1600" b="1" dirty="0" smtClean="0">
                          <a:effectLst/>
                          <a:latin typeface="Century Gothic" panose="020B0502020202020204" pitchFamily="34" charset="0"/>
                        </a:rPr>
                        <a:t>:</a:t>
                      </a:r>
                      <a:r>
                        <a:rPr lang="es-MX" sz="1600" b="1" baseline="0" dirty="0" smtClean="0">
                          <a:effectLst/>
                          <a:latin typeface="Century Gothic" panose="020B0502020202020204" pitchFamily="34" charset="0"/>
                        </a:rPr>
                        <a:t> </a:t>
                      </a:r>
                      <a:r>
                        <a:rPr lang="es-MX" sz="1600" b="0" baseline="0" dirty="0" smtClean="0">
                          <a:latin typeface="Century Gothic" pitchFamily="34" charset="0"/>
                        </a:rPr>
                        <a:t>Reproduce modelos con formas, figuras y cuerpos geométricos.</a:t>
                      </a:r>
                    </a:p>
                    <a:p>
                      <a:pPr marL="0" marR="0" lvl="0" indent="0" algn="just" defTabSz="914400" rtl="0" eaLnBrk="1" fontAlgn="auto" latinLnBrk="0" hangingPunct="1">
                        <a:lnSpc>
                          <a:spcPct val="107000"/>
                        </a:lnSpc>
                        <a:spcBef>
                          <a:spcPts val="0"/>
                        </a:spcBef>
                        <a:spcAft>
                          <a:spcPts val="0"/>
                        </a:spcAft>
                        <a:buClrTx/>
                        <a:buSzTx/>
                        <a:buFontTx/>
                        <a:buNone/>
                        <a:tabLst/>
                        <a:defRPr/>
                      </a:pPr>
                      <a:endParaRPr lang="es-MX" sz="1600" b="0" dirty="0" smtClean="0">
                        <a:latin typeface="Century Gothic" panose="020B0502020202020204" pitchFamily="34" charset="0"/>
                      </a:endParaRPr>
                    </a:p>
                  </a:txBody>
                  <a:tcPr marL="68580" marR="68580" marT="0" marB="0"/>
                </a:tc>
                <a:tc hMerge="1">
                  <a:txBody>
                    <a:bodyPr/>
                    <a:lstStyle/>
                    <a:p>
                      <a:endParaRPr lang="es-MX"/>
                    </a:p>
                  </a:txBody>
                  <a:tcPr/>
                </a:tc>
                <a:extLst>
                  <a:ext uri="{0D108BD9-81ED-4DB2-BD59-A6C34878D82A}">
                    <a16:rowId xmlns:a16="http://schemas.microsoft.com/office/drawing/2014/main" val="68147564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013034119"/>
              </p:ext>
            </p:extLst>
          </p:nvPr>
        </p:nvGraphicFramePr>
        <p:xfrm>
          <a:off x="374652" y="2715884"/>
          <a:ext cx="6639212" cy="2289035"/>
        </p:xfrm>
        <a:graphic>
          <a:graphicData uri="http://schemas.openxmlformats.org/drawingml/2006/table">
            <a:tbl>
              <a:tblPr firstRow="1" firstCol="1" bandRow="1">
                <a:tableStyleId>{5940675A-B579-460E-94D1-54222C63F5DA}</a:tableStyleId>
              </a:tblPr>
              <a:tblGrid>
                <a:gridCol w="6639212">
                  <a:extLst>
                    <a:ext uri="{9D8B030D-6E8A-4147-A177-3AD203B41FA5}">
                      <a16:colId xmlns:a16="http://schemas.microsoft.com/office/drawing/2014/main" val="852920904"/>
                    </a:ext>
                  </a:extLst>
                </a:gridCol>
              </a:tblGrid>
              <a:tr h="372658">
                <a:tc>
                  <a:txBody>
                    <a:bodyPr/>
                    <a:lstStyle/>
                    <a:p>
                      <a:pPr algn="just">
                        <a:lnSpc>
                          <a:spcPct val="107000"/>
                        </a:lnSpc>
                        <a:spcAft>
                          <a:spcPts val="0"/>
                        </a:spcAft>
                      </a:pPr>
                      <a:r>
                        <a:rPr lang="es-MX" sz="1600" b="1" dirty="0">
                          <a:effectLst/>
                          <a:latin typeface="Century Gothic" panose="020B0502020202020204" pitchFamily="34" charset="0"/>
                        </a:rPr>
                        <a:t>Indicadores</a:t>
                      </a:r>
                      <a:r>
                        <a:rPr lang="es-MX" sz="1600" b="1" dirty="0" smtClean="0">
                          <a:effectLst/>
                          <a:latin typeface="Century Gothic" panose="020B0502020202020204" pitchFamily="34" charset="0"/>
                        </a:rPr>
                        <a:t>:</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FFCCCC"/>
                    </a:solidFill>
                  </a:tcPr>
                </a:tc>
                <a:extLst>
                  <a:ext uri="{0D108BD9-81ED-4DB2-BD59-A6C34878D82A}">
                    <a16:rowId xmlns:a16="http://schemas.microsoft.com/office/drawing/2014/main" val="4242980647"/>
                  </a:ext>
                </a:extLst>
              </a:tr>
              <a:tr h="350894">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Conoce diferentes figuras geométricas y algunas de sus características.</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3345495"/>
                  </a:ext>
                </a:extLst>
              </a:tr>
              <a:tr h="481772">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Sigue las</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indicaciones para clasificar correctamente los recortes en la tabla.</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2887676"/>
                  </a:ext>
                </a:extLst>
              </a:tr>
              <a:tr h="548651">
                <a:tc>
                  <a:txBody>
                    <a:bodyPr/>
                    <a:lstStyle/>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Identifica</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la forma geométrica de diversos objetos o artículos, por medio de sus características.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5704588"/>
                  </a:ext>
                </a:extLst>
              </a:tr>
              <a:tr h="535060">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Reproduce</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modelos de formas o figuras geométricas al reconocer objetos de su hogar.</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3002652"/>
                  </a:ext>
                </a:extLst>
              </a:tr>
            </a:tbl>
          </a:graphicData>
        </a:graphic>
      </p:graphicFrame>
      <p:sp>
        <p:nvSpPr>
          <p:cNvPr id="6" name="Rectángulo 5"/>
          <p:cNvSpPr/>
          <p:nvPr/>
        </p:nvSpPr>
        <p:spPr>
          <a:xfrm>
            <a:off x="450272" y="5218941"/>
            <a:ext cx="11046497" cy="1323439"/>
          </a:xfrm>
          <a:prstGeom prst="rect">
            <a:avLst/>
          </a:prstGeom>
          <a:ln>
            <a:solidFill>
              <a:schemeClr val="tx1"/>
            </a:solidFill>
          </a:ln>
        </p:spPr>
        <p:txBody>
          <a:bodyPr wrap="square">
            <a:spAutoFit/>
          </a:bodyPr>
          <a:lstStyle/>
          <a:p>
            <a:r>
              <a:rPr lang="es-MX" sz="1600" b="1" dirty="0">
                <a:latin typeface="Century Gothic" panose="020B0502020202020204" pitchFamily="34" charset="0"/>
                <a:ea typeface="Calibri" panose="020F0502020204030204" pitchFamily="34" charset="0"/>
                <a:cs typeface="Times New Roman" panose="02020603050405020304" pitchFamily="18" charset="0"/>
              </a:rPr>
              <a:t>Describe el proceso del alumno</a:t>
            </a:r>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a:t>
            </a:r>
          </a:p>
          <a:p>
            <a:endParaRPr lang="es-MX" sz="1600" b="1" dirty="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 </a:t>
            </a:r>
            <a:endParaRPr lang="es-MX" sz="1600" b="1" dirty="0"/>
          </a:p>
        </p:txBody>
      </p:sp>
      <p:graphicFrame>
        <p:nvGraphicFramePr>
          <p:cNvPr id="7" name="Tabla 6"/>
          <p:cNvGraphicFramePr>
            <a:graphicFrameLocks noGrp="1"/>
          </p:cNvGraphicFramePr>
          <p:nvPr>
            <p:extLst/>
          </p:nvPr>
        </p:nvGraphicFramePr>
        <p:xfrm>
          <a:off x="7003473" y="2715884"/>
          <a:ext cx="3813464" cy="365760"/>
        </p:xfrm>
        <a:graphic>
          <a:graphicData uri="http://schemas.openxmlformats.org/drawingml/2006/table">
            <a:tbl>
              <a:tblPr/>
              <a:tblGrid>
                <a:gridCol w="3813464">
                  <a:extLst>
                    <a:ext uri="{9D8B030D-6E8A-4147-A177-3AD203B41FA5}">
                      <a16:colId xmlns:a16="http://schemas.microsoft.com/office/drawing/2014/main" val="2687680198"/>
                    </a:ext>
                  </a:extLst>
                </a:gridCol>
              </a:tblGrid>
              <a:tr h="276698">
                <a:tc>
                  <a:txBody>
                    <a:bodyPr/>
                    <a:lstStyle/>
                    <a:p>
                      <a:pPr algn="l"/>
                      <a:r>
                        <a:rPr lang="es-MX" b="1" dirty="0" smtClean="0">
                          <a:latin typeface="Century Gothic" panose="020B0502020202020204" pitchFamily="34" charset="0"/>
                        </a:rPr>
                        <a:t>     Logrado              En proceso</a:t>
                      </a:r>
                      <a:endParaRPr lang="es-MX" b="1" dirty="0">
                        <a:latin typeface="Century Gothic" panose="020B0502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val="3229156158"/>
                  </a:ext>
                </a:extLst>
              </a:tr>
            </a:tbl>
          </a:graphicData>
        </a:graphic>
      </p:graphicFrame>
      <p:graphicFrame>
        <p:nvGraphicFramePr>
          <p:cNvPr id="9" name="Tabla 8"/>
          <p:cNvGraphicFramePr>
            <a:graphicFrameLocks noGrp="1"/>
          </p:cNvGraphicFramePr>
          <p:nvPr>
            <p:extLst/>
          </p:nvPr>
        </p:nvGraphicFramePr>
        <p:xfrm>
          <a:off x="7003473" y="3073631"/>
          <a:ext cx="3813464" cy="365760"/>
        </p:xfrm>
        <a:graphic>
          <a:graphicData uri="http://schemas.openxmlformats.org/drawingml/2006/table">
            <a:tbl>
              <a:tblPr/>
              <a:tblGrid>
                <a:gridCol w="3813464">
                  <a:extLst>
                    <a:ext uri="{9D8B030D-6E8A-4147-A177-3AD203B41FA5}">
                      <a16:colId xmlns:a16="http://schemas.microsoft.com/office/drawing/2014/main" val="1214225465"/>
                    </a:ext>
                  </a:extLst>
                </a:gridCol>
              </a:tblGrid>
              <a:tr h="363682">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742289243"/>
                  </a:ext>
                </a:extLst>
              </a:tr>
            </a:tbl>
          </a:graphicData>
        </a:graphic>
      </p:graphicFrame>
      <p:graphicFrame>
        <p:nvGraphicFramePr>
          <p:cNvPr id="10" name="Tabla 9"/>
          <p:cNvGraphicFramePr>
            <a:graphicFrameLocks noGrp="1"/>
          </p:cNvGraphicFramePr>
          <p:nvPr>
            <p:extLst/>
          </p:nvPr>
        </p:nvGraphicFramePr>
        <p:xfrm>
          <a:off x="7003471" y="3439392"/>
          <a:ext cx="3813465" cy="509154"/>
        </p:xfrm>
        <a:graphic>
          <a:graphicData uri="http://schemas.openxmlformats.org/drawingml/2006/table">
            <a:tbl>
              <a:tblPr/>
              <a:tblGrid>
                <a:gridCol w="3813465">
                  <a:extLst>
                    <a:ext uri="{9D8B030D-6E8A-4147-A177-3AD203B41FA5}">
                      <a16:colId xmlns:a16="http://schemas.microsoft.com/office/drawing/2014/main" val="4084678741"/>
                    </a:ext>
                  </a:extLst>
                </a:gridCol>
              </a:tblGrid>
              <a:tr h="509154">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273619483"/>
                  </a:ext>
                </a:extLst>
              </a:tr>
            </a:tbl>
          </a:graphicData>
        </a:graphic>
      </p:graphicFrame>
      <p:graphicFrame>
        <p:nvGraphicFramePr>
          <p:cNvPr id="11" name="Tabla 10"/>
          <p:cNvGraphicFramePr>
            <a:graphicFrameLocks noGrp="1"/>
          </p:cNvGraphicFramePr>
          <p:nvPr>
            <p:extLst/>
          </p:nvPr>
        </p:nvGraphicFramePr>
        <p:xfrm>
          <a:off x="7013864" y="3948546"/>
          <a:ext cx="3803072" cy="540327"/>
        </p:xfrm>
        <a:graphic>
          <a:graphicData uri="http://schemas.openxmlformats.org/drawingml/2006/table">
            <a:tbl>
              <a:tblPr/>
              <a:tblGrid>
                <a:gridCol w="3803072">
                  <a:extLst>
                    <a:ext uri="{9D8B030D-6E8A-4147-A177-3AD203B41FA5}">
                      <a16:colId xmlns:a16="http://schemas.microsoft.com/office/drawing/2014/main" val="3292602386"/>
                    </a:ext>
                  </a:extLst>
                </a:gridCol>
              </a:tblGrid>
              <a:tr h="54032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754132495"/>
                  </a:ext>
                </a:extLst>
              </a:tr>
            </a:tbl>
          </a:graphicData>
        </a:graphic>
      </p:graphicFrame>
      <p:graphicFrame>
        <p:nvGraphicFramePr>
          <p:cNvPr id="12" name="Tabla 11"/>
          <p:cNvGraphicFramePr>
            <a:graphicFrameLocks noGrp="1"/>
          </p:cNvGraphicFramePr>
          <p:nvPr>
            <p:extLst/>
          </p:nvPr>
        </p:nvGraphicFramePr>
        <p:xfrm>
          <a:off x="7013865" y="4500513"/>
          <a:ext cx="3803072" cy="504407"/>
        </p:xfrm>
        <a:graphic>
          <a:graphicData uri="http://schemas.openxmlformats.org/drawingml/2006/table">
            <a:tbl>
              <a:tblPr/>
              <a:tblGrid>
                <a:gridCol w="3803072">
                  <a:extLst>
                    <a:ext uri="{9D8B030D-6E8A-4147-A177-3AD203B41FA5}">
                      <a16:colId xmlns:a16="http://schemas.microsoft.com/office/drawing/2014/main" val="3460598780"/>
                    </a:ext>
                  </a:extLst>
                </a:gridCol>
              </a:tblGrid>
              <a:tr h="50440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374072792"/>
                  </a:ext>
                </a:extLst>
              </a:tr>
            </a:tbl>
          </a:graphicData>
        </a:graphic>
      </p:graphicFrame>
      <p:cxnSp>
        <p:nvCxnSpPr>
          <p:cNvPr id="15" name="Conector recto 14"/>
          <p:cNvCxnSpPr/>
          <p:nvPr/>
        </p:nvCxnSpPr>
        <p:spPr>
          <a:xfrm>
            <a:off x="8686800" y="2715884"/>
            <a:ext cx="20782" cy="2289036"/>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46362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p:nvPr/>
        </p:nvSpPr>
        <p:spPr>
          <a:xfrm>
            <a:off x="3424047" y="21128"/>
            <a:ext cx="4680520" cy="461665"/>
          </a:xfrm>
          <a:prstGeom prst="rect">
            <a:avLst/>
          </a:prstGeom>
          <a:noFill/>
        </p:spPr>
        <p:txBody>
          <a:bodyPr wrap="square" rtlCol="0">
            <a:spAutoFit/>
          </a:bodyPr>
          <a:lstStyle/>
          <a:p>
            <a:pPr algn="ctr"/>
            <a:r>
              <a:rPr lang="es-MX" sz="2400" b="1" dirty="0">
                <a:solidFill>
                  <a:srgbClr val="FF7C80"/>
                </a:solidFill>
                <a:latin typeface="Kristen ITC" panose="03050502040202030202" pitchFamily="66" charset="0"/>
              </a:rPr>
              <a:t>Instrumento de evaluación</a:t>
            </a:r>
          </a:p>
        </p:txBody>
      </p:sp>
      <p:sp>
        <p:nvSpPr>
          <p:cNvPr id="3" name="Rectángulo 2"/>
          <p:cNvSpPr/>
          <p:nvPr/>
        </p:nvSpPr>
        <p:spPr>
          <a:xfrm>
            <a:off x="450272" y="675780"/>
            <a:ext cx="11907982" cy="388696"/>
          </a:xfrm>
          <a:prstGeom prst="rect">
            <a:avLst/>
          </a:prstGeom>
        </p:spPr>
        <p:txBody>
          <a:bodyPr wrap="square">
            <a:spAutoFit/>
          </a:bodyPr>
          <a:lstStyle/>
          <a:p>
            <a:pPr>
              <a:lnSpc>
                <a:spcPct val="107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Alumno:</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                                                                                       </a:t>
            </a:r>
            <a:r>
              <a:rPr lang="es-MX" b="1" dirty="0" smtClean="0">
                <a:latin typeface="Century Gothic" panose="020B0502020202020204" pitchFamily="34" charset="0"/>
                <a:ea typeface="Calibri" panose="020F0502020204030204" pitchFamily="34" charset="0"/>
                <a:cs typeface="Times New Roman" panose="02020603050405020304" pitchFamily="18" charset="0"/>
              </a:rPr>
              <a:t>Fecha</a:t>
            </a:r>
            <a:r>
              <a:rPr lang="es-MX" b="1" dirty="0">
                <a:latin typeface="Century Gothic" panose="020B0502020202020204" pitchFamily="34" charset="0"/>
                <a:ea typeface="Calibri" panose="020F0502020204030204" pitchFamily="34" charset="0"/>
                <a:cs typeface="Times New Roman" panose="02020603050405020304" pitchFamily="18" charset="0"/>
              </a:rPr>
              <a:t>:</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__ mayo </a:t>
            </a:r>
            <a:r>
              <a:rPr lang="es-MX" dirty="0">
                <a:latin typeface="Century Gothic" panose="020B0502020202020204" pitchFamily="34" charset="0"/>
                <a:ea typeface="Calibri" panose="020F0502020204030204" pitchFamily="34" charset="0"/>
                <a:cs typeface="Times New Roman" panose="02020603050405020304" pitchFamily="18" charset="0"/>
              </a:rPr>
              <a:t>de 2021</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636852653"/>
              </p:ext>
            </p:extLst>
          </p:nvPr>
        </p:nvGraphicFramePr>
        <p:xfrm>
          <a:off x="450272" y="1210927"/>
          <a:ext cx="11301846" cy="1304609"/>
        </p:xfrm>
        <a:graphic>
          <a:graphicData uri="http://schemas.openxmlformats.org/drawingml/2006/table">
            <a:tbl>
              <a:tblPr firstRow="1" firstCol="1" bandRow="1">
                <a:tableStyleId>{5940675A-B579-460E-94D1-54222C63F5DA}</a:tableStyleId>
              </a:tblPr>
              <a:tblGrid>
                <a:gridCol w="5281101">
                  <a:extLst>
                    <a:ext uri="{9D8B030D-6E8A-4147-A177-3AD203B41FA5}">
                      <a16:colId xmlns:a16="http://schemas.microsoft.com/office/drawing/2014/main" val="1434595358"/>
                    </a:ext>
                  </a:extLst>
                </a:gridCol>
                <a:gridCol w="6020745">
                  <a:extLst>
                    <a:ext uri="{9D8B030D-6E8A-4147-A177-3AD203B41FA5}">
                      <a16:colId xmlns:a16="http://schemas.microsoft.com/office/drawing/2014/main" val="283663808"/>
                    </a:ext>
                  </a:extLst>
                </a:gridCol>
              </a:tblGrid>
              <a:tr h="247459">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smtClean="0">
                          <a:effectLst/>
                          <a:latin typeface="Century Gothic" panose="020B0502020202020204" pitchFamily="34" charset="0"/>
                        </a:rPr>
                        <a:t>Campo formativo/área de desarrollo:</a:t>
                      </a:r>
                      <a:r>
                        <a:rPr lang="es-MX" sz="1600" b="1" baseline="0" dirty="0" smtClean="0">
                          <a:effectLst/>
                          <a:latin typeface="Century Gothic" panose="020B0502020202020204" pitchFamily="34" charset="0"/>
                        </a:rPr>
                        <a:t> </a:t>
                      </a:r>
                      <a:r>
                        <a:rPr lang="es-ES_tradnl" sz="1600" b="0" baseline="0" dirty="0" smtClean="0">
                          <a:effectLst/>
                          <a:latin typeface="Century Gothic" pitchFamily="34" charset="0"/>
                        </a:rPr>
                        <a:t>Exploración y Comprensión del Mundo Natural y Social. </a:t>
                      </a:r>
                      <a:endParaRPr lang="es-ES_tradnl" sz="1600" b="1" baseline="0" dirty="0" smtClean="0">
                        <a:latin typeface="Century Gothic" pitchFamily="34" charset="0"/>
                      </a:endParaRPr>
                    </a:p>
                  </a:txBody>
                  <a:tcPr marL="68580" marR="68580" marT="0" marB="0">
                    <a:solidFill>
                      <a:schemeClr val="accent3">
                        <a:lumMod val="20000"/>
                        <a:lumOff val="80000"/>
                      </a:schemeClr>
                    </a:solidFill>
                  </a:tcPr>
                </a:tc>
                <a:tc hMerge="1">
                  <a:txBody>
                    <a:bodyPr/>
                    <a:lstStyle/>
                    <a:p>
                      <a:endParaRPr lang="es-MX"/>
                    </a:p>
                  </a:txBody>
                  <a:tcPr/>
                </a:tc>
                <a:extLst>
                  <a:ext uri="{0D108BD9-81ED-4DB2-BD59-A6C34878D82A}">
                    <a16:rowId xmlns:a16="http://schemas.microsoft.com/office/drawing/2014/main" val="3637043313"/>
                  </a:ext>
                </a:extLst>
              </a:tr>
              <a:tr h="247459">
                <a:tc>
                  <a:txBody>
                    <a:bodyPr/>
                    <a:lstStyle/>
                    <a:p>
                      <a:pPr algn="just">
                        <a:lnSpc>
                          <a:spcPct val="107000"/>
                        </a:lnSpc>
                        <a:spcAft>
                          <a:spcPts val="0"/>
                        </a:spcAft>
                      </a:pPr>
                      <a:r>
                        <a:rPr lang="es-MX" sz="1600" b="1" dirty="0">
                          <a:effectLst/>
                          <a:latin typeface="Century Gothic" panose="020B0502020202020204" pitchFamily="34" charset="0"/>
                        </a:rPr>
                        <a:t>Organizador curricular 1</a:t>
                      </a:r>
                      <a:r>
                        <a:rPr lang="es-MX" sz="1600" dirty="0" smtClean="0">
                          <a:effectLst/>
                          <a:latin typeface="Century Gothic" panose="020B0502020202020204" pitchFamily="34" charset="0"/>
                        </a:rPr>
                        <a:t>: Mundo natural.</a:t>
                      </a:r>
                      <a:endParaRPr lang="es-MX"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b="1" dirty="0">
                          <a:effectLst/>
                          <a:latin typeface="Century Gothic" panose="020B0502020202020204" pitchFamily="34" charset="0"/>
                        </a:rPr>
                        <a:t>Organizador curricular </a:t>
                      </a:r>
                      <a:r>
                        <a:rPr lang="es-MX" sz="1600" b="1" dirty="0" smtClean="0">
                          <a:effectLst/>
                          <a:latin typeface="Century Gothic" panose="020B0502020202020204" pitchFamily="34" charset="0"/>
                        </a:rPr>
                        <a:t>2</a:t>
                      </a:r>
                      <a:r>
                        <a:rPr lang="es-MX" sz="1600" b="1" dirty="0" smtClean="0">
                          <a:effectLst/>
                          <a:latin typeface="Century Gothic" panose="020B0502020202020204" pitchFamily="34" charset="0"/>
                        </a:rPr>
                        <a:t>: </a:t>
                      </a:r>
                      <a:r>
                        <a:rPr lang="es-MX" sz="1600" b="0" dirty="0" smtClean="0">
                          <a:effectLst/>
                          <a:latin typeface="Century Gothic" panose="020B0502020202020204" pitchFamily="34" charset="0"/>
                        </a:rPr>
                        <a:t>Exploración de la naturaleza.</a:t>
                      </a:r>
                      <a:endParaRPr lang="es-MX" sz="12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66506"/>
                  </a:ext>
                </a:extLst>
              </a:tr>
              <a:tr h="500885">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a:effectLst/>
                          <a:latin typeface="Century Gothic" panose="020B0502020202020204" pitchFamily="34" charset="0"/>
                        </a:rPr>
                        <a:t>Aprendizaje esperado</a:t>
                      </a:r>
                      <a:r>
                        <a:rPr lang="es-MX" sz="1600" b="1" dirty="0" smtClean="0">
                          <a:effectLst/>
                          <a:latin typeface="Century Gothic" panose="020B0502020202020204" pitchFamily="34" charset="0"/>
                        </a:rPr>
                        <a:t>: </a:t>
                      </a:r>
                      <a:r>
                        <a:rPr lang="es-MX" sz="1600" b="0" baseline="0" dirty="0" smtClean="0">
                          <a:latin typeface="Century Gothic" pitchFamily="34" charset="0"/>
                        </a:rPr>
                        <a:t>Obtiene, registra, representa y describe información para responder dudas y ampliar su conocimiento en relación con plantas, animales y otros elementos naturales.</a:t>
                      </a:r>
                    </a:p>
                    <a:p>
                      <a:pPr marL="0" marR="0" lvl="0" indent="0" algn="just" defTabSz="914400" rtl="0" eaLnBrk="1" fontAlgn="auto" latinLnBrk="0" hangingPunct="1">
                        <a:lnSpc>
                          <a:spcPct val="107000"/>
                        </a:lnSpc>
                        <a:spcBef>
                          <a:spcPts val="0"/>
                        </a:spcBef>
                        <a:spcAft>
                          <a:spcPts val="0"/>
                        </a:spcAft>
                        <a:buClrTx/>
                        <a:buSzTx/>
                        <a:buFontTx/>
                        <a:buNone/>
                        <a:tabLst/>
                        <a:defRPr/>
                      </a:pPr>
                      <a:endParaRPr lang="es-MX" sz="1600" b="0" baseline="0" dirty="0" smtClean="0">
                        <a:latin typeface="Century Gothic" pitchFamily="34" charset="0"/>
                      </a:endParaRPr>
                    </a:p>
                  </a:txBody>
                  <a:tcPr marL="68580" marR="68580" marT="0" marB="0"/>
                </a:tc>
                <a:tc hMerge="1">
                  <a:txBody>
                    <a:bodyPr/>
                    <a:lstStyle/>
                    <a:p>
                      <a:endParaRPr lang="es-MX"/>
                    </a:p>
                  </a:txBody>
                  <a:tcPr/>
                </a:tc>
                <a:extLst>
                  <a:ext uri="{0D108BD9-81ED-4DB2-BD59-A6C34878D82A}">
                    <a16:rowId xmlns:a16="http://schemas.microsoft.com/office/drawing/2014/main" val="68147564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741646901"/>
              </p:ext>
            </p:extLst>
          </p:nvPr>
        </p:nvGraphicFramePr>
        <p:xfrm>
          <a:off x="374652" y="2715884"/>
          <a:ext cx="6639212" cy="2289035"/>
        </p:xfrm>
        <a:graphic>
          <a:graphicData uri="http://schemas.openxmlformats.org/drawingml/2006/table">
            <a:tbl>
              <a:tblPr firstRow="1" firstCol="1" bandRow="1">
                <a:tableStyleId>{5940675A-B579-460E-94D1-54222C63F5DA}</a:tableStyleId>
              </a:tblPr>
              <a:tblGrid>
                <a:gridCol w="6639212">
                  <a:extLst>
                    <a:ext uri="{9D8B030D-6E8A-4147-A177-3AD203B41FA5}">
                      <a16:colId xmlns:a16="http://schemas.microsoft.com/office/drawing/2014/main" val="852920904"/>
                    </a:ext>
                  </a:extLst>
                </a:gridCol>
              </a:tblGrid>
              <a:tr h="372658">
                <a:tc>
                  <a:txBody>
                    <a:bodyPr/>
                    <a:lstStyle/>
                    <a:p>
                      <a:pPr algn="just">
                        <a:lnSpc>
                          <a:spcPct val="107000"/>
                        </a:lnSpc>
                        <a:spcAft>
                          <a:spcPts val="0"/>
                        </a:spcAft>
                      </a:pPr>
                      <a:r>
                        <a:rPr lang="es-MX" sz="1600" b="1" dirty="0">
                          <a:effectLst/>
                          <a:latin typeface="Century Gothic" panose="020B0502020202020204" pitchFamily="34" charset="0"/>
                        </a:rPr>
                        <a:t>Indicadores</a:t>
                      </a:r>
                      <a:r>
                        <a:rPr lang="es-MX" sz="1600" b="1" dirty="0" smtClean="0">
                          <a:effectLst/>
                          <a:latin typeface="Century Gothic" panose="020B0502020202020204" pitchFamily="34" charset="0"/>
                        </a:rPr>
                        <a:t>:</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FFCCCC"/>
                    </a:solidFill>
                  </a:tcPr>
                </a:tc>
                <a:extLst>
                  <a:ext uri="{0D108BD9-81ED-4DB2-BD59-A6C34878D82A}">
                    <a16:rowId xmlns:a16="http://schemas.microsoft.com/office/drawing/2014/main" val="4242980647"/>
                  </a:ext>
                </a:extLst>
              </a:tr>
              <a:tr h="350894">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Conoce las principales características</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de los girasoles.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3345495"/>
                  </a:ext>
                </a:extLst>
              </a:tr>
              <a:tr h="481772">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Intercambia comentarios</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u opiniones con sus compañeros para enriquecer su conocimiento.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2887676"/>
                  </a:ext>
                </a:extLst>
              </a:tr>
              <a:tr h="548651">
                <a:tc>
                  <a:txBody>
                    <a:bodyPr/>
                    <a:lstStyle/>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Realiza</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cuestionamientos referentes a plantas, animales o elementos de la naturaleza.</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5704588"/>
                  </a:ext>
                </a:extLst>
              </a:tr>
              <a:tr h="535060">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Elabora</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su girasol al seguir cada uno de los pasos establecidos.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3002652"/>
                  </a:ext>
                </a:extLst>
              </a:tr>
            </a:tbl>
          </a:graphicData>
        </a:graphic>
      </p:graphicFrame>
      <p:sp>
        <p:nvSpPr>
          <p:cNvPr id="6" name="Rectángulo 5"/>
          <p:cNvSpPr/>
          <p:nvPr/>
        </p:nvSpPr>
        <p:spPr>
          <a:xfrm>
            <a:off x="450272" y="5312459"/>
            <a:ext cx="11046497" cy="1323439"/>
          </a:xfrm>
          <a:prstGeom prst="rect">
            <a:avLst/>
          </a:prstGeom>
          <a:ln>
            <a:solidFill>
              <a:schemeClr val="tx1"/>
            </a:solidFill>
          </a:ln>
        </p:spPr>
        <p:txBody>
          <a:bodyPr wrap="square">
            <a:spAutoFit/>
          </a:bodyPr>
          <a:lstStyle/>
          <a:p>
            <a:r>
              <a:rPr lang="es-MX" sz="1600" b="1" dirty="0">
                <a:latin typeface="Century Gothic" panose="020B0502020202020204" pitchFamily="34" charset="0"/>
                <a:ea typeface="Calibri" panose="020F0502020204030204" pitchFamily="34" charset="0"/>
                <a:cs typeface="Times New Roman" panose="02020603050405020304" pitchFamily="18" charset="0"/>
              </a:rPr>
              <a:t>Describe el proceso del alumno</a:t>
            </a:r>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a:t>
            </a:r>
          </a:p>
          <a:p>
            <a:endParaRPr lang="es-MX" sz="1600" b="1" dirty="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 </a:t>
            </a:r>
            <a:endParaRPr lang="es-MX" sz="1600" b="1" dirty="0"/>
          </a:p>
        </p:txBody>
      </p:sp>
      <p:graphicFrame>
        <p:nvGraphicFramePr>
          <p:cNvPr id="7" name="Tabla 6"/>
          <p:cNvGraphicFramePr>
            <a:graphicFrameLocks noGrp="1"/>
          </p:cNvGraphicFramePr>
          <p:nvPr>
            <p:extLst/>
          </p:nvPr>
        </p:nvGraphicFramePr>
        <p:xfrm>
          <a:off x="7003473" y="2715884"/>
          <a:ext cx="3813464" cy="365760"/>
        </p:xfrm>
        <a:graphic>
          <a:graphicData uri="http://schemas.openxmlformats.org/drawingml/2006/table">
            <a:tbl>
              <a:tblPr/>
              <a:tblGrid>
                <a:gridCol w="3813464">
                  <a:extLst>
                    <a:ext uri="{9D8B030D-6E8A-4147-A177-3AD203B41FA5}">
                      <a16:colId xmlns:a16="http://schemas.microsoft.com/office/drawing/2014/main" val="2687680198"/>
                    </a:ext>
                  </a:extLst>
                </a:gridCol>
              </a:tblGrid>
              <a:tr h="276698">
                <a:tc>
                  <a:txBody>
                    <a:bodyPr/>
                    <a:lstStyle/>
                    <a:p>
                      <a:pPr algn="l"/>
                      <a:r>
                        <a:rPr lang="es-MX" b="1" dirty="0" smtClean="0">
                          <a:latin typeface="Century Gothic" panose="020B0502020202020204" pitchFamily="34" charset="0"/>
                        </a:rPr>
                        <a:t>     Logrado              En proceso</a:t>
                      </a:r>
                      <a:endParaRPr lang="es-MX" b="1" dirty="0">
                        <a:latin typeface="Century Gothic" panose="020B0502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val="3229156158"/>
                  </a:ext>
                </a:extLst>
              </a:tr>
            </a:tbl>
          </a:graphicData>
        </a:graphic>
      </p:graphicFrame>
      <p:graphicFrame>
        <p:nvGraphicFramePr>
          <p:cNvPr id="9" name="Tabla 8"/>
          <p:cNvGraphicFramePr>
            <a:graphicFrameLocks noGrp="1"/>
          </p:cNvGraphicFramePr>
          <p:nvPr>
            <p:extLst/>
          </p:nvPr>
        </p:nvGraphicFramePr>
        <p:xfrm>
          <a:off x="7003473" y="3073631"/>
          <a:ext cx="3813464" cy="365760"/>
        </p:xfrm>
        <a:graphic>
          <a:graphicData uri="http://schemas.openxmlformats.org/drawingml/2006/table">
            <a:tbl>
              <a:tblPr/>
              <a:tblGrid>
                <a:gridCol w="3813464">
                  <a:extLst>
                    <a:ext uri="{9D8B030D-6E8A-4147-A177-3AD203B41FA5}">
                      <a16:colId xmlns:a16="http://schemas.microsoft.com/office/drawing/2014/main" val="1214225465"/>
                    </a:ext>
                  </a:extLst>
                </a:gridCol>
              </a:tblGrid>
              <a:tr h="363682">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742289243"/>
                  </a:ext>
                </a:extLst>
              </a:tr>
            </a:tbl>
          </a:graphicData>
        </a:graphic>
      </p:graphicFrame>
      <p:graphicFrame>
        <p:nvGraphicFramePr>
          <p:cNvPr id="10" name="Tabla 9"/>
          <p:cNvGraphicFramePr>
            <a:graphicFrameLocks noGrp="1"/>
          </p:cNvGraphicFramePr>
          <p:nvPr>
            <p:extLst/>
          </p:nvPr>
        </p:nvGraphicFramePr>
        <p:xfrm>
          <a:off x="7003471" y="3439392"/>
          <a:ext cx="3813465" cy="509154"/>
        </p:xfrm>
        <a:graphic>
          <a:graphicData uri="http://schemas.openxmlformats.org/drawingml/2006/table">
            <a:tbl>
              <a:tblPr/>
              <a:tblGrid>
                <a:gridCol w="3813465">
                  <a:extLst>
                    <a:ext uri="{9D8B030D-6E8A-4147-A177-3AD203B41FA5}">
                      <a16:colId xmlns:a16="http://schemas.microsoft.com/office/drawing/2014/main" val="4084678741"/>
                    </a:ext>
                  </a:extLst>
                </a:gridCol>
              </a:tblGrid>
              <a:tr h="509154">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273619483"/>
                  </a:ext>
                </a:extLst>
              </a:tr>
            </a:tbl>
          </a:graphicData>
        </a:graphic>
      </p:graphicFrame>
      <p:graphicFrame>
        <p:nvGraphicFramePr>
          <p:cNvPr id="11" name="Tabla 10"/>
          <p:cNvGraphicFramePr>
            <a:graphicFrameLocks noGrp="1"/>
          </p:cNvGraphicFramePr>
          <p:nvPr>
            <p:extLst/>
          </p:nvPr>
        </p:nvGraphicFramePr>
        <p:xfrm>
          <a:off x="7013864" y="3948546"/>
          <a:ext cx="3803072" cy="540327"/>
        </p:xfrm>
        <a:graphic>
          <a:graphicData uri="http://schemas.openxmlformats.org/drawingml/2006/table">
            <a:tbl>
              <a:tblPr/>
              <a:tblGrid>
                <a:gridCol w="3803072">
                  <a:extLst>
                    <a:ext uri="{9D8B030D-6E8A-4147-A177-3AD203B41FA5}">
                      <a16:colId xmlns:a16="http://schemas.microsoft.com/office/drawing/2014/main" val="3292602386"/>
                    </a:ext>
                  </a:extLst>
                </a:gridCol>
              </a:tblGrid>
              <a:tr h="54032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754132495"/>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839594977"/>
              </p:ext>
            </p:extLst>
          </p:nvPr>
        </p:nvGraphicFramePr>
        <p:xfrm>
          <a:off x="7013865" y="4500513"/>
          <a:ext cx="3803072" cy="504406"/>
        </p:xfrm>
        <a:graphic>
          <a:graphicData uri="http://schemas.openxmlformats.org/drawingml/2006/table">
            <a:tbl>
              <a:tblPr/>
              <a:tblGrid>
                <a:gridCol w="3803072">
                  <a:extLst>
                    <a:ext uri="{9D8B030D-6E8A-4147-A177-3AD203B41FA5}">
                      <a16:colId xmlns:a16="http://schemas.microsoft.com/office/drawing/2014/main" val="3460598780"/>
                    </a:ext>
                  </a:extLst>
                </a:gridCol>
              </a:tblGrid>
              <a:tr h="504406">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374072792"/>
                  </a:ext>
                </a:extLst>
              </a:tr>
            </a:tbl>
          </a:graphicData>
        </a:graphic>
      </p:graphicFrame>
      <p:cxnSp>
        <p:nvCxnSpPr>
          <p:cNvPr id="15" name="Conector recto 14"/>
          <p:cNvCxnSpPr/>
          <p:nvPr/>
        </p:nvCxnSpPr>
        <p:spPr>
          <a:xfrm flipH="1">
            <a:off x="8676409" y="2715884"/>
            <a:ext cx="10391" cy="2289035"/>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83245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p:nvPr/>
        </p:nvSpPr>
        <p:spPr>
          <a:xfrm>
            <a:off x="3424047" y="21128"/>
            <a:ext cx="4680520" cy="461665"/>
          </a:xfrm>
          <a:prstGeom prst="rect">
            <a:avLst/>
          </a:prstGeom>
          <a:noFill/>
        </p:spPr>
        <p:txBody>
          <a:bodyPr wrap="square" rtlCol="0">
            <a:spAutoFit/>
          </a:bodyPr>
          <a:lstStyle/>
          <a:p>
            <a:pPr algn="ctr"/>
            <a:r>
              <a:rPr lang="es-MX" sz="2400" b="1" dirty="0">
                <a:solidFill>
                  <a:srgbClr val="FF7C80"/>
                </a:solidFill>
                <a:latin typeface="Kristen ITC" panose="03050502040202030202" pitchFamily="66" charset="0"/>
              </a:rPr>
              <a:t>Instrumento de evaluación</a:t>
            </a:r>
          </a:p>
        </p:txBody>
      </p:sp>
      <p:sp>
        <p:nvSpPr>
          <p:cNvPr id="3" name="Rectángulo 2"/>
          <p:cNvSpPr/>
          <p:nvPr/>
        </p:nvSpPr>
        <p:spPr>
          <a:xfrm>
            <a:off x="450272" y="675780"/>
            <a:ext cx="11907982" cy="388696"/>
          </a:xfrm>
          <a:prstGeom prst="rect">
            <a:avLst/>
          </a:prstGeom>
        </p:spPr>
        <p:txBody>
          <a:bodyPr wrap="square">
            <a:spAutoFit/>
          </a:bodyPr>
          <a:lstStyle/>
          <a:p>
            <a:pPr>
              <a:lnSpc>
                <a:spcPct val="107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Alumno:</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                                                                                       </a:t>
            </a:r>
            <a:r>
              <a:rPr lang="es-MX" b="1" dirty="0" smtClean="0">
                <a:latin typeface="Century Gothic" panose="020B0502020202020204" pitchFamily="34" charset="0"/>
                <a:ea typeface="Calibri" panose="020F0502020204030204" pitchFamily="34" charset="0"/>
                <a:cs typeface="Times New Roman" panose="02020603050405020304" pitchFamily="18" charset="0"/>
              </a:rPr>
              <a:t>Fecha</a:t>
            </a:r>
            <a:r>
              <a:rPr lang="es-MX" b="1" dirty="0">
                <a:latin typeface="Century Gothic" panose="020B0502020202020204" pitchFamily="34" charset="0"/>
                <a:ea typeface="Calibri" panose="020F0502020204030204" pitchFamily="34" charset="0"/>
                <a:cs typeface="Times New Roman" panose="02020603050405020304" pitchFamily="18" charset="0"/>
              </a:rPr>
              <a:t>:</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__ mayo </a:t>
            </a:r>
            <a:r>
              <a:rPr lang="es-MX" dirty="0">
                <a:latin typeface="Century Gothic" panose="020B0502020202020204" pitchFamily="34" charset="0"/>
                <a:ea typeface="Calibri" panose="020F0502020204030204" pitchFamily="34" charset="0"/>
                <a:cs typeface="Times New Roman" panose="02020603050405020304" pitchFamily="18" charset="0"/>
              </a:rPr>
              <a:t>de 2021</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407014661"/>
              </p:ext>
            </p:extLst>
          </p:nvPr>
        </p:nvGraphicFramePr>
        <p:xfrm>
          <a:off x="450272" y="1210927"/>
          <a:ext cx="11301846" cy="1310901"/>
        </p:xfrm>
        <a:graphic>
          <a:graphicData uri="http://schemas.openxmlformats.org/drawingml/2006/table">
            <a:tbl>
              <a:tblPr firstRow="1" firstCol="1" bandRow="1">
                <a:tableStyleId>{5940675A-B579-460E-94D1-54222C63F5DA}</a:tableStyleId>
              </a:tblPr>
              <a:tblGrid>
                <a:gridCol w="5281101">
                  <a:extLst>
                    <a:ext uri="{9D8B030D-6E8A-4147-A177-3AD203B41FA5}">
                      <a16:colId xmlns:a16="http://schemas.microsoft.com/office/drawing/2014/main" val="1434595358"/>
                    </a:ext>
                  </a:extLst>
                </a:gridCol>
                <a:gridCol w="6020745">
                  <a:extLst>
                    <a:ext uri="{9D8B030D-6E8A-4147-A177-3AD203B41FA5}">
                      <a16:colId xmlns:a16="http://schemas.microsoft.com/office/drawing/2014/main" val="283663808"/>
                    </a:ext>
                  </a:extLst>
                </a:gridCol>
              </a:tblGrid>
              <a:tr h="253487">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smtClean="0">
                          <a:effectLst/>
                          <a:latin typeface="Century Gothic" panose="020B0502020202020204" pitchFamily="34" charset="0"/>
                        </a:rPr>
                        <a:t>Campo formativo/área de desarrollo:</a:t>
                      </a:r>
                      <a:r>
                        <a:rPr lang="es-MX" sz="1600" b="1" baseline="0" dirty="0" smtClean="0">
                          <a:effectLst/>
                          <a:latin typeface="Century Gothic" panose="020B0502020202020204" pitchFamily="34" charset="0"/>
                        </a:rPr>
                        <a:t> </a:t>
                      </a:r>
                      <a:r>
                        <a:rPr lang="es-MX" sz="1600" b="0" baseline="0" dirty="0" smtClean="0">
                          <a:effectLst/>
                          <a:latin typeface="Century Gothic" panose="020B0502020202020204" pitchFamily="34" charset="0"/>
                        </a:rPr>
                        <a:t>Lenguaje y Comunicación. </a:t>
                      </a:r>
                      <a:endParaRPr lang="es-ES_tradnl" sz="1600" b="1" baseline="0" dirty="0" smtClean="0">
                        <a:latin typeface="Century Gothic" pitchFamily="34" charset="0"/>
                      </a:endParaRPr>
                    </a:p>
                  </a:txBody>
                  <a:tcPr marL="68580" marR="68580" marT="0" marB="0">
                    <a:solidFill>
                      <a:schemeClr val="accent3">
                        <a:lumMod val="20000"/>
                        <a:lumOff val="80000"/>
                      </a:schemeClr>
                    </a:solidFill>
                  </a:tcPr>
                </a:tc>
                <a:tc hMerge="1">
                  <a:txBody>
                    <a:bodyPr/>
                    <a:lstStyle/>
                    <a:p>
                      <a:endParaRPr lang="es-MX"/>
                    </a:p>
                  </a:txBody>
                  <a:tcPr/>
                </a:tc>
                <a:extLst>
                  <a:ext uri="{0D108BD9-81ED-4DB2-BD59-A6C34878D82A}">
                    <a16:rowId xmlns:a16="http://schemas.microsoft.com/office/drawing/2014/main" val="3637043313"/>
                  </a:ext>
                </a:extLst>
              </a:tr>
              <a:tr h="253487">
                <a:tc>
                  <a:txBody>
                    <a:bodyPr/>
                    <a:lstStyle/>
                    <a:p>
                      <a:pPr algn="just">
                        <a:lnSpc>
                          <a:spcPct val="107000"/>
                        </a:lnSpc>
                        <a:spcAft>
                          <a:spcPts val="0"/>
                        </a:spcAft>
                      </a:pPr>
                      <a:r>
                        <a:rPr lang="es-MX" sz="1600" b="1" dirty="0">
                          <a:effectLst/>
                          <a:latin typeface="Century Gothic" panose="020B0502020202020204" pitchFamily="34" charset="0"/>
                        </a:rPr>
                        <a:t>Organizador curricular 1</a:t>
                      </a:r>
                      <a:r>
                        <a:rPr lang="es-MX" sz="1600" dirty="0" smtClean="0">
                          <a:effectLst/>
                          <a:latin typeface="Century Gothic" panose="020B0502020202020204" pitchFamily="34" charset="0"/>
                        </a:rPr>
                        <a:t>:</a:t>
                      </a:r>
                      <a:r>
                        <a:rPr lang="es-MX" sz="1400" baseline="0" dirty="0" smtClean="0">
                          <a:effectLst/>
                          <a:latin typeface="Century Gothic" panose="020B0502020202020204" pitchFamily="34" charset="0"/>
                        </a:rPr>
                        <a:t> </a:t>
                      </a:r>
                      <a:r>
                        <a:rPr lang="es-MX" sz="1600" baseline="0" dirty="0" smtClean="0">
                          <a:effectLst/>
                          <a:latin typeface="Century Gothic" panose="020B0502020202020204" pitchFamily="34" charset="0"/>
                        </a:rPr>
                        <a:t>Literatura. </a:t>
                      </a:r>
                      <a:endParaRPr lang="es-MX"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b="1" dirty="0">
                          <a:effectLst/>
                          <a:latin typeface="Century Gothic" panose="020B0502020202020204" pitchFamily="34" charset="0"/>
                        </a:rPr>
                        <a:t>Organizador curricular </a:t>
                      </a:r>
                      <a:r>
                        <a:rPr lang="es-MX" sz="1600" b="1" dirty="0" smtClean="0">
                          <a:effectLst/>
                          <a:latin typeface="Century Gothic" panose="020B0502020202020204" pitchFamily="34" charset="0"/>
                        </a:rPr>
                        <a:t>2:</a:t>
                      </a:r>
                      <a:r>
                        <a:rPr lang="es-MX" sz="1600" b="1" baseline="0" dirty="0" smtClean="0">
                          <a:effectLst/>
                          <a:latin typeface="Century Gothic" panose="020B0502020202020204" pitchFamily="34" charset="0"/>
                        </a:rPr>
                        <a:t> </a:t>
                      </a:r>
                      <a:r>
                        <a:rPr lang="es-MX" sz="1600" b="0" baseline="0" dirty="0" smtClean="0">
                          <a:effectLst/>
                          <a:latin typeface="Century Gothic" panose="020B0502020202020204" pitchFamily="34" charset="0"/>
                        </a:rPr>
                        <a:t>Producción, interpretación e intercambio de poemas y juegos literarios. </a:t>
                      </a:r>
                      <a:endParaRPr lang="es-MX" sz="12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66506"/>
                  </a:ext>
                </a:extLst>
              </a:tr>
              <a:tr h="528136">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a:effectLst/>
                          <a:latin typeface="Century Gothic" panose="020B0502020202020204" pitchFamily="34" charset="0"/>
                        </a:rPr>
                        <a:t>Aprendizaje esperado</a:t>
                      </a:r>
                      <a:r>
                        <a:rPr lang="es-MX" sz="1600" b="1" dirty="0" smtClean="0">
                          <a:effectLst/>
                          <a:latin typeface="Century Gothic" panose="020B0502020202020204" pitchFamily="34" charset="0"/>
                        </a:rPr>
                        <a:t>:</a:t>
                      </a:r>
                      <a:r>
                        <a:rPr lang="es-MX" sz="1600" b="1" baseline="0" dirty="0" smtClean="0">
                          <a:effectLst/>
                          <a:latin typeface="Century Gothic" panose="020B0502020202020204" pitchFamily="34" charset="0"/>
                        </a:rPr>
                        <a:t> </a:t>
                      </a:r>
                      <a:r>
                        <a:rPr lang="es-ES_tradnl" sz="1600" b="0" baseline="0" dirty="0" smtClean="0">
                          <a:latin typeface="Century Gothic" pitchFamily="34" charset="0"/>
                        </a:rPr>
                        <a:t>Construye colectivamente rimas sencillas.</a:t>
                      </a:r>
                      <a:endParaRPr lang="es-MX" sz="1600" b="0" baseline="0" dirty="0" smtClean="0">
                        <a:latin typeface="Century Gothic" pitchFamily="34"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lang="es-MX" sz="1400" b="0" dirty="0" smtClean="0">
                        <a:latin typeface="Century Gothic" panose="020B0502020202020204" pitchFamily="34" charset="0"/>
                      </a:endParaRPr>
                    </a:p>
                  </a:txBody>
                  <a:tcPr marL="68580" marR="68580" marT="0" marB="0"/>
                </a:tc>
                <a:tc hMerge="1">
                  <a:txBody>
                    <a:bodyPr/>
                    <a:lstStyle/>
                    <a:p>
                      <a:endParaRPr lang="es-MX"/>
                    </a:p>
                  </a:txBody>
                  <a:tcPr/>
                </a:tc>
                <a:extLst>
                  <a:ext uri="{0D108BD9-81ED-4DB2-BD59-A6C34878D82A}">
                    <a16:rowId xmlns:a16="http://schemas.microsoft.com/office/drawing/2014/main" val="68147564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310924358"/>
              </p:ext>
            </p:extLst>
          </p:nvPr>
        </p:nvGraphicFramePr>
        <p:xfrm>
          <a:off x="374652" y="2715884"/>
          <a:ext cx="6639212" cy="2289035"/>
        </p:xfrm>
        <a:graphic>
          <a:graphicData uri="http://schemas.openxmlformats.org/drawingml/2006/table">
            <a:tbl>
              <a:tblPr firstRow="1" firstCol="1" bandRow="1">
                <a:tableStyleId>{5940675A-B579-460E-94D1-54222C63F5DA}</a:tableStyleId>
              </a:tblPr>
              <a:tblGrid>
                <a:gridCol w="6639212">
                  <a:extLst>
                    <a:ext uri="{9D8B030D-6E8A-4147-A177-3AD203B41FA5}">
                      <a16:colId xmlns:a16="http://schemas.microsoft.com/office/drawing/2014/main" val="852920904"/>
                    </a:ext>
                  </a:extLst>
                </a:gridCol>
              </a:tblGrid>
              <a:tr h="372658">
                <a:tc>
                  <a:txBody>
                    <a:bodyPr/>
                    <a:lstStyle/>
                    <a:p>
                      <a:pPr algn="just">
                        <a:lnSpc>
                          <a:spcPct val="107000"/>
                        </a:lnSpc>
                        <a:spcAft>
                          <a:spcPts val="0"/>
                        </a:spcAft>
                      </a:pPr>
                      <a:r>
                        <a:rPr lang="es-MX" sz="1600" b="1" dirty="0">
                          <a:effectLst/>
                          <a:latin typeface="Century Gothic" panose="020B0502020202020204" pitchFamily="34" charset="0"/>
                        </a:rPr>
                        <a:t>Indicadores</a:t>
                      </a:r>
                      <a:r>
                        <a:rPr lang="es-MX" sz="1600" b="1" dirty="0" smtClean="0">
                          <a:effectLst/>
                          <a:latin typeface="Century Gothic" panose="020B0502020202020204" pitchFamily="34" charset="0"/>
                        </a:rPr>
                        <a:t>:</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FFCCCC"/>
                    </a:solidFill>
                  </a:tcPr>
                </a:tc>
                <a:extLst>
                  <a:ext uri="{0D108BD9-81ED-4DB2-BD59-A6C34878D82A}">
                    <a16:rowId xmlns:a16="http://schemas.microsoft.com/office/drawing/2014/main" val="4242980647"/>
                  </a:ext>
                </a:extLst>
              </a:tr>
              <a:tr h="350894">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Identifica</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qué es una rima.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3345495"/>
                  </a:ext>
                </a:extLst>
              </a:tr>
              <a:tr h="481772">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Comenta</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en qué textos, situaciones o momentos se utilizan las rimas.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2887676"/>
                  </a:ext>
                </a:extLst>
              </a:tr>
              <a:tr h="548651">
                <a:tc>
                  <a:txBody>
                    <a:bodyPr/>
                    <a:lstStyle/>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Relaciona las palabras</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que riman entre sí y señala su terminación.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5704588"/>
                  </a:ext>
                </a:extLst>
              </a:tr>
              <a:tr h="535060">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Construye</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rimas sencillas de manera autónoma.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3002652"/>
                  </a:ext>
                </a:extLst>
              </a:tr>
            </a:tbl>
          </a:graphicData>
        </a:graphic>
      </p:graphicFrame>
      <p:sp>
        <p:nvSpPr>
          <p:cNvPr id="6" name="Rectángulo 5"/>
          <p:cNvSpPr/>
          <p:nvPr/>
        </p:nvSpPr>
        <p:spPr>
          <a:xfrm>
            <a:off x="450272" y="5218941"/>
            <a:ext cx="11046497" cy="1323439"/>
          </a:xfrm>
          <a:prstGeom prst="rect">
            <a:avLst/>
          </a:prstGeom>
          <a:ln>
            <a:solidFill>
              <a:schemeClr val="tx1"/>
            </a:solidFill>
          </a:ln>
        </p:spPr>
        <p:txBody>
          <a:bodyPr wrap="square">
            <a:spAutoFit/>
          </a:bodyPr>
          <a:lstStyle/>
          <a:p>
            <a:r>
              <a:rPr lang="es-MX" sz="1600" b="1" dirty="0">
                <a:latin typeface="Century Gothic" panose="020B0502020202020204" pitchFamily="34" charset="0"/>
                <a:ea typeface="Calibri" panose="020F0502020204030204" pitchFamily="34" charset="0"/>
                <a:cs typeface="Times New Roman" panose="02020603050405020304" pitchFamily="18" charset="0"/>
              </a:rPr>
              <a:t>Describe el proceso del alumno</a:t>
            </a:r>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a:t>
            </a:r>
          </a:p>
          <a:p>
            <a:endParaRPr lang="es-MX" sz="1600" b="1" dirty="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 </a:t>
            </a:r>
            <a:endParaRPr lang="es-MX" sz="1600" b="1" dirty="0"/>
          </a:p>
        </p:txBody>
      </p:sp>
      <p:graphicFrame>
        <p:nvGraphicFramePr>
          <p:cNvPr id="7" name="Tabla 6"/>
          <p:cNvGraphicFramePr>
            <a:graphicFrameLocks noGrp="1"/>
          </p:cNvGraphicFramePr>
          <p:nvPr>
            <p:extLst/>
          </p:nvPr>
        </p:nvGraphicFramePr>
        <p:xfrm>
          <a:off x="7003473" y="2715884"/>
          <a:ext cx="3813464" cy="365760"/>
        </p:xfrm>
        <a:graphic>
          <a:graphicData uri="http://schemas.openxmlformats.org/drawingml/2006/table">
            <a:tbl>
              <a:tblPr/>
              <a:tblGrid>
                <a:gridCol w="3813464">
                  <a:extLst>
                    <a:ext uri="{9D8B030D-6E8A-4147-A177-3AD203B41FA5}">
                      <a16:colId xmlns:a16="http://schemas.microsoft.com/office/drawing/2014/main" val="2687680198"/>
                    </a:ext>
                  </a:extLst>
                </a:gridCol>
              </a:tblGrid>
              <a:tr h="276698">
                <a:tc>
                  <a:txBody>
                    <a:bodyPr/>
                    <a:lstStyle/>
                    <a:p>
                      <a:pPr algn="l"/>
                      <a:r>
                        <a:rPr lang="es-MX" b="1" dirty="0" smtClean="0">
                          <a:latin typeface="Century Gothic" panose="020B0502020202020204" pitchFamily="34" charset="0"/>
                        </a:rPr>
                        <a:t>     Logrado              En proceso</a:t>
                      </a:r>
                      <a:endParaRPr lang="es-MX" b="1" dirty="0">
                        <a:latin typeface="Century Gothic" panose="020B0502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val="3229156158"/>
                  </a:ext>
                </a:extLst>
              </a:tr>
            </a:tbl>
          </a:graphicData>
        </a:graphic>
      </p:graphicFrame>
      <p:graphicFrame>
        <p:nvGraphicFramePr>
          <p:cNvPr id="9" name="Tabla 8"/>
          <p:cNvGraphicFramePr>
            <a:graphicFrameLocks noGrp="1"/>
          </p:cNvGraphicFramePr>
          <p:nvPr>
            <p:extLst/>
          </p:nvPr>
        </p:nvGraphicFramePr>
        <p:xfrm>
          <a:off x="7003473" y="3073631"/>
          <a:ext cx="3813464" cy="365760"/>
        </p:xfrm>
        <a:graphic>
          <a:graphicData uri="http://schemas.openxmlformats.org/drawingml/2006/table">
            <a:tbl>
              <a:tblPr/>
              <a:tblGrid>
                <a:gridCol w="3813464">
                  <a:extLst>
                    <a:ext uri="{9D8B030D-6E8A-4147-A177-3AD203B41FA5}">
                      <a16:colId xmlns:a16="http://schemas.microsoft.com/office/drawing/2014/main" val="1214225465"/>
                    </a:ext>
                  </a:extLst>
                </a:gridCol>
              </a:tblGrid>
              <a:tr h="363682">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742289243"/>
                  </a:ext>
                </a:extLst>
              </a:tr>
            </a:tbl>
          </a:graphicData>
        </a:graphic>
      </p:graphicFrame>
      <p:graphicFrame>
        <p:nvGraphicFramePr>
          <p:cNvPr id="10" name="Tabla 9"/>
          <p:cNvGraphicFramePr>
            <a:graphicFrameLocks noGrp="1"/>
          </p:cNvGraphicFramePr>
          <p:nvPr>
            <p:extLst/>
          </p:nvPr>
        </p:nvGraphicFramePr>
        <p:xfrm>
          <a:off x="7003471" y="3439392"/>
          <a:ext cx="3813465" cy="509154"/>
        </p:xfrm>
        <a:graphic>
          <a:graphicData uri="http://schemas.openxmlformats.org/drawingml/2006/table">
            <a:tbl>
              <a:tblPr/>
              <a:tblGrid>
                <a:gridCol w="3813465">
                  <a:extLst>
                    <a:ext uri="{9D8B030D-6E8A-4147-A177-3AD203B41FA5}">
                      <a16:colId xmlns:a16="http://schemas.microsoft.com/office/drawing/2014/main" val="4084678741"/>
                    </a:ext>
                  </a:extLst>
                </a:gridCol>
              </a:tblGrid>
              <a:tr h="509154">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273619483"/>
                  </a:ext>
                </a:extLst>
              </a:tr>
            </a:tbl>
          </a:graphicData>
        </a:graphic>
      </p:graphicFrame>
      <p:graphicFrame>
        <p:nvGraphicFramePr>
          <p:cNvPr id="11" name="Tabla 10"/>
          <p:cNvGraphicFramePr>
            <a:graphicFrameLocks noGrp="1"/>
          </p:cNvGraphicFramePr>
          <p:nvPr>
            <p:extLst/>
          </p:nvPr>
        </p:nvGraphicFramePr>
        <p:xfrm>
          <a:off x="7013864" y="3948546"/>
          <a:ext cx="3803072" cy="540327"/>
        </p:xfrm>
        <a:graphic>
          <a:graphicData uri="http://schemas.openxmlformats.org/drawingml/2006/table">
            <a:tbl>
              <a:tblPr/>
              <a:tblGrid>
                <a:gridCol w="3803072">
                  <a:extLst>
                    <a:ext uri="{9D8B030D-6E8A-4147-A177-3AD203B41FA5}">
                      <a16:colId xmlns:a16="http://schemas.microsoft.com/office/drawing/2014/main" val="3292602386"/>
                    </a:ext>
                  </a:extLst>
                </a:gridCol>
              </a:tblGrid>
              <a:tr h="54032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754132495"/>
                  </a:ext>
                </a:extLst>
              </a:tr>
            </a:tbl>
          </a:graphicData>
        </a:graphic>
      </p:graphicFrame>
      <p:graphicFrame>
        <p:nvGraphicFramePr>
          <p:cNvPr id="12" name="Tabla 11"/>
          <p:cNvGraphicFramePr>
            <a:graphicFrameLocks noGrp="1"/>
          </p:cNvGraphicFramePr>
          <p:nvPr>
            <p:extLst/>
          </p:nvPr>
        </p:nvGraphicFramePr>
        <p:xfrm>
          <a:off x="7013865" y="4500513"/>
          <a:ext cx="3803072" cy="504407"/>
        </p:xfrm>
        <a:graphic>
          <a:graphicData uri="http://schemas.openxmlformats.org/drawingml/2006/table">
            <a:tbl>
              <a:tblPr/>
              <a:tblGrid>
                <a:gridCol w="3803072">
                  <a:extLst>
                    <a:ext uri="{9D8B030D-6E8A-4147-A177-3AD203B41FA5}">
                      <a16:colId xmlns:a16="http://schemas.microsoft.com/office/drawing/2014/main" val="3460598780"/>
                    </a:ext>
                  </a:extLst>
                </a:gridCol>
              </a:tblGrid>
              <a:tr h="50440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374072792"/>
                  </a:ext>
                </a:extLst>
              </a:tr>
            </a:tbl>
          </a:graphicData>
        </a:graphic>
      </p:graphicFrame>
      <p:cxnSp>
        <p:nvCxnSpPr>
          <p:cNvPr id="15" name="Conector recto 14"/>
          <p:cNvCxnSpPr/>
          <p:nvPr/>
        </p:nvCxnSpPr>
        <p:spPr>
          <a:xfrm>
            <a:off x="8686800" y="2715884"/>
            <a:ext cx="20782" cy="2289036"/>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15472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DEE819A-8F7F-40A3-BF48-DE0D721C2011}"/>
              </a:ext>
            </a:extLst>
          </p:cNvPr>
          <p:cNvSpPr txBox="1"/>
          <p:nvPr/>
        </p:nvSpPr>
        <p:spPr>
          <a:xfrm>
            <a:off x="2891643" y="242568"/>
            <a:ext cx="6408712" cy="584775"/>
          </a:xfrm>
          <a:prstGeom prst="rect">
            <a:avLst/>
          </a:prstGeom>
          <a:noFill/>
        </p:spPr>
        <p:txBody>
          <a:bodyPr wrap="square" rtlCol="0">
            <a:spAutoFit/>
          </a:bodyPr>
          <a:lstStyle/>
          <a:p>
            <a:pPr algn="ctr"/>
            <a:r>
              <a:rPr lang="es-MX" sz="3200" b="1" dirty="0">
                <a:solidFill>
                  <a:srgbClr val="FF7C80"/>
                </a:solidFill>
                <a:latin typeface="Kristen ITC" panose="03050502040202030202" pitchFamily="66" charset="0"/>
                <a:cs typeface="Arial" panose="020B0604020202020204" pitchFamily="34" charset="0"/>
              </a:rPr>
              <a:t>Adecuaciones curriculares </a:t>
            </a:r>
          </a:p>
        </p:txBody>
      </p:sp>
      <p:graphicFrame>
        <p:nvGraphicFramePr>
          <p:cNvPr id="3" name="Tabla 3">
            <a:extLst>
              <a:ext uri="{FF2B5EF4-FFF2-40B4-BE49-F238E27FC236}">
                <a16:creationId xmlns:a16="http://schemas.microsoft.com/office/drawing/2014/main" id="{61D01DCC-4CEB-4D96-8509-F619AE896E09}"/>
              </a:ext>
            </a:extLst>
          </p:cNvPr>
          <p:cNvGraphicFramePr>
            <a:graphicFrameLocks noGrp="1"/>
          </p:cNvGraphicFramePr>
          <p:nvPr>
            <p:extLst/>
          </p:nvPr>
        </p:nvGraphicFramePr>
        <p:xfrm>
          <a:off x="1703512" y="1183978"/>
          <a:ext cx="8784976" cy="2028998"/>
        </p:xfrm>
        <a:graphic>
          <a:graphicData uri="http://schemas.openxmlformats.org/drawingml/2006/table">
            <a:tbl>
              <a:tblPr firstRow="1" bandRow="1">
                <a:tableStyleId>{5940675A-B579-460E-94D1-54222C63F5DA}</a:tableStyleId>
              </a:tblPr>
              <a:tblGrid>
                <a:gridCol w="8784976">
                  <a:extLst>
                    <a:ext uri="{9D8B030D-6E8A-4147-A177-3AD203B41FA5}">
                      <a16:colId xmlns:a16="http://schemas.microsoft.com/office/drawing/2014/main" val="1054610576"/>
                    </a:ext>
                  </a:extLst>
                </a:gridCol>
              </a:tblGrid>
              <a:tr h="2028998">
                <a:tc>
                  <a:txBody>
                    <a:bodyPr/>
                    <a:lstStyle/>
                    <a:p>
                      <a:pPr>
                        <a:lnSpc>
                          <a:spcPct val="150000"/>
                        </a:lnSpc>
                      </a:pPr>
                      <a:endParaRPr lang="es-MX" sz="1600" b="0" dirty="0">
                        <a:latin typeface="Century Gothic" panose="020B0502020202020204" pitchFamily="34" charset="0"/>
                      </a:endParaRPr>
                    </a:p>
                  </a:txBody>
                  <a:tcPr/>
                </a:tc>
                <a:extLst>
                  <a:ext uri="{0D108BD9-81ED-4DB2-BD59-A6C34878D82A}">
                    <a16:rowId xmlns:a16="http://schemas.microsoft.com/office/drawing/2014/main" val="2398319175"/>
                  </a:ext>
                </a:extLst>
              </a:tr>
            </a:tbl>
          </a:graphicData>
        </a:graphic>
      </p:graphicFrame>
      <p:sp>
        <p:nvSpPr>
          <p:cNvPr id="4" name="Rectángulo 4">
            <a:extLst>
              <a:ext uri="{FF2B5EF4-FFF2-40B4-BE49-F238E27FC236}">
                <a16:creationId xmlns:a16="http://schemas.microsoft.com/office/drawing/2014/main" id="{AD4AC11A-E2E6-4926-A471-55C6D0359406}"/>
              </a:ext>
            </a:extLst>
          </p:cNvPr>
          <p:cNvSpPr/>
          <p:nvPr/>
        </p:nvSpPr>
        <p:spPr>
          <a:xfrm>
            <a:off x="4002421" y="3341474"/>
            <a:ext cx="4187158" cy="707886"/>
          </a:xfrm>
          <a:prstGeom prst="rect">
            <a:avLst/>
          </a:prstGeom>
        </p:spPr>
        <p:txBody>
          <a:bodyPr wrap="square">
            <a:spAutoFit/>
          </a:bodyPr>
          <a:lstStyle/>
          <a:p>
            <a:pPr algn="ctr"/>
            <a:r>
              <a:rPr lang="es-MX" sz="4000" b="1" dirty="0">
                <a:solidFill>
                  <a:srgbClr val="FF7C80"/>
                </a:solidFill>
                <a:latin typeface="Kristen ITC" panose="03050502040202030202" pitchFamily="66" charset="0"/>
                <a:cs typeface="Arial" panose="020B0604020202020204" pitchFamily="34" charset="0"/>
              </a:rPr>
              <a:t>Observaciones</a:t>
            </a:r>
          </a:p>
        </p:txBody>
      </p:sp>
      <p:graphicFrame>
        <p:nvGraphicFramePr>
          <p:cNvPr id="5" name="Tabla 5">
            <a:extLst>
              <a:ext uri="{FF2B5EF4-FFF2-40B4-BE49-F238E27FC236}">
                <a16:creationId xmlns:a16="http://schemas.microsoft.com/office/drawing/2014/main" id="{6FC14578-1028-4EF0-B3D2-81770758C83B}"/>
              </a:ext>
            </a:extLst>
          </p:cNvPr>
          <p:cNvGraphicFramePr>
            <a:graphicFrameLocks noGrp="1"/>
          </p:cNvGraphicFramePr>
          <p:nvPr>
            <p:extLst/>
          </p:nvPr>
        </p:nvGraphicFramePr>
        <p:xfrm>
          <a:off x="1703513" y="4264804"/>
          <a:ext cx="8784975" cy="2332548"/>
        </p:xfrm>
        <a:graphic>
          <a:graphicData uri="http://schemas.openxmlformats.org/drawingml/2006/table">
            <a:tbl>
              <a:tblPr firstRow="1" bandRow="1">
                <a:tableStyleId>{616DA210-FB5B-4158-B5E0-FEB733F419BA}</a:tableStyleId>
              </a:tblPr>
              <a:tblGrid>
                <a:gridCol w="8784975">
                  <a:extLst>
                    <a:ext uri="{9D8B030D-6E8A-4147-A177-3AD203B41FA5}">
                      <a16:colId xmlns:a16="http://schemas.microsoft.com/office/drawing/2014/main" val="3740964839"/>
                    </a:ext>
                  </a:extLst>
                </a:gridCol>
              </a:tblGrid>
              <a:tr h="2332548">
                <a:tc>
                  <a:txBody>
                    <a:bodyPr/>
                    <a:lstStyle/>
                    <a:p>
                      <a:endParaRPr lang="es-MX" dirty="0"/>
                    </a:p>
                  </a:txBody>
                  <a:tcPr/>
                </a:tc>
                <a:extLst>
                  <a:ext uri="{0D108BD9-81ED-4DB2-BD59-A6C34878D82A}">
                    <a16:rowId xmlns:a16="http://schemas.microsoft.com/office/drawing/2014/main" val="1591732535"/>
                  </a:ext>
                </a:extLst>
              </a:tr>
            </a:tbl>
          </a:graphicData>
        </a:graphic>
      </p:graphicFrame>
    </p:spTree>
    <p:extLst>
      <p:ext uri="{BB962C8B-B14F-4D97-AF65-F5344CB8AC3E}">
        <p14:creationId xmlns:p14="http://schemas.microsoft.com/office/powerpoint/2010/main" val="3520789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007702" y="138405"/>
            <a:ext cx="4104523" cy="769441"/>
          </a:xfrm>
          <a:prstGeom prst="rect">
            <a:avLst/>
          </a:prstGeom>
          <a:noFill/>
        </p:spPr>
        <p:txBody>
          <a:bodyPr wrap="square" rtlCol="0">
            <a:spAutoFit/>
          </a:bodyPr>
          <a:lstStyle/>
          <a:p>
            <a:pPr algn="ctr"/>
            <a:r>
              <a:rPr lang="es-MX" sz="4400" b="1" dirty="0">
                <a:solidFill>
                  <a:srgbClr val="B91755"/>
                </a:solidFill>
                <a:latin typeface="Kristen ITC" panose="03050502040202030202" pitchFamily="66" charset="0"/>
              </a:rPr>
              <a:t>Firmas</a:t>
            </a:r>
          </a:p>
        </p:txBody>
      </p:sp>
      <p:sp>
        <p:nvSpPr>
          <p:cNvPr id="3" name="CuadroTexto 2">
            <a:extLst>
              <a:ext uri="{FF2B5EF4-FFF2-40B4-BE49-F238E27FC236}">
                <a16:creationId xmlns:a16="http://schemas.microsoft.com/office/drawing/2014/main" id="{0DA5D24B-C89F-45B2-8E89-1AB46D76BC6C}"/>
              </a:ext>
            </a:extLst>
          </p:cNvPr>
          <p:cNvSpPr txBox="1"/>
          <p:nvPr/>
        </p:nvSpPr>
        <p:spPr>
          <a:xfrm>
            <a:off x="3791744" y="3573017"/>
            <a:ext cx="5040560" cy="646331"/>
          </a:xfrm>
          <a:prstGeom prst="rect">
            <a:avLst/>
          </a:prstGeom>
          <a:noFill/>
        </p:spPr>
        <p:txBody>
          <a:bodyPr wrap="square" rtlCol="0">
            <a:spAutoFit/>
          </a:bodyPr>
          <a:lstStyle/>
          <a:p>
            <a:r>
              <a:rPr lang="es-MX" dirty="0"/>
              <a:t>_____________________________________</a:t>
            </a:r>
          </a:p>
          <a:p>
            <a:pPr algn="ctr"/>
            <a:r>
              <a:rPr lang="es-MX" dirty="0"/>
              <a:t>Firma del docente de la Escuela Normal    </a:t>
            </a:r>
          </a:p>
        </p:txBody>
      </p:sp>
      <p:sp>
        <p:nvSpPr>
          <p:cNvPr id="4" name="CuadroTexto 3">
            <a:extLst>
              <a:ext uri="{FF2B5EF4-FFF2-40B4-BE49-F238E27FC236}">
                <a16:creationId xmlns:a16="http://schemas.microsoft.com/office/drawing/2014/main" id="{EAF6D011-A36A-4FCD-B822-74F556A680D1}"/>
              </a:ext>
            </a:extLst>
          </p:cNvPr>
          <p:cNvSpPr txBox="1"/>
          <p:nvPr/>
        </p:nvSpPr>
        <p:spPr>
          <a:xfrm>
            <a:off x="1631504" y="5198469"/>
            <a:ext cx="4320480" cy="646331"/>
          </a:xfrm>
          <a:prstGeom prst="rect">
            <a:avLst/>
          </a:prstGeom>
          <a:noFill/>
        </p:spPr>
        <p:txBody>
          <a:bodyPr wrap="square" rtlCol="0">
            <a:spAutoFit/>
          </a:bodyPr>
          <a:lstStyle/>
          <a:p>
            <a:r>
              <a:rPr lang="es-MX" dirty="0"/>
              <a:t>___________________________________</a:t>
            </a:r>
          </a:p>
          <a:p>
            <a:pPr algn="ctr"/>
            <a:r>
              <a:rPr lang="es-MX" dirty="0"/>
              <a:t>Firma del estudiante Normalista</a:t>
            </a:r>
          </a:p>
        </p:txBody>
      </p:sp>
      <p:sp>
        <p:nvSpPr>
          <p:cNvPr id="5" name="CuadroTexto 4">
            <a:extLst>
              <a:ext uri="{FF2B5EF4-FFF2-40B4-BE49-F238E27FC236}">
                <a16:creationId xmlns:a16="http://schemas.microsoft.com/office/drawing/2014/main" id="{36C749E3-D13E-4F52-9CB0-6189FEF9FC34}"/>
              </a:ext>
            </a:extLst>
          </p:cNvPr>
          <p:cNvSpPr txBox="1"/>
          <p:nvPr/>
        </p:nvSpPr>
        <p:spPr>
          <a:xfrm>
            <a:off x="6166340" y="5198470"/>
            <a:ext cx="4500534" cy="646331"/>
          </a:xfrm>
          <a:prstGeom prst="rect">
            <a:avLst/>
          </a:prstGeom>
          <a:noFill/>
        </p:spPr>
        <p:txBody>
          <a:bodyPr wrap="square" rtlCol="0">
            <a:spAutoFit/>
          </a:bodyPr>
          <a:lstStyle/>
          <a:p>
            <a:r>
              <a:rPr lang="es-MX" dirty="0"/>
              <a:t>__________________________________</a:t>
            </a:r>
          </a:p>
          <a:p>
            <a:pPr algn="ctr"/>
            <a:r>
              <a:rPr lang="es-MX" dirty="0"/>
              <a:t>Firma del profesor titular  </a:t>
            </a:r>
          </a:p>
        </p:txBody>
      </p:sp>
      <p:pic>
        <p:nvPicPr>
          <p:cNvPr id="6" name="Imagen 5">
            <a:extLst>
              <a:ext uri="{FF2B5EF4-FFF2-40B4-BE49-F238E27FC236}">
                <a16:creationId xmlns:a16="http://schemas.microsoft.com/office/drawing/2014/main" id="{08D2063B-B777-471C-8A77-BA24D8F1486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10" b="97571" l="424" r="100000">
                        <a14:foregroundMark x1="88559" y1="36842" x2="88559" y2="36842"/>
                        <a14:foregroundMark x1="88559" y1="36842" x2="88559" y2="36842"/>
                        <a14:foregroundMark x1="88559" y1="36842" x2="88559" y2="36842"/>
                        <a14:foregroundMark x1="91525" y1="44939" x2="91525" y2="44939"/>
                        <a14:foregroundMark x1="91525" y1="44939" x2="91525" y2="44939"/>
                        <a14:foregroundMark x1="91525" y1="44939" x2="91525" y2="44939"/>
                        <a14:foregroundMark x1="91525" y1="44939" x2="91525" y2="44939"/>
                        <a14:foregroundMark x1="82627" y1="39676" x2="82627" y2="39676"/>
                        <a14:foregroundMark x1="82627" y1="39676" x2="82627" y2="39676"/>
                        <a14:foregroundMark x1="85593" y1="34818" x2="85593" y2="34818"/>
                        <a14:foregroundMark x1="85593" y1="34818" x2="85593" y2="34818"/>
                        <a14:foregroundMark x1="95339" y1="36235" x2="95339" y2="36235"/>
                        <a14:foregroundMark x1="95339" y1="36235" x2="95339" y2="36235"/>
                      </a14:backgroundRemoval>
                    </a14:imgEffect>
                  </a14:imgLayer>
                </a14:imgProps>
              </a:ext>
            </a:extLst>
          </a:blip>
          <a:stretch>
            <a:fillRect/>
          </a:stretch>
        </p:blipFill>
        <p:spPr>
          <a:xfrm>
            <a:off x="9936654" y="408568"/>
            <a:ext cx="2016224" cy="4219482"/>
          </a:xfrm>
          <a:prstGeom prst="rect">
            <a:avLst/>
          </a:prstGeom>
        </p:spPr>
      </p:pic>
    </p:spTree>
    <p:extLst>
      <p:ext uri="{BB962C8B-B14F-4D97-AF65-F5344CB8AC3E}">
        <p14:creationId xmlns:p14="http://schemas.microsoft.com/office/powerpoint/2010/main" val="717681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00531" y="145082"/>
            <a:ext cx="5725606" cy="523220"/>
          </a:xfrm>
          <a:prstGeom prst="rect">
            <a:avLst/>
          </a:prstGeom>
        </p:spPr>
        <p:txBody>
          <a:bodyPr wrap="none">
            <a:spAutoFit/>
          </a:bodyPr>
          <a:lstStyle/>
          <a:p>
            <a:r>
              <a:rPr lang="es-MX" sz="2800" dirty="0">
                <a:latin typeface="Forte" pitchFamily="66" charset="0"/>
              </a:rPr>
              <a:t>Propósito de la jornada de práctica </a:t>
            </a:r>
          </a:p>
        </p:txBody>
      </p:sp>
      <p:sp>
        <p:nvSpPr>
          <p:cNvPr id="3" name="CuadroTexto 2"/>
          <p:cNvSpPr txBox="1"/>
          <p:nvPr/>
        </p:nvSpPr>
        <p:spPr>
          <a:xfrm>
            <a:off x="135075" y="668302"/>
            <a:ext cx="11966868" cy="2400657"/>
          </a:xfrm>
          <a:prstGeom prst="rect">
            <a:avLst/>
          </a:prstGeom>
          <a:noFill/>
        </p:spPr>
        <p:txBody>
          <a:bodyPr wrap="square" rtlCol="0">
            <a:spAutoFit/>
          </a:bodyPr>
          <a:lstStyle/>
          <a:p>
            <a:pPr algn="just">
              <a:lnSpc>
                <a:spcPct val="150000"/>
              </a:lnSpc>
            </a:pPr>
            <a:r>
              <a:rPr lang="es-MX" sz="2000" dirty="0" smtClean="0">
                <a:latin typeface="Century Gothic" panose="020B0502020202020204" pitchFamily="34" charset="0"/>
              </a:rPr>
              <a:t>Ejecutar </a:t>
            </a:r>
            <a:r>
              <a:rPr lang="es-MX" sz="2000" dirty="0">
                <a:latin typeface="Century Gothic" panose="020B0502020202020204" pitchFamily="34" charset="0"/>
              </a:rPr>
              <a:t>una intervención pedagógica que </a:t>
            </a:r>
            <a:r>
              <a:rPr lang="es-MX" sz="2000" dirty="0" smtClean="0">
                <a:latin typeface="Century Gothic" panose="020B0502020202020204" pitchFamily="34" charset="0"/>
              </a:rPr>
              <a:t>brinde </a:t>
            </a:r>
            <a:r>
              <a:rPr lang="es-MX" sz="2000" dirty="0">
                <a:latin typeface="Century Gothic" panose="020B0502020202020204" pitchFamily="34" charset="0"/>
              </a:rPr>
              <a:t>apertura </a:t>
            </a:r>
            <a:r>
              <a:rPr lang="es-MX" sz="2000" dirty="0" smtClean="0">
                <a:latin typeface="Century Gothic" panose="020B0502020202020204" pitchFamily="34" charset="0"/>
              </a:rPr>
              <a:t>hacia el manejo de las </a:t>
            </a:r>
            <a:r>
              <a:rPr lang="es-MX" sz="2000" dirty="0">
                <a:latin typeface="Century Gothic" panose="020B0502020202020204" pitchFamily="34" charset="0"/>
              </a:rPr>
              <a:t>herramientas tecnológicas de forma adecuada para implementar actividades innovadoras, </a:t>
            </a:r>
            <a:r>
              <a:rPr lang="es-MX" sz="2000" dirty="0" smtClean="0">
                <a:latin typeface="Century Gothic" panose="020B0502020202020204" pitchFamily="34" charset="0"/>
              </a:rPr>
              <a:t>así como desarrollar  la evaluación , con el fin de </a:t>
            </a:r>
            <a:r>
              <a:rPr lang="es-MX" sz="2000" dirty="0">
                <a:latin typeface="Century Gothic" panose="020B0502020202020204" pitchFamily="34" charset="0"/>
              </a:rPr>
              <a:t>satisfacer las demandas de aprendizaje de los alumnos ante la situación que se vive </a:t>
            </a:r>
            <a:r>
              <a:rPr lang="es-MX" sz="2000" dirty="0" smtClean="0">
                <a:latin typeface="Century Gothic" panose="020B0502020202020204" pitchFamily="34" charset="0"/>
              </a:rPr>
              <a:t>actualmente, al tiempo que se consolidan las competencias del perfil de egreso de la Educación Normal.</a:t>
            </a:r>
            <a:endParaRPr lang="es-MX" sz="2000" dirty="0">
              <a:latin typeface="Century Gothic" panose="020B0502020202020204" pitchFamily="34" charset="0"/>
            </a:endParaRPr>
          </a:p>
        </p:txBody>
      </p:sp>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ackgroundRemoval t="3180" b="99682" l="562" r="98652">
                        <a14:foregroundMark x1="43371" y1="48331" x2="50449" y2="56916"/>
                        <a14:foregroundMark x1="41461" y1="58029" x2="47865" y2="51192"/>
                        <a14:foregroundMark x1="46854" y1="48331" x2="45843" y2="59618"/>
                        <a14:foregroundMark x1="45618" y1="59936" x2="45169" y2="61367"/>
                        <a14:foregroundMark x1="9101" y1="35930" x2="10787" y2="48808"/>
                        <a14:foregroundMark x1="6742" y1="47218" x2="14944" y2="40223"/>
                        <a14:foregroundMark x1="4270" y1="39269" x2="7079" y2="46582"/>
                        <a14:foregroundMark x1="12360" y1="46264" x2="16854" y2="61049"/>
                        <a14:foregroundMark x1="78989" y1="91415" x2="93933" y2="92528"/>
                        <a14:foregroundMark x1="78989" y1="93482" x2="88989" y2="94754"/>
                      </a14:backgroundRemoval>
                    </a14:imgEffect>
                  </a14:imgLayer>
                </a14:imgProps>
              </a:ext>
            </a:extLst>
          </a:blip>
          <a:stretch>
            <a:fillRect/>
          </a:stretch>
        </p:blipFill>
        <p:spPr>
          <a:xfrm>
            <a:off x="2732809" y="3068958"/>
            <a:ext cx="5590309" cy="3518877"/>
          </a:xfrm>
          <a:prstGeom prst="rect">
            <a:avLst/>
          </a:prstGeom>
        </p:spPr>
      </p:pic>
    </p:spTree>
    <p:extLst>
      <p:ext uri="{BB962C8B-B14F-4D97-AF65-F5344CB8AC3E}">
        <p14:creationId xmlns:p14="http://schemas.microsoft.com/office/powerpoint/2010/main" val="494704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ágenes de Fondo Escuela | Vectores, fotos de stock y PSD gratui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8724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503712" y="1628800"/>
            <a:ext cx="5544616" cy="1077218"/>
          </a:xfrm>
          <a:prstGeom prst="rect">
            <a:avLst/>
          </a:prstGeom>
          <a:noFill/>
        </p:spPr>
        <p:txBody>
          <a:bodyPr wrap="square" rtlCol="0">
            <a:spAutoFit/>
          </a:bodyPr>
          <a:lstStyle/>
          <a:p>
            <a:pPr algn="ctr"/>
            <a:r>
              <a:rPr lang="es-ES_tradnl" sz="3200" dirty="0">
                <a:latin typeface="Century Gothic" pitchFamily="34" charset="0"/>
              </a:rPr>
              <a:t>Jardín de Niños María  L. Pérez de Arreola</a:t>
            </a:r>
            <a:endParaRPr lang="es-ES" sz="3200" dirty="0">
              <a:latin typeface="Century Gothic" pitchFamily="34" charset="0"/>
            </a:endParaRPr>
          </a:p>
        </p:txBody>
      </p:sp>
      <p:sp>
        <p:nvSpPr>
          <p:cNvPr id="3" name="2 CuadroTexto"/>
          <p:cNvSpPr txBox="1"/>
          <p:nvPr/>
        </p:nvSpPr>
        <p:spPr>
          <a:xfrm>
            <a:off x="4807193" y="2731995"/>
            <a:ext cx="3377039" cy="461665"/>
          </a:xfrm>
          <a:prstGeom prst="rect">
            <a:avLst/>
          </a:prstGeom>
          <a:noFill/>
        </p:spPr>
        <p:txBody>
          <a:bodyPr wrap="square" rtlCol="0">
            <a:spAutoFit/>
          </a:bodyPr>
          <a:lstStyle/>
          <a:p>
            <a:pPr algn="ctr"/>
            <a:r>
              <a:rPr lang="es-ES_tradnl" sz="2400" b="1" dirty="0">
                <a:solidFill>
                  <a:srgbClr val="002060"/>
                </a:solidFill>
                <a:latin typeface="Century Gothic" pitchFamily="34" charset="0"/>
              </a:rPr>
              <a:t>Grupo de 2º C y 3° B</a:t>
            </a:r>
            <a:endParaRPr lang="es-ES" sz="2400" b="1" dirty="0">
              <a:solidFill>
                <a:srgbClr val="002060"/>
              </a:solidFill>
              <a:latin typeface="Century Gothic" pitchFamily="34" charset="0"/>
            </a:endParaRPr>
          </a:p>
        </p:txBody>
      </p:sp>
      <p:sp>
        <p:nvSpPr>
          <p:cNvPr id="4" name="3 CuadroTexto"/>
          <p:cNvSpPr txBox="1"/>
          <p:nvPr/>
        </p:nvSpPr>
        <p:spPr>
          <a:xfrm>
            <a:off x="3520696" y="3221949"/>
            <a:ext cx="5544616" cy="1323439"/>
          </a:xfrm>
          <a:prstGeom prst="rect">
            <a:avLst/>
          </a:prstGeom>
          <a:noFill/>
        </p:spPr>
        <p:txBody>
          <a:bodyPr wrap="square" rtlCol="0">
            <a:spAutoFit/>
          </a:bodyPr>
          <a:lstStyle/>
          <a:p>
            <a:pPr algn="ctr"/>
            <a:r>
              <a:rPr lang="es-ES_tradnl" sz="2000" b="1" dirty="0">
                <a:solidFill>
                  <a:srgbClr val="7030A0"/>
                </a:solidFill>
                <a:latin typeface="Century Gothic" pitchFamily="34" charset="0"/>
              </a:rPr>
              <a:t>Educadora titular: Tamara  J. Castillón Meza</a:t>
            </a:r>
          </a:p>
          <a:p>
            <a:pPr algn="ctr"/>
            <a:r>
              <a:rPr lang="es-ES_tradnl" sz="2000" b="1" dirty="0">
                <a:solidFill>
                  <a:srgbClr val="7030A0"/>
                </a:solidFill>
                <a:latin typeface="Century Gothic" pitchFamily="34" charset="0"/>
              </a:rPr>
              <a:t>Educadora practicante: Jimena G. Charles  Hernández</a:t>
            </a:r>
          </a:p>
        </p:txBody>
      </p:sp>
    </p:spTree>
    <p:extLst>
      <p:ext uri="{BB962C8B-B14F-4D97-AF65-F5344CB8AC3E}">
        <p14:creationId xmlns:p14="http://schemas.microsoft.com/office/powerpoint/2010/main" val="642458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82731" y="0"/>
            <a:ext cx="8104909" cy="584775"/>
          </a:xfrm>
          <a:prstGeom prst="rect">
            <a:avLst/>
          </a:prstGeom>
        </p:spPr>
        <p:txBody>
          <a:bodyPr wrap="square">
            <a:spAutoFit/>
          </a:bodyPr>
          <a:lstStyle/>
          <a:p>
            <a:pPr algn="ctr"/>
            <a:r>
              <a:rPr lang="es-ES" sz="3200" b="1" spc="300" dirty="0" smtClean="0">
                <a:ln w="9525">
                  <a:solidFill>
                    <a:schemeClr val="bg1"/>
                  </a:solidFill>
                  <a:prstDash val="solid"/>
                </a:ln>
                <a:solidFill>
                  <a:srgbClr val="FF6699"/>
                </a:solidFill>
                <a:effectLst>
                  <a:outerShdw blurRad="12700" dist="38100" dir="2700000" algn="tl" rotWithShape="0">
                    <a:schemeClr val="accent5">
                      <a:lumMod val="60000"/>
                      <a:lumOff val="40000"/>
                    </a:schemeClr>
                  </a:outerShdw>
                </a:effectLst>
                <a:latin typeface="Forte" panose="03060902040502070203" pitchFamily="66" charset="0"/>
              </a:rPr>
              <a:t>Aprendizajes Esperados semana </a:t>
            </a:r>
            <a:r>
              <a:rPr lang="es-ES" sz="3200" b="1" spc="300" dirty="0" smtClean="0">
                <a:ln w="9525">
                  <a:solidFill>
                    <a:schemeClr val="bg1"/>
                  </a:solidFill>
                  <a:prstDash val="solid"/>
                </a:ln>
                <a:solidFill>
                  <a:srgbClr val="FF6699"/>
                </a:solidFill>
                <a:effectLst>
                  <a:outerShdw blurRad="12700" dist="38100" dir="2700000" algn="tl" rotWithShape="0">
                    <a:schemeClr val="accent5">
                      <a:lumMod val="60000"/>
                      <a:lumOff val="40000"/>
                    </a:schemeClr>
                  </a:outerShdw>
                </a:effectLst>
                <a:latin typeface="Forte" panose="03060902040502070203" pitchFamily="66" charset="0"/>
              </a:rPr>
              <a:t>35 </a:t>
            </a:r>
            <a:endParaRPr lang="es-ES" sz="3200" b="1" spc="300" dirty="0">
              <a:ln w="9525">
                <a:solidFill>
                  <a:schemeClr val="bg1"/>
                </a:solidFill>
                <a:prstDash val="solid"/>
              </a:ln>
              <a:solidFill>
                <a:srgbClr val="FF6699"/>
              </a:solidFill>
              <a:effectLst>
                <a:outerShdw blurRad="12700" dist="38100" dir="2700000" algn="tl" rotWithShape="0">
                  <a:schemeClr val="accent5">
                    <a:lumMod val="60000"/>
                    <a:lumOff val="40000"/>
                  </a:schemeClr>
                </a:outerShdw>
              </a:effectLst>
              <a:latin typeface="Forte" panose="03060902040502070203" pitchFamily="66" charset="0"/>
            </a:endParaRPr>
          </a:p>
        </p:txBody>
      </p:sp>
      <p:pic>
        <p:nvPicPr>
          <p:cNvPr id="3" name="Imagen 2"/>
          <p:cNvPicPr>
            <a:picLocks noChangeAspect="1"/>
          </p:cNvPicPr>
          <p:nvPr/>
        </p:nvPicPr>
        <p:blipFill rotWithShape="1">
          <a:blip r:embed="rId2"/>
          <a:srcRect l="22781" t="23436" r="5375" b="4698"/>
          <a:stretch/>
        </p:blipFill>
        <p:spPr>
          <a:xfrm>
            <a:off x="135082" y="675409"/>
            <a:ext cx="11793682" cy="5995554"/>
          </a:xfrm>
          <a:prstGeom prst="rect">
            <a:avLst/>
          </a:prstGeom>
        </p:spPr>
      </p:pic>
    </p:spTree>
    <p:extLst>
      <p:ext uri="{BB962C8B-B14F-4D97-AF65-F5344CB8AC3E}">
        <p14:creationId xmlns:p14="http://schemas.microsoft.com/office/powerpoint/2010/main" val="574813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36069" y="0"/>
            <a:ext cx="3443064" cy="707886"/>
          </a:xfrm>
          <a:prstGeom prst="rect">
            <a:avLst/>
          </a:prstGeom>
          <a:noFill/>
        </p:spPr>
        <p:txBody>
          <a:bodyPr wrap="square" rtlCol="0">
            <a:spAutoFit/>
          </a:bodyPr>
          <a:lstStyle/>
          <a:p>
            <a:pPr algn="ctr"/>
            <a:r>
              <a:rPr lang="es-MX" sz="4000" b="1" dirty="0" smtClean="0">
                <a:solidFill>
                  <a:srgbClr val="7030A0"/>
                </a:solidFill>
                <a:latin typeface="Kristen ITC" panose="03050502040202030202" pitchFamily="66" charset="0"/>
              </a:rPr>
              <a:t>Cronograma</a:t>
            </a:r>
            <a:endParaRPr lang="es-MX" sz="4000" b="1" dirty="0">
              <a:solidFill>
                <a:srgbClr val="7030A0"/>
              </a:solidFill>
              <a:latin typeface="Kristen ITC" panose="03050502040202030202" pitchFamily="66" charset="0"/>
            </a:endParaRPr>
          </a:p>
        </p:txBody>
      </p:sp>
      <p:sp>
        <p:nvSpPr>
          <p:cNvPr id="4" name="Rectángulo 3"/>
          <p:cNvSpPr/>
          <p:nvPr/>
        </p:nvSpPr>
        <p:spPr>
          <a:xfrm>
            <a:off x="3907631" y="494299"/>
            <a:ext cx="4699941" cy="1077218"/>
          </a:xfrm>
          <a:prstGeom prst="rect">
            <a:avLst/>
          </a:prstGeom>
          <a:noFill/>
        </p:spPr>
        <p:txBody>
          <a:bodyPr wrap="none" lIns="91440" tIns="45720" rIns="91440" bIns="45720">
            <a:spAutoFit/>
          </a:bodyPr>
          <a:lstStyle/>
          <a:p>
            <a:pPr algn="ctr"/>
            <a:r>
              <a:rPr lang="es-ES" sz="3600" b="1" cap="none" spc="0" dirty="0" smtClean="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latin typeface="Forte" panose="03060902040502070203" pitchFamily="66" charset="0"/>
              </a:rPr>
              <a:t>Aprende en casa </a:t>
            </a:r>
          </a:p>
          <a:p>
            <a:pPr algn="ct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J.N. María L. Pérez de Arreola</a:t>
            </a:r>
            <a:endParaRPr lang="es-ES" sz="28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endParaRPr>
          </a:p>
        </p:txBody>
      </p:sp>
      <p:sp>
        <p:nvSpPr>
          <p:cNvPr id="5" name="CuadroTexto 4"/>
          <p:cNvSpPr txBox="1"/>
          <p:nvPr/>
        </p:nvSpPr>
        <p:spPr>
          <a:xfrm>
            <a:off x="4536069" y="1496805"/>
            <a:ext cx="2899064" cy="646331"/>
          </a:xfrm>
          <a:prstGeom prst="rect">
            <a:avLst/>
          </a:prstGeom>
          <a:noFill/>
        </p:spPr>
        <p:txBody>
          <a:bodyPr wrap="square" rtlCol="0">
            <a:spAutoFit/>
          </a:bodyPr>
          <a:lstStyle/>
          <a:p>
            <a:r>
              <a:rPr lang="es-MX" dirty="0" smtClean="0">
                <a:latin typeface="Agency FB" panose="020B0503020202020204" pitchFamily="34" charset="0"/>
              </a:rPr>
              <a:t>Maestra titular: Tamara Castillón</a:t>
            </a:r>
          </a:p>
          <a:p>
            <a:r>
              <a:rPr lang="es-MX" dirty="0" smtClean="0">
                <a:latin typeface="Agency FB" panose="020B0503020202020204" pitchFamily="34" charset="0"/>
              </a:rPr>
              <a:t>Maestra practicante: Jimena  Charles </a:t>
            </a:r>
            <a:endParaRPr lang="es-MX" dirty="0">
              <a:latin typeface="Agency FB" panose="020B0503020202020204" pitchFamily="34" charset="0"/>
            </a:endParaRPr>
          </a:p>
        </p:txBody>
      </p:sp>
      <p:sp>
        <p:nvSpPr>
          <p:cNvPr id="6" name="Rectángulo 5"/>
          <p:cNvSpPr/>
          <p:nvPr/>
        </p:nvSpPr>
        <p:spPr>
          <a:xfrm>
            <a:off x="3301533" y="2098826"/>
            <a:ext cx="5557099" cy="523220"/>
          </a:xfrm>
          <a:prstGeom prst="rect">
            <a:avLst/>
          </a:prstGeom>
        </p:spPr>
        <p:txBody>
          <a:bodyPr wrap="none">
            <a:spAutoFit/>
          </a:bodyPr>
          <a:lstStyle/>
          <a:p>
            <a:pPr algn="ct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Semana del </a:t>
            </a: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24</a:t>
            </a: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 </a:t>
            </a: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al </a:t>
            </a: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28 </a:t>
            </a: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de Mayo 2021</a:t>
            </a:r>
            <a:endParaRPr lang="es-ES" sz="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130458795"/>
              </p:ext>
            </p:extLst>
          </p:nvPr>
        </p:nvGraphicFramePr>
        <p:xfrm>
          <a:off x="2016081" y="2626777"/>
          <a:ext cx="8128000" cy="283972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1377767013"/>
                    </a:ext>
                  </a:extLst>
                </a:gridCol>
                <a:gridCol w="1625600">
                  <a:extLst>
                    <a:ext uri="{9D8B030D-6E8A-4147-A177-3AD203B41FA5}">
                      <a16:colId xmlns:a16="http://schemas.microsoft.com/office/drawing/2014/main" val="4045085372"/>
                    </a:ext>
                  </a:extLst>
                </a:gridCol>
                <a:gridCol w="1625600">
                  <a:extLst>
                    <a:ext uri="{9D8B030D-6E8A-4147-A177-3AD203B41FA5}">
                      <a16:colId xmlns:a16="http://schemas.microsoft.com/office/drawing/2014/main" val="3673447934"/>
                    </a:ext>
                  </a:extLst>
                </a:gridCol>
                <a:gridCol w="1625600">
                  <a:extLst>
                    <a:ext uri="{9D8B030D-6E8A-4147-A177-3AD203B41FA5}">
                      <a16:colId xmlns:a16="http://schemas.microsoft.com/office/drawing/2014/main" val="411280497"/>
                    </a:ext>
                  </a:extLst>
                </a:gridCol>
                <a:gridCol w="1625600">
                  <a:extLst>
                    <a:ext uri="{9D8B030D-6E8A-4147-A177-3AD203B41FA5}">
                      <a16:colId xmlns:a16="http://schemas.microsoft.com/office/drawing/2014/main" val="526068214"/>
                    </a:ext>
                  </a:extLst>
                </a:gridCol>
              </a:tblGrid>
              <a:tr h="370840">
                <a:tc>
                  <a:txBody>
                    <a:bodyPr/>
                    <a:lstStyle/>
                    <a:p>
                      <a:pPr algn="ctr"/>
                      <a:r>
                        <a:rPr lang="es-MX" dirty="0" smtClean="0">
                          <a:latin typeface="Century Gothic" panose="020B0502020202020204" pitchFamily="34" charset="0"/>
                        </a:rPr>
                        <a:t>LUNES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MARTES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MIÉRCOLES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JUEVES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VIERNES</a:t>
                      </a:r>
                      <a:endParaRPr lang="es-MX" dirty="0">
                        <a:latin typeface="Century Gothic" panose="020B0502020202020204" pitchFamily="34" charset="0"/>
                      </a:endParaRPr>
                    </a:p>
                  </a:txBody>
                  <a:tcPr/>
                </a:tc>
                <a:extLst>
                  <a:ext uri="{0D108BD9-81ED-4DB2-BD59-A6C34878D82A}">
                    <a16:rowId xmlns:a16="http://schemas.microsoft.com/office/drawing/2014/main" val="347891487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0" baseline="0" dirty="0" smtClean="0">
                          <a:latin typeface="Century Gothic" panose="020B0502020202020204" pitchFamily="34" charset="0"/>
                        </a:rPr>
                        <a:t>Aprende en casa TV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0" baseline="0" dirty="0" smtClean="0">
                          <a:latin typeface="Century Gothic" panose="020B0502020202020204" pitchFamily="34" charset="0"/>
                        </a:rPr>
                        <a:t>8:00 A. M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b="1" baseline="0" dirty="0" smtClean="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60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9:00 A.M</a:t>
                      </a:r>
                    </a:p>
                    <a:p>
                      <a:pPr algn="ctr"/>
                      <a:r>
                        <a:rPr lang="es-MX" sz="1600" baseline="0" dirty="0" smtClean="0">
                          <a:latin typeface="Century Gothic" panose="020B0502020202020204" pitchFamily="34" charset="0"/>
                        </a:rPr>
                        <a:t>Zoom</a:t>
                      </a:r>
                      <a:endParaRPr lang="es-MX" sz="1600" dirty="0" smtClean="0">
                        <a:latin typeface="Century Gothic" panose="020B0502020202020204" pitchFamily="34" charset="0"/>
                      </a:endParaRPr>
                    </a:p>
                    <a:p>
                      <a:pPr algn="ctr"/>
                      <a:endParaRPr lang="es-MX" dirty="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05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9:00 A.M</a:t>
                      </a:r>
                    </a:p>
                    <a:p>
                      <a:pPr algn="ctr"/>
                      <a:r>
                        <a:rPr lang="es-MX" sz="1600" baseline="0" dirty="0" smtClean="0">
                          <a:latin typeface="Century Gothic" panose="020B0502020202020204" pitchFamily="34" charset="0"/>
                        </a:rPr>
                        <a:t>Zoom</a:t>
                      </a:r>
                      <a:endParaRPr lang="es-MX" sz="1600" dirty="0" smtClean="0">
                        <a:latin typeface="Century Gothic" panose="020B0502020202020204" pitchFamily="34" charset="0"/>
                      </a:endParaRPr>
                    </a:p>
                    <a:p>
                      <a:pPr algn="ctr"/>
                      <a:endParaRPr lang="es-MX" sz="1100" dirty="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80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9:00 A. M</a:t>
                      </a:r>
                    </a:p>
                    <a:p>
                      <a:pPr algn="ctr"/>
                      <a:r>
                        <a:rPr lang="es-MX" sz="1600" baseline="0" dirty="0" smtClean="0">
                          <a:latin typeface="Century Gothic" panose="020B0502020202020204" pitchFamily="34" charset="0"/>
                        </a:rPr>
                        <a:t>Zoom </a:t>
                      </a:r>
                    </a:p>
                    <a:p>
                      <a:pPr algn="ctr"/>
                      <a:endParaRPr lang="es-MX" sz="1800" baseline="0" dirty="0" smtClean="0">
                        <a:latin typeface="Century Gothic" panose="020B0502020202020204" pitchFamily="34" charset="0"/>
                      </a:endParaRPr>
                    </a:p>
                    <a:p>
                      <a:pPr algn="ctr"/>
                      <a:endParaRPr lang="es-MX" dirty="0">
                        <a:latin typeface="Century Gothic" panose="020B0502020202020204" pitchFamily="34" charset="0"/>
                      </a:endParaRPr>
                    </a:p>
                  </a:txBody>
                  <a:tcPr/>
                </a:tc>
                <a:tc>
                  <a:txBody>
                    <a:bodyPr/>
                    <a:lstStyle/>
                    <a:p>
                      <a:pPr algn="ctr"/>
                      <a:endParaRPr lang="es-MX" sz="1800" baseline="0" dirty="0" smtClean="0">
                        <a:latin typeface="Century Gothic" panose="020B0502020202020204" pitchFamily="34" charset="0"/>
                      </a:endParaRPr>
                    </a:p>
                    <a:p>
                      <a:pPr algn="ctr"/>
                      <a:endParaRPr lang="es-MX" sz="1600" dirty="0">
                        <a:latin typeface="Century Gothic" panose="020B0502020202020204" pitchFamily="34" charset="0"/>
                      </a:endParaRPr>
                    </a:p>
                  </a:txBody>
                  <a:tcPr/>
                </a:tc>
                <a:extLst>
                  <a:ext uri="{0D108BD9-81ED-4DB2-BD59-A6C34878D82A}">
                    <a16:rowId xmlns:a16="http://schemas.microsoft.com/office/drawing/2014/main" val="3909173337"/>
                  </a:ext>
                </a:extLst>
              </a:tr>
            </a:tbl>
          </a:graphicData>
        </a:graphic>
      </p:graphicFrame>
      <p:sp>
        <p:nvSpPr>
          <p:cNvPr id="13" name="Rectángulo 12"/>
          <p:cNvSpPr/>
          <p:nvPr/>
        </p:nvSpPr>
        <p:spPr>
          <a:xfrm>
            <a:off x="9644724" y="6027331"/>
            <a:ext cx="1477520" cy="523220"/>
          </a:xfrm>
          <a:prstGeom prst="rect">
            <a:avLst/>
          </a:prstGeom>
        </p:spPr>
        <p:txBody>
          <a:bodyPr wrap="none">
            <a:spAutoFit/>
          </a:bodyPr>
          <a:lstStyle/>
          <a:p>
            <a:pPr algn="ctr"/>
            <a:r>
              <a:rPr lang="es-ES" sz="28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Forte" panose="03060902040502070203" pitchFamily="66" charset="0"/>
              </a:rPr>
              <a:t>2º grado</a:t>
            </a:r>
            <a:endParaRPr lang="es-ES" sz="28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Forte" panose="03060902040502070203" pitchFamily="66" charset="0"/>
            </a:endParaRPr>
          </a:p>
        </p:txBody>
      </p:sp>
      <p:sp>
        <p:nvSpPr>
          <p:cNvPr id="14" name="CuadroTexto 13"/>
          <p:cNvSpPr txBox="1"/>
          <p:nvPr/>
        </p:nvSpPr>
        <p:spPr>
          <a:xfrm>
            <a:off x="1569857" y="6108290"/>
            <a:ext cx="7857039" cy="646331"/>
          </a:xfrm>
          <a:prstGeom prst="rect">
            <a:avLst/>
          </a:prstGeom>
          <a:noFill/>
        </p:spPr>
        <p:txBody>
          <a:bodyPr wrap="square" rtlCol="0">
            <a:spAutoFit/>
          </a:bodyPr>
          <a:lstStyle/>
          <a:p>
            <a:pPr algn="ctr"/>
            <a:r>
              <a:rPr lang="es-MX" dirty="0" smtClean="0">
                <a:latin typeface="Century Gothic" panose="020B0502020202020204" pitchFamily="34" charset="0"/>
              </a:rPr>
              <a:t>Constantemente se encargan tareas para reforzar los aprendizajes vistos en las clases virtuales. </a:t>
            </a:r>
            <a:endParaRPr lang="es-MX" dirty="0">
              <a:latin typeface="Century Gothic" panose="020B0502020202020204" pitchFamily="34" charset="0"/>
            </a:endParaRPr>
          </a:p>
        </p:txBody>
      </p:sp>
      <p:sp>
        <p:nvSpPr>
          <p:cNvPr id="8" name="Rectángulo 7"/>
          <p:cNvSpPr/>
          <p:nvPr/>
        </p:nvSpPr>
        <p:spPr>
          <a:xfrm>
            <a:off x="8375995" y="2993100"/>
            <a:ext cx="1859050" cy="738664"/>
          </a:xfrm>
          <a:prstGeom prst="rect">
            <a:avLst/>
          </a:prstGeom>
        </p:spPr>
        <p:txBody>
          <a:bodyPr wrap="square">
            <a:spAutoFit/>
          </a:bodyPr>
          <a:lstStyle/>
          <a:p>
            <a:pPr algn="ctr"/>
            <a:r>
              <a:rPr lang="es-MX" sz="1400" dirty="0">
                <a:latin typeface="Century Gothic" panose="020B0502020202020204" pitchFamily="34" charset="0"/>
              </a:rPr>
              <a:t>Aprende en casa TV </a:t>
            </a:r>
          </a:p>
          <a:p>
            <a:pPr algn="ctr"/>
            <a:r>
              <a:rPr lang="es-MX" sz="1400" dirty="0">
                <a:latin typeface="Century Gothic" panose="020B0502020202020204" pitchFamily="34" charset="0"/>
              </a:rPr>
              <a:t>8:00 </a:t>
            </a:r>
            <a:r>
              <a:rPr lang="es-MX" sz="1400" dirty="0" smtClean="0">
                <a:latin typeface="Century Gothic" panose="020B0502020202020204" pitchFamily="34" charset="0"/>
              </a:rPr>
              <a:t>A.M.</a:t>
            </a:r>
            <a:endParaRPr lang="es-MX" sz="1400" dirty="0">
              <a:latin typeface="Century Gothic" panose="020B0502020202020204" pitchFamily="34" charset="0"/>
            </a:endParaRPr>
          </a:p>
        </p:txBody>
      </p:sp>
      <p:sp>
        <p:nvSpPr>
          <p:cNvPr id="15" name="CuadroTexto 14"/>
          <p:cNvSpPr txBox="1"/>
          <p:nvPr/>
        </p:nvSpPr>
        <p:spPr>
          <a:xfrm>
            <a:off x="8411159" y="3909526"/>
            <a:ext cx="1860518" cy="1384995"/>
          </a:xfrm>
          <a:prstGeom prst="rect">
            <a:avLst/>
          </a:prstGeom>
          <a:noFill/>
        </p:spPr>
        <p:txBody>
          <a:bodyPr wrap="square" rtlCol="0">
            <a:spAutoFit/>
          </a:bodyPr>
          <a:lstStyle/>
          <a:p>
            <a:pPr algn="ctr"/>
            <a:r>
              <a:rPr lang="es-MX" sz="1400" dirty="0" smtClean="0">
                <a:latin typeface="Century Gothic" panose="020B0502020202020204" pitchFamily="34" charset="0"/>
              </a:rPr>
              <a:t>Cargar puntualmente las evidencias de cuadernillo en la plataforma de Facebook. </a:t>
            </a:r>
            <a:endParaRPr lang="es-MX" sz="1400" dirty="0">
              <a:latin typeface="Century Gothic" panose="020B0502020202020204" pitchFamily="34" charset="0"/>
            </a:endParaRPr>
          </a:p>
        </p:txBody>
      </p:sp>
      <p:pic>
        <p:nvPicPr>
          <p:cNvPr id="17"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4023821" y="5180295"/>
            <a:ext cx="1024496" cy="84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7259067" y="5180294"/>
            <a:ext cx="1024496" cy="8414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5641444" y="5180295"/>
            <a:ext cx="1024496" cy="84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33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36069" y="0"/>
            <a:ext cx="3443064" cy="707886"/>
          </a:xfrm>
          <a:prstGeom prst="rect">
            <a:avLst/>
          </a:prstGeom>
          <a:noFill/>
        </p:spPr>
        <p:txBody>
          <a:bodyPr wrap="square" rtlCol="0">
            <a:spAutoFit/>
          </a:bodyPr>
          <a:lstStyle/>
          <a:p>
            <a:pPr algn="ctr"/>
            <a:r>
              <a:rPr lang="es-MX" sz="4000" b="1" dirty="0" smtClean="0">
                <a:solidFill>
                  <a:srgbClr val="7030A0"/>
                </a:solidFill>
                <a:latin typeface="Kristen ITC" panose="03050502040202030202" pitchFamily="66" charset="0"/>
              </a:rPr>
              <a:t>Cronograma</a:t>
            </a:r>
            <a:endParaRPr lang="es-MX" sz="4000" b="1" dirty="0">
              <a:solidFill>
                <a:srgbClr val="7030A0"/>
              </a:solidFill>
              <a:latin typeface="Kristen ITC" panose="03050502040202030202" pitchFamily="66" charset="0"/>
            </a:endParaRPr>
          </a:p>
        </p:txBody>
      </p:sp>
      <p:sp>
        <p:nvSpPr>
          <p:cNvPr id="4" name="Rectángulo 3"/>
          <p:cNvSpPr/>
          <p:nvPr/>
        </p:nvSpPr>
        <p:spPr>
          <a:xfrm>
            <a:off x="3907631" y="494299"/>
            <a:ext cx="4699941" cy="1077218"/>
          </a:xfrm>
          <a:prstGeom prst="rect">
            <a:avLst/>
          </a:prstGeom>
          <a:noFill/>
        </p:spPr>
        <p:txBody>
          <a:bodyPr wrap="none" lIns="91440" tIns="45720" rIns="91440" bIns="45720">
            <a:spAutoFit/>
          </a:bodyPr>
          <a:lstStyle/>
          <a:p>
            <a:pPr algn="ctr"/>
            <a:r>
              <a:rPr lang="es-ES" sz="3600" b="1" cap="none" spc="0" dirty="0" smtClean="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latin typeface="Forte" panose="03060902040502070203" pitchFamily="66" charset="0"/>
              </a:rPr>
              <a:t>Aprende en casa </a:t>
            </a:r>
          </a:p>
          <a:p>
            <a:pPr algn="ct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J.N. María L. Pérez de Arreola</a:t>
            </a:r>
            <a:endParaRPr lang="es-ES" sz="28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endParaRPr>
          </a:p>
        </p:txBody>
      </p:sp>
      <p:sp>
        <p:nvSpPr>
          <p:cNvPr id="5" name="CuadroTexto 4"/>
          <p:cNvSpPr txBox="1"/>
          <p:nvPr/>
        </p:nvSpPr>
        <p:spPr>
          <a:xfrm>
            <a:off x="4536069" y="1496805"/>
            <a:ext cx="2899064" cy="646331"/>
          </a:xfrm>
          <a:prstGeom prst="rect">
            <a:avLst/>
          </a:prstGeom>
          <a:noFill/>
        </p:spPr>
        <p:txBody>
          <a:bodyPr wrap="square" rtlCol="0">
            <a:spAutoFit/>
          </a:bodyPr>
          <a:lstStyle/>
          <a:p>
            <a:r>
              <a:rPr lang="es-MX" dirty="0" smtClean="0">
                <a:latin typeface="Agency FB" panose="020B0503020202020204" pitchFamily="34" charset="0"/>
              </a:rPr>
              <a:t>Maestra titular: Tamara Castillón</a:t>
            </a:r>
          </a:p>
          <a:p>
            <a:r>
              <a:rPr lang="es-MX" dirty="0" smtClean="0">
                <a:latin typeface="Agency FB" panose="020B0503020202020204" pitchFamily="34" charset="0"/>
              </a:rPr>
              <a:t>Maestra practicante: Jimena  Charles </a:t>
            </a:r>
            <a:endParaRPr lang="es-MX" dirty="0">
              <a:latin typeface="Agency FB" panose="020B0503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266177503"/>
              </p:ext>
            </p:extLst>
          </p:nvPr>
        </p:nvGraphicFramePr>
        <p:xfrm>
          <a:off x="2016081" y="2626777"/>
          <a:ext cx="8128000" cy="283972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1377767013"/>
                    </a:ext>
                  </a:extLst>
                </a:gridCol>
                <a:gridCol w="1625600">
                  <a:extLst>
                    <a:ext uri="{9D8B030D-6E8A-4147-A177-3AD203B41FA5}">
                      <a16:colId xmlns:a16="http://schemas.microsoft.com/office/drawing/2014/main" val="4045085372"/>
                    </a:ext>
                  </a:extLst>
                </a:gridCol>
                <a:gridCol w="1625600">
                  <a:extLst>
                    <a:ext uri="{9D8B030D-6E8A-4147-A177-3AD203B41FA5}">
                      <a16:colId xmlns:a16="http://schemas.microsoft.com/office/drawing/2014/main" val="3673447934"/>
                    </a:ext>
                  </a:extLst>
                </a:gridCol>
                <a:gridCol w="1625600">
                  <a:extLst>
                    <a:ext uri="{9D8B030D-6E8A-4147-A177-3AD203B41FA5}">
                      <a16:colId xmlns:a16="http://schemas.microsoft.com/office/drawing/2014/main" val="411280497"/>
                    </a:ext>
                  </a:extLst>
                </a:gridCol>
                <a:gridCol w="1625600">
                  <a:extLst>
                    <a:ext uri="{9D8B030D-6E8A-4147-A177-3AD203B41FA5}">
                      <a16:colId xmlns:a16="http://schemas.microsoft.com/office/drawing/2014/main" val="526068214"/>
                    </a:ext>
                  </a:extLst>
                </a:gridCol>
              </a:tblGrid>
              <a:tr h="370840">
                <a:tc>
                  <a:txBody>
                    <a:bodyPr/>
                    <a:lstStyle/>
                    <a:p>
                      <a:pPr algn="ctr"/>
                      <a:r>
                        <a:rPr lang="es-MX" dirty="0" smtClean="0">
                          <a:latin typeface="Century Gothic" panose="020B0502020202020204" pitchFamily="34" charset="0"/>
                        </a:rPr>
                        <a:t>LUNES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MARTES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MIÉRCOLES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JUEVES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VIERNES</a:t>
                      </a:r>
                      <a:endParaRPr lang="es-MX" dirty="0">
                        <a:latin typeface="Century Gothic" panose="020B0502020202020204" pitchFamily="34" charset="0"/>
                      </a:endParaRPr>
                    </a:p>
                  </a:txBody>
                  <a:tcPr/>
                </a:tc>
                <a:extLst>
                  <a:ext uri="{0D108BD9-81ED-4DB2-BD59-A6C34878D82A}">
                    <a16:rowId xmlns:a16="http://schemas.microsoft.com/office/drawing/2014/main" val="347891487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0" baseline="0" dirty="0" smtClean="0">
                          <a:latin typeface="Century Gothic" panose="020B0502020202020204" pitchFamily="34" charset="0"/>
                        </a:rPr>
                        <a:t>Aprende en casa TV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0" baseline="0" dirty="0" smtClean="0">
                          <a:latin typeface="Century Gothic" panose="020B0502020202020204" pitchFamily="34" charset="0"/>
                        </a:rPr>
                        <a:t>8:00 A. M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baseline="0" dirty="0" smtClean="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baseline="0" dirty="0" smtClean="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60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10:00 A.M</a:t>
                      </a:r>
                    </a:p>
                    <a:p>
                      <a:pPr algn="ctr"/>
                      <a:r>
                        <a:rPr lang="es-MX" sz="1600" baseline="0" dirty="0" smtClean="0">
                          <a:latin typeface="Century Gothic" panose="020B0502020202020204" pitchFamily="34" charset="0"/>
                        </a:rPr>
                        <a:t>Zoom</a:t>
                      </a:r>
                      <a:endParaRPr lang="es-MX" sz="1600" dirty="0" smtClean="0">
                        <a:latin typeface="Century Gothic" panose="020B0502020202020204" pitchFamily="34" charset="0"/>
                      </a:endParaRPr>
                    </a:p>
                    <a:p>
                      <a:pPr algn="ctr"/>
                      <a:endParaRPr lang="es-MX" dirty="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00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10:00 A.M</a:t>
                      </a:r>
                    </a:p>
                    <a:p>
                      <a:pPr algn="ctr"/>
                      <a:r>
                        <a:rPr lang="es-MX" sz="1600" baseline="0" dirty="0" smtClean="0">
                          <a:latin typeface="Century Gothic" panose="020B0502020202020204" pitchFamily="34" charset="0"/>
                        </a:rPr>
                        <a:t>Zoom</a:t>
                      </a:r>
                      <a:endParaRPr lang="es-MX" sz="1600" dirty="0" smtClean="0">
                        <a:latin typeface="Century Gothic" panose="020B0502020202020204" pitchFamily="34" charset="0"/>
                      </a:endParaRPr>
                    </a:p>
                    <a:p>
                      <a:pPr algn="ctr"/>
                      <a:endParaRPr lang="es-MX" sz="1600" dirty="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80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10:00 A. M</a:t>
                      </a:r>
                    </a:p>
                    <a:p>
                      <a:pPr algn="ctr"/>
                      <a:r>
                        <a:rPr lang="es-MX" sz="1600" baseline="0" dirty="0" smtClean="0">
                          <a:latin typeface="Century Gothic" panose="020B0502020202020204" pitchFamily="34" charset="0"/>
                        </a:rPr>
                        <a:t>Zoom </a:t>
                      </a:r>
                    </a:p>
                    <a:p>
                      <a:pPr algn="ctr"/>
                      <a:endParaRPr lang="es-MX" sz="1800" baseline="0" dirty="0" smtClean="0">
                        <a:latin typeface="Century Gothic" panose="020B0502020202020204" pitchFamily="34" charset="0"/>
                      </a:endParaRPr>
                    </a:p>
                    <a:p>
                      <a:pPr algn="ctr"/>
                      <a:endParaRPr lang="es-MX" dirty="0">
                        <a:latin typeface="Century Gothic" panose="020B0502020202020204" pitchFamily="34" charset="0"/>
                      </a:endParaRPr>
                    </a:p>
                  </a:txBody>
                  <a:tcPr/>
                </a:tc>
                <a:tc>
                  <a:txBody>
                    <a:bodyPr/>
                    <a:lstStyle/>
                    <a:p>
                      <a:pPr algn="ctr"/>
                      <a:endParaRPr lang="es-MX" sz="1800" baseline="0" dirty="0" smtClean="0">
                        <a:latin typeface="Century Gothic" panose="020B0502020202020204" pitchFamily="34" charset="0"/>
                      </a:endParaRPr>
                    </a:p>
                    <a:p>
                      <a:pPr algn="ctr"/>
                      <a:endParaRPr lang="es-MX" sz="1600" dirty="0">
                        <a:latin typeface="Century Gothic" panose="020B0502020202020204" pitchFamily="34" charset="0"/>
                      </a:endParaRPr>
                    </a:p>
                  </a:txBody>
                  <a:tcPr/>
                </a:tc>
                <a:extLst>
                  <a:ext uri="{0D108BD9-81ED-4DB2-BD59-A6C34878D82A}">
                    <a16:rowId xmlns:a16="http://schemas.microsoft.com/office/drawing/2014/main" val="3909173337"/>
                  </a:ext>
                </a:extLst>
              </a:tr>
            </a:tbl>
          </a:graphicData>
        </a:graphic>
      </p:graphicFrame>
      <p:sp>
        <p:nvSpPr>
          <p:cNvPr id="13" name="Rectángulo 12"/>
          <p:cNvSpPr/>
          <p:nvPr/>
        </p:nvSpPr>
        <p:spPr>
          <a:xfrm>
            <a:off x="9630297" y="6027331"/>
            <a:ext cx="1506374" cy="523220"/>
          </a:xfrm>
          <a:prstGeom prst="rect">
            <a:avLst/>
          </a:prstGeom>
        </p:spPr>
        <p:txBody>
          <a:bodyPr wrap="none">
            <a:spAutoFit/>
          </a:bodyPr>
          <a:lstStyle/>
          <a:p>
            <a:pPr algn="ctr"/>
            <a:r>
              <a:rPr lang="es-ES" sz="28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Forte" panose="03060902040502070203" pitchFamily="66" charset="0"/>
              </a:rPr>
              <a:t>3</a:t>
            </a:r>
            <a:r>
              <a:rPr lang="es-ES" sz="28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Forte" panose="03060902040502070203" pitchFamily="66" charset="0"/>
              </a:rPr>
              <a:t>º grado</a:t>
            </a:r>
            <a:endParaRPr lang="es-ES" sz="28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Forte" panose="03060902040502070203" pitchFamily="66" charset="0"/>
            </a:endParaRPr>
          </a:p>
        </p:txBody>
      </p:sp>
      <p:sp>
        <p:nvSpPr>
          <p:cNvPr id="14" name="CuadroTexto 13"/>
          <p:cNvSpPr txBox="1"/>
          <p:nvPr/>
        </p:nvSpPr>
        <p:spPr>
          <a:xfrm>
            <a:off x="1569857" y="6108290"/>
            <a:ext cx="7857039" cy="646331"/>
          </a:xfrm>
          <a:prstGeom prst="rect">
            <a:avLst/>
          </a:prstGeom>
          <a:noFill/>
        </p:spPr>
        <p:txBody>
          <a:bodyPr wrap="square" rtlCol="0">
            <a:spAutoFit/>
          </a:bodyPr>
          <a:lstStyle/>
          <a:p>
            <a:pPr algn="ctr"/>
            <a:r>
              <a:rPr lang="es-MX" dirty="0" smtClean="0">
                <a:latin typeface="Century Gothic" panose="020B0502020202020204" pitchFamily="34" charset="0"/>
              </a:rPr>
              <a:t>Constantemente se encargan tareas para reforzar los aprendizajes vistos en las clases virtuales. </a:t>
            </a:r>
            <a:endParaRPr lang="es-MX" dirty="0">
              <a:latin typeface="Century Gothic" panose="020B0502020202020204" pitchFamily="34" charset="0"/>
            </a:endParaRPr>
          </a:p>
        </p:txBody>
      </p:sp>
      <p:sp>
        <p:nvSpPr>
          <p:cNvPr id="8" name="Rectángulo 7"/>
          <p:cNvSpPr/>
          <p:nvPr/>
        </p:nvSpPr>
        <p:spPr>
          <a:xfrm>
            <a:off x="8375995" y="2993100"/>
            <a:ext cx="1859050" cy="738664"/>
          </a:xfrm>
          <a:prstGeom prst="rect">
            <a:avLst/>
          </a:prstGeom>
        </p:spPr>
        <p:txBody>
          <a:bodyPr wrap="square">
            <a:spAutoFit/>
          </a:bodyPr>
          <a:lstStyle/>
          <a:p>
            <a:pPr algn="ctr"/>
            <a:r>
              <a:rPr lang="es-MX" sz="1400" dirty="0">
                <a:latin typeface="Century Gothic" panose="020B0502020202020204" pitchFamily="34" charset="0"/>
              </a:rPr>
              <a:t>Aprende en casa TV </a:t>
            </a:r>
          </a:p>
          <a:p>
            <a:pPr algn="ctr"/>
            <a:r>
              <a:rPr lang="es-MX" sz="1400" dirty="0">
                <a:latin typeface="Century Gothic" panose="020B0502020202020204" pitchFamily="34" charset="0"/>
              </a:rPr>
              <a:t>8:00 </a:t>
            </a:r>
            <a:r>
              <a:rPr lang="es-MX" sz="1400" dirty="0" smtClean="0">
                <a:latin typeface="Century Gothic" panose="020B0502020202020204" pitchFamily="34" charset="0"/>
              </a:rPr>
              <a:t>A.M.</a:t>
            </a:r>
            <a:endParaRPr lang="es-MX" sz="1400" dirty="0">
              <a:latin typeface="Century Gothic" panose="020B0502020202020204" pitchFamily="34" charset="0"/>
            </a:endParaRPr>
          </a:p>
        </p:txBody>
      </p:sp>
      <p:sp>
        <p:nvSpPr>
          <p:cNvPr id="15" name="CuadroTexto 14"/>
          <p:cNvSpPr txBox="1"/>
          <p:nvPr/>
        </p:nvSpPr>
        <p:spPr>
          <a:xfrm>
            <a:off x="8411159" y="3909526"/>
            <a:ext cx="1860518" cy="1384995"/>
          </a:xfrm>
          <a:prstGeom prst="rect">
            <a:avLst/>
          </a:prstGeom>
          <a:noFill/>
        </p:spPr>
        <p:txBody>
          <a:bodyPr wrap="square" rtlCol="0">
            <a:spAutoFit/>
          </a:bodyPr>
          <a:lstStyle/>
          <a:p>
            <a:pPr algn="ctr"/>
            <a:r>
              <a:rPr lang="es-MX" sz="1400" dirty="0" smtClean="0">
                <a:latin typeface="Century Gothic" panose="020B0502020202020204" pitchFamily="34" charset="0"/>
              </a:rPr>
              <a:t>Cargar puntualmente las evidencias de cuadernillo en la plataforma de Facebook. </a:t>
            </a:r>
            <a:endParaRPr lang="es-MX" sz="1400" dirty="0">
              <a:latin typeface="Century Gothic" panose="020B0502020202020204" pitchFamily="34" charset="0"/>
            </a:endParaRPr>
          </a:p>
        </p:txBody>
      </p:sp>
      <p:pic>
        <p:nvPicPr>
          <p:cNvPr id="17"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4023821" y="5180295"/>
            <a:ext cx="1024496" cy="84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7239441" y="5155244"/>
            <a:ext cx="1024496" cy="84145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5567832" y="5154374"/>
            <a:ext cx="1024496" cy="841459"/>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p:cNvSpPr/>
          <p:nvPr/>
        </p:nvSpPr>
        <p:spPr>
          <a:xfrm>
            <a:off x="3301533" y="2098826"/>
            <a:ext cx="5557099" cy="523220"/>
          </a:xfrm>
          <a:prstGeom prst="rect">
            <a:avLst/>
          </a:prstGeom>
        </p:spPr>
        <p:txBody>
          <a:bodyPr wrap="none">
            <a:spAutoFit/>
          </a:bodyPr>
          <a:lstStyle/>
          <a:p>
            <a:pPr algn="ct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Semana del </a:t>
            </a: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24</a:t>
            </a: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 </a:t>
            </a: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al </a:t>
            </a: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28 </a:t>
            </a: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de Mayo 2021</a:t>
            </a:r>
            <a:endParaRPr lang="es-ES" sz="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endParaRPr>
          </a:p>
        </p:txBody>
      </p:sp>
    </p:spTree>
    <p:extLst>
      <p:ext uri="{BB962C8B-B14F-4D97-AF65-F5344CB8AC3E}">
        <p14:creationId xmlns:p14="http://schemas.microsoft.com/office/powerpoint/2010/main" val="2703331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emio De Estudiante De Escuela Primaria Poster Material De Antecedentes,  Descarga De Psd De Premio De Estudiante De Escuela Primaria, Premio De  Estudiante De Primaria, Fondo De Niños Imagen de fondo p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107668" y="1412776"/>
            <a:ext cx="5976664" cy="2862322"/>
          </a:xfrm>
          <a:prstGeom prst="rect">
            <a:avLst/>
          </a:prstGeom>
          <a:noFill/>
        </p:spPr>
        <p:txBody>
          <a:bodyPr wrap="square" rtlCol="0">
            <a:spAutoFit/>
          </a:bodyPr>
          <a:lstStyle/>
          <a:p>
            <a:pPr algn="ctr"/>
            <a:r>
              <a:rPr lang="es-ES_tradnl" sz="5400" b="1" dirty="0">
                <a:solidFill>
                  <a:srgbClr val="FF5050"/>
                </a:solidFill>
                <a:latin typeface="Lucida Handwriting" pitchFamily="66" charset="0"/>
              </a:rPr>
              <a:t>SEMANA DEL </a:t>
            </a:r>
          </a:p>
          <a:p>
            <a:pPr algn="ctr"/>
            <a:r>
              <a:rPr lang="es-ES_tradnl" sz="5400" b="1" dirty="0" smtClean="0">
                <a:solidFill>
                  <a:schemeClr val="accent5">
                    <a:lumMod val="60000"/>
                    <a:lumOff val="40000"/>
                  </a:schemeClr>
                </a:solidFill>
                <a:latin typeface="Lucida Handwriting" pitchFamily="66" charset="0"/>
              </a:rPr>
              <a:t>24</a:t>
            </a:r>
            <a:r>
              <a:rPr lang="es-ES_tradnl" sz="5400" b="1" dirty="0" smtClean="0">
                <a:solidFill>
                  <a:schemeClr val="accent5">
                    <a:lumMod val="60000"/>
                    <a:lumOff val="40000"/>
                  </a:schemeClr>
                </a:solidFill>
                <a:latin typeface="Lucida Handwriting" pitchFamily="66" charset="0"/>
              </a:rPr>
              <a:t> </a:t>
            </a:r>
            <a:r>
              <a:rPr lang="es-ES_tradnl" sz="5400" b="1" dirty="0" smtClean="0">
                <a:solidFill>
                  <a:schemeClr val="accent5">
                    <a:lumMod val="60000"/>
                    <a:lumOff val="40000"/>
                  </a:schemeClr>
                </a:solidFill>
                <a:latin typeface="Lucida Handwriting" pitchFamily="66" charset="0"/>
              </a:rPr>
              <a:t>AL </a:t>
            </a:r>
            <a:r>
              <a:rPr lang="es-ES_tradnl" sz="5400" b="1" dirty="0" smtClean="0">
                <a:solidFill>
                  <a:schemeClr val="accent5">
                    <a:lumMod val="60000"/>
                    <a:lumOff val="40000"/>
                  </a:schemeClr>
                </a:solidFill>
                <a:latin typeface="Lucida Handwriting" pitchFamily="66" charset="0"/>
              </a:rPr>
              <a:t>28 </a:t>
            </a:r>
            <a:r>
              <a:rPr lang="es-ES_tradnl" sz="5400" b="1" dirty="0" smtClean="0">
                <a:solidFill>
                  <a:schemeClr val="accent5">
                    <a:lumMod val="60000"/>
                    <a:lumOff val="40000"/>
                  </a:schemeClr>
                </a:solidFill>
                <a:latin typeface="Lucida Handwriting" pitchFamily="66" charset="0"/>
              </a:rPr>
              <a:t>DE </a:t>
            </a:r>
            <a:endParaRPr lang="es-ES_tradnl" sz="5400" b="1" dirty="0">
              <a:solidFill>
                <a:schemeClr val="accent6">
                  <a:lumMod val="75000"/>
                </a:schemeClr>
              </a:solidFill>
              <a:latin typeface="Lucida Handwriting" pitchFamily="66" charset="0"/>
            </a:endParaRPr>
          </a:p>
          <a:p>
            <a:pPr algn="ctr"/>
            <a:r>
              <a:rPr lang="es-ES_tradnl" sz="5400" b="1" dirty="0" smtClean="0">
                <a:solidFill>
                  <a:schemeClr val="accent6">
                    <a:lumMod val="75000"/>
                  </a:schemeClr>
                </a:solidFill>
                <a:latin typeface="Lucida Handwriting" pitchFamily="66" charset="0"/>
              </a:rPr>
              <a:t>Mayo </a:t>
            </a:r>
            <a:endParaRPr lang="es-ES_tradnl" sz="5400" b="1" dirty="0">
              <a:solidFill>
                <a:schemeClr val="accent6">
                  <a:lumMod val="75000"/>
                </a:schemeClr>
              </a:solidFill>
              <a:latin typeface="Lucida Handwriting" pitchFamily="66" charset="0"/>
            </a:endParaRPr>
          </a:p>
          <a:p>
            <a:endParaRPr lang="es-ES" b="1" dirty="0">
              <a:latin typeface="Broadway" pitchFamily="82" charset="0"/>
            </a:endParaRPr>
          </a:p>
        </p:txBody>
      </p:sp>
    </p:spTree>
    <p:extLst>
      <p:ext uri="{BB962C8B-B14F-4D97-AF65-F5344CB8AC3E}">
        <p14:creationId xmlns:p14="http://schemas.microsoft.com/office/powerpoint/2010/main" val="2776772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tudiante Aprendizaje Póster Fondo, Póster, Fondo, útiles Escolares Imagen  de fondo para descarga gratuita"/>
          <p:cNvPicPr>
            <a:picLocks noChangeAspect="1" noChangeArrowheads="1"/>
          </p:cNvPicPr>
          <p:nvPr/>
        </p:nvPicPr>
        <p:blipFill rotWithShape="1">
          <a:blip r:embed="rId2">
            <a:extLst>
              <a:ext uri="{28A0092B-C50C-407E-A947-70E740481C1C}">
                <a14:useLocalDpi xmlns:a14="http://schemas.microsoft.com/office/drawing/2010/main" val="0"/>
              </a:ext>
            </a:extLst>
          </a:blip>
          <a:srcRect r="3374" b="3705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388918" y="213982"/>
            <a:ext cx="4139952" cy="369332"/>
          </a:xfrm>
          <a:prstGeom prst="rect">
            <a:avLst/>
          </a:prstGeom>
          <a:noFill/>
        </p:spPr>
        <p:txBody>
          <a:bodyPr wrap="square" rtlCol="0">
            <a:spAutoFit/>
          </a:bodyPr>
          <a:lstStyle/>
          <a:p>
            <a:pPr algn="ctr"/>
            <a:r>
              <a:rPr lang="es-ES_tradnl" b="1" dirty="0" smtClean="0">
                <a:latin typeface="Century Gothic" pitchFamily="34" charset="0"/>
              </a:rPr>
              <a:t>MARTES </a:t>
            </a:r>
            <a:r>
              <a:rPr lang="es-ES_tradnl" b="1" dirty="0" smtClean="0">
                <a:latin typeface="Century Gothic" pitchFamily="34" charset="0"/>
              </a:rPr>
              <a:t>25</a:t>
            </a:r>
            <a:r>
              <a:rPr lang="es-ES_tradnl" b="1" dirty="0" smtClean="0">
                <a:latin typeface="Century Gothic" pitchFamily="34" charset="0"/>
              </a:rPr>
              <a:t> </a:t>
            </a:r>
            <a:r>
              <a:rPr lang="es-ES_tradnl" b="1" dirty="0" smtClean="0">
                <a:latin typeface="Century Gothic" pitchFamily="34" charset="0"/>
              </a:rPr>
              <a:t>DE MAYO </a:t>
            </a:r>
            <a:r>
              <a:rPr lang="es-ES_tradnl" b="1" dirty="0">
                <a:latin typeface="Century Gothic" pitchFamily="34" charset="0"/>
              </a:rPr>
              <a:t>DE </a:t>
            </a:r>
            <a:r>
              <a:rPr lang="es-ES_tradnl" b="1" dirty="0" smtClean="0">
                <a:latin typeface="Century Gothic" pitchFamily="34" charset="0"/>
              </a:rPr>
              <a:t>2021</a:t>
            </a:r>
            <a:endParaRPr lang="es-ES" b="1" dirty="0">
              <a:latin typeface="Century Gothic" pitchFamily="34" charset="0"/>
            </a:endParaRPr>
          </a:p>
        </p:txBody>
      </p:sp>
      <p:sp>
        <p:nvSpPr>
          <p:cNvPr id="4" name="6 CuadroTexto"/>
          <p:cNvSpPr txBox="1"/>
          <p:nvPr/>
        </p:nvSpPr>
        <p:spPr>
          <a:xfrm>
            <a:off x="6917789" y="0"/>
            <a:ext cx="5274212" cy="861774"/>
          </a:xfrm>
          <a:prstGeom prst="rect">
            <a:avLst/>
          </a:prstGeom>
          <a:solidFill>
            <a:srgbClr val="B1FDFB"/>
          </a:solidFill>
        </p:spPr>
        <p:txBody>
          <a:bodyPr wrap="square" rtlCol="0">
            <a:spAutoFit/>
          </a:bodyPr>
          <a:lstStyle/>
          <a:p>
            <a:r>
              <a:rPr lang="es-ES_tradnl" b="1" dirty="0">
                <a:latin typeface="Century Gothic" pitchFamily="34" charset="0"/>
              </a:rPr>
              <a:t>Materiales o recursos</a:t>
            </a:r>
            <a:r>
              <a:rPr lang="es-ES_tradnl" b="1" dirty="0" smtClean="0">
                <a:latin typeface="Century Gothic" pitchFamily="34" charset="0"/>
              </a:rPr>
              <a:t>:</a:t>
            </a:r>
            <a:endParaRPr lang="es-ES_tradnl" sz="1600" dirty="0">
              <a:latin typeface="Century Gothic" pitchFamily="34" charset="0"/>
            </a:endParaRPr>
          </a:p>
          <a:p>
            <a:r>
              <a:rPr lang="es-ES_tradnl" sz="1600" dirty="0" smtClean="0">
                <a:latin typeface="Century Gothic" pitchFamily="34" charset="0"/>
              </a:rPr>
              <a:t>Tabla, </a:t>
            </a:r>
            <a:r>
              <a:rPr lang="es-ES_tradnl" sz="1600" dirty="0" smtClean="0">
                <a:latin typeface="Century Gothic" pitchFamily="34" charset="0"/>
              </a:rPr>
              <a:t>recortes </a:t>
            </a:r>
            <a:r>
              <a:rPr lang="es-ES_tradnl" sz="1600" dirty="0" smtClean="0">
                <a:latin typeface="Century Gothic" pitchFamily="34" charset="0"/>
              </a:rPr>
              <a:t>de objetos con figura geométrica, pegamento</a:t>
            </a:r>
            <a:r>
              <a:rPr lang="es-ES_tradnl" sz="1600" dirty="0" smtClean="0">
                <a:latin typeface="Century Gothic" pitchFamily="34" charset="0"/>
              </a:rPr>
              <a:t>, presentación, audio.</a:t>
            </a:r>
            <a:endParaRPr lang="es-ES_tradnl" sz="1600" dirty="0" smtClean="0">
              <a:latin typeface="Century Gothic" pitchFamily="34" charset="0"/>
            </a:endParaRPr>
          </a:p>
        </p:txBody>
      </p:sp>
      <p:graphicFrame>
        <p:nvGraphicFramePr>
          <p:cNvPr id="5" name="3 Tabla"/>
          <p:cNvGraphicFramePr>
            <a:graphicFrameLocks noGrp="1"/>
          </p:cNvGraphicFramePr>
          <p:nvPr>
            <p:extLst>
              <p:ext uri="{D42A27DB-BD31-4B8C-83A1-F6EECF244321}">
                <p14:modId xmlns:p14="http://schemas.microsoft.com/office/powerpoint/2010/main" val="2345511210"/>
              </p:ext>
            </p:extLst>
          </p:nvPr>
        </p:nvGraphicFramePr>
        <p:xfrm>
          <a:off x="1274618" y="1012740"/>
          <a:ext cx="9956800" cy="1403297"/>
        </p:xfrm>
        <a:graphic>
          <a:graphicData uri="http://schemas.openxmlformats.org/drawingml/2006/table">
            <a:tbl>
              <a:tblPr firstRow="1" bandRow="1">
                <a:tableStyleId>{5DA37D80-6434-44D0-A028-1B22A696006F}</a:tableStyleId>
              </a:tblPr>
              <a:tblGrid>
                <a:gridCol w="9956800">
                  <a:extLst>
                    <a:ext uri="{9D8B030D-6E8A-4147-A177-3AD203B41FA5}">
                      <a16:colId xmlns:a16="http://schemas.microsoft.com/office/drawing/2014/main" val="20000"/>
                    </a:ext>
                  </a:extLst>
                </a:gridCol>
              </a:tblGrid>
              <a:tr h="330614">
                <a:tc>
                  <a:txBody>
                    <a:bodyPr/>
                    <a:lstStyle/>
                    <a:p>
                      <a:pPr algn="ctr"/>
                      <a:r>
                        <a:rPr lang="es-ES_tradnl" sz="1800" dirty="0" smtClean="0"/>
                        <a:t>Nombre</a:t>
                      </a:r>
                      <a:r>
                        <a:rPr lang="es-ES_tradnl" sz="1800" baseline="0" dirty="0" smtClean="0"/>
                        <a:t> del programa de televisión: </a:t>
                      </a:r>
                      <a:r>
                        <a:rPr lang="es-ES_tradnl" sz="1800" baseline="0" dirty="0" smtClean="0"/>
                        <a:t>La figura se parece a...</a:t>
                      </a:r>
                      <a:endParaRPr lang="es-ES" sz="1800" dirty="0">
                        <a:solidFill>
                          <a:schemeClr val="accent5">
                            <a:lumMod val="75000"/>
                          </a:schemeClr>
                        </a:solidFill>
                        <a:latin typeface="Century Gothic" pitchFamily="34" charset="0"/>
                      </a:endParaRPr>
                    </a:p>
                  </a:txBody>
                  <a:tcPr/>
                </a:tc>
                <a:extLst>
                  <a:ext uri="{0D108BD9-81ED-4DB2-BD59-A6C34878D82A}">
                    <a16:rowId xmlns:a16="http://schemas.microsoft.com/office/drawing/2014/main" val="10000"/>
                  </a:ext>
                </a:extLst>
              </a:tr>
              <a:tr h="1037537">
                <a:tc>
                  <a:txBody>
                    <a:bodyPr/>
                    <a:lstStyle/>
                    <a:p>
                      <a:r>
                        <a:rPr lang="es-ES_tradnl" sz="1600" b="1" dirty="0" smtClean="0">
                          <a:latin typeface="Century Gothic" pitchFamily="34" charset="0"/>
                        </a:rPr>
                        <a:t>Campo/ Área:</a:t>
                      </a:r>
                      <a:r>
                        <a:rPr lang="es-ES_tradnl" sz="1600" b="1" baseline="0" dirty="0" smtClean="0">
                          <a:latin typeface="Century Gothic" pitchFamily="34" charset="0"/>
                        </a:rPr>
                        <a:t> </a:t>
                      </a:r>
                      <a:r>
                        <a:rPr lang="es-ES_tradnl" sz="1600" b="0" baseline="0" dirty="0" smtClean="0">
                          <a:latin typeface="Century Gothic" pitchFamily="34" charset="0"/>
                        </a:rPr>
                        <a:t>Pensamiento matemático. </a:t>
                      </a:r>
                      <a:endParaRPr lang="es-ES_tradnl" sz="1600" b="1" baseline="0" dirty="0" smtClean="0">
                        <a:latin typeface="Century Gothic" pitchFamily="34" charset="0"/>
                      </a:endParaRPr>
                    </a:p>
                    <a:p>
                      <a:r>
                        <a:rPr lang="es-ES_tradnl" sz="1600" b="1" baseline="0" dirty="0" smtClean="0">
                          <a:latin typeface="Century Gothic" pitchFamily="34" charset="0"/>
                        </a:rPr>
                        <a:t>Aprendizaje esperado: </a:t>
                      </a:r>
                      <a:r>
                        <a:rPr lang="es-MX" sz="1600" b="0" baseline="0" dirty="0" smtClean="0">
                          <a:latin typeface="Century Gothic" pitchFamily="34" charset="0"/>
                        </a:rPr>
                        <a:t>Reproduce modelos con formas, figuras y cuerpos geométricos.</a:t>
                      </a:r>
                      <a:endParaRPr lang="es-MX" sz="1600" b="0" baseline="0" dirty="0" smtClean="0">
                        <a:latin typeface="Century Gothic" pitchFamily="34" charset="0"/>
                      </a:endParaRPr>
                    </a:p>
                    <a:p>
                      <a:r>
                        <a:rPr lang="es-ES_tradnl" sz="1600" b="1" baseline="0" dirty="0" smtClean="0">
                          <a:latin typeface="Century Gothic" pitchFamily="34" charset="0"/>
                        </a:rPr>
                        <a:t>Énfasis</a:t>
                      </a:r>
                      <a:r>
                        <a:rPr lang="es-ES_tradnl" sz="1600" baseline="0" dirty="0" smtClean="0">
                          <a:latin typeface="Century Gothic" pitchFamily="34" charset="0"/>
                        </a:rPr>
                        <a:t>: </a:t>
                      </a:r>
                      <a:r>
                        <a:rPr lang="es-ES_tradnl" sz="1600" baseline="0" dirty="0" smtClean="0">
                          <a:latin typeface="Century Gothic" pitchFamily="34" charset="0"/>
                        </a:rPr>
                        <a:t>Identifica formas geométricas semejantes.</a:t>
                      </a:r>
                      <a:endParaRPr lang="es-ES" sz="1400" dirty="0">
                        <a:latin typeface="Century Gothic" pitchFamily="34" charset="0"/>
                      </a:endParaRPr>
                    </a:p>
                  </a:txBody>
                  <a:tcPr/>
                </a:tc>
                <a:extLst>
                  <a:ext uri="{0D108BD9-81ED-4DB2-BD59-A6C34878D82A}">
                    <a16:rowId xmlns:a16="http://schemas.microsoft.com/office/drawing/2014/main" val="10001"/>
                  </a:ext>
                </a:extLst>
              </a:tr>
            </a:tbl>
          </a:graphicData>
        </a:graphic>
      </p:graphicFrame>
      <p:graphicFrame>
        <p:nvGraphicFramePr>
          <p:cNvPr id="6" name="4 Tabla"/>
          <p:cNvGraphicFramePr>
            <a:graphicFrameLocks noGrp="1"/>
          </p:cNvGraphicFramePr>
          <p:nvPr>
            <p:extLst>
              <p:ext uri="{D42A27DB-BD31-4B8C-83A1-F6EECF244321}">
                <p14:modId xmlns:p14="http://schemas.microsoft.com/office/powerpoint/2010/main" val="956744499"/>
              </p:ext>
            </p:extLst>
          </p:nvPr>
        </p:nvGraphicFramePr>
        <p:xfrm>
          <a:off x="1514329" y="2591479"/>
          <a:ext cx="9311123" cy="3383280"/>
        </p:xfrm>
        <a:graphic>
          <a:graphicData uri="http://schemas.openxmlformats.org/drawingml/2006/table">
            <a:tbl>
              <a:tblPr firstRow="1" bandRow="1">
                <a:tableStyleId>{5DA37D80-6434-44D0-A028-1B22A696006F}</a:tableStyleId>
              </a:tblPr>
              <a:tblGrid>
                <a:gridCol w="9311123">
                  <a:extLst>
                    <a:ext uri="{9D8B030D-6E8A-4147-A177-3AD203B41FA5}">
                      <a16:colId xmlns:a16="http://schemas.microsoft.com/office/drawing/2014/main" val="20000"/>
                    </a:ext>
                  </a:extLst>
                </a:gridCol>
              </a:tblGrid>
              <a:tr h="2823527">
                <a:tc>
                  <a:txBody>
                    <a:bodyPr/>
                    <a:lstStyle/>
                    <a:p>
                      <a:r>
                        <a:rPr lang="es-ES_tradnl" b="1" dirty="0" smtClean="0">
                          <a:latin typeface="Century Gothic" pitchFamily="34" charset="0"/>
                        </a:rPr>
                        <a:t>Inicio:</a:t>
                      </a:r>
                      <a:r>
                        <a:rPr lang="es-ES_tradnl" b="1" baseline="0" dirty="0" smtClean="0">
                          <a:latin typeface="Century Gothic" pitchFamily="34" charset="0"/>
                        </a:rPr>
                        <a:t> </a:t>
                      </a:r>
                    </a:p>
                    <a:p>
                      <a:r>
                        <a:rPr lang="es-ES_tradnl" b="0" baseline="0" dirty="0" smtClean="0">
                          <a:latin typeface="Century Gothic" pitchFamily="34" charset="0"/>
                        </a:rPr>
                        <a:t>Identifica cuáles son las figuras geométricas que aparecen en la presentación y comenta algunas de sus características. </a:t>
                      </a:r>
                      <a:endParaRPr lang="es-ES_tradnl" b="0" baseline="0" dirty="0" smtClean="0">
                        <a:latin typeface="Century Gothic" pitchFamily="34" charset="0"/>
                      </a:endParaRPr>
                    </a:p>
                    <a:p>
                      <a:r>
                        <a:rPr lang="es-ES_tradnl" b="1" baseline="0" dirty="0" smtClean="0">
                          <a:latin typeface="Century Gothic" pitchFamily="34" charset="0"/>
                        </a:rPr>
                        <a:t>Desarrollo:</a:t>
                      </a:r>
                    </a:p>
                    <a:p>
                      <a:r>
                        <a:rPr lang="es-ES_tradnl" b="0" baseline="0" dirty="0" smtClean="0">
                          <a:latin typeface="Century Gothic" pitchFamily="34" charset="0"/>
                        </a:rPr>
                        <a:t>Observa los recortes que tiene al alcance, clasifica en la tabla a qué figura geométrica corresponden según su forma y características. </a:t>
                      </a:r>
                    </a:p>
                    <a:p>
                      <a:r>
                        <a:rPr lang="es-ES_tradnl" b="0" baseline="0" dirty="0" smtClean="0">
                          <a:latin typeface="Century Gothic" pitchFamily="34" charset="0"/>
                        </a:rPr>
                        <a:t>Intercambia puntos de vista con sus compañeros, pega los recortes en las columnas. </a:t>
                      </a:r>
                      <a:endParaRPr lang="es-ES_tradnl" b="0" baseline="0" dirty="0" smtClean="0">
                        <a:latin typeface="Century Gothic" pitchFamily="34" charset="0"/>
                      </a:endParaRPr>
                    </a:p>
                    <a:p>
                      <a:r>
                        <a:rPr lang="es-ES_tradnl" b="1" baseline="0" dirty="0" smtClean="0">
                          <a:latin typeface="Century Gothic" pitchFamily="34" charset="0"/>
                        </a:rPr>
                        <a:t>Cierre: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baseline="0" dirty="0" smtClean="0">
                          <a:latin typeface="Century Gothic" pitchFamily="34" charset="0"/>
                        </a:rPr>
                        <a:t>Envía un audio corto en el que conversa acerca de un objeto que encuentra en su hogar y que tiene las características de una figura geométrica, por ejemplo: Mi televisión tiene forma de rectángulo, con dos lados cortos y dos largos. </a:t>
                      </a:r>
                      <a:endParaRPr lang="es-ES_tradnl" b="0" baseline="0" dirty="0" smtClean="0">
                        <a:latin typeface="Century Gothic"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577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tudiante Aprendizaje Póster Fondo, Póster, Fondo, útiles Escolares Imagen  de fondo para descarga gratuita"/>
          <p:cNvPicPr>
            <a:picLocks noChangeAspect="1" noChangeArrowheads="1"/>
          </p:cNvPicPr>
          <p:nvPr/>
        </p:nvPicPr>
        <p:blipFill rotWithShape="1">
          <a:blip r:embed="rId2">
            <a:extLst>
              <a:ext uri="{28A0092B-C50C-407E-A947-70E740481C1C}">
                <a14:useLocalDpi xmlns:a14="http://schemas.microsoft.com/office/drawing/2010/main" val="0"/>
              </a:ext>
            </a:extLst>
          </a:blip>
          <a:srcRect r="3374" b="3705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388918" y="213982"/>
            <a:ext cx="4139952" cy="369332"/>
          </a:xfrm>
          <a:prstGeom prst="rect">
            <a:avLst/>
          </a:prstGeom>
          <a:noFill/>
        </p:spPr>
        <p:txBody>
          <a:bodyPr wrap="square" rtlCol="0">
            <a:spAutoFit/>
          </a:bodyPr>
          <a:lstStyle/>
          <a:p>
            <a:pPr algn="ctr"/>
            <a:r>
              <a:rPr lang="es-ES_tradnl" b="1" dirty="0" smtClean="0">
                <a:latin typeface="Century Gothic" pitchFamily="34" charset="0"/>
              </a:rPr>
              <a:t>MIÉRCOLES </a:t>
            </a:r>
            <a:r>
              <a:rPr lang="es-ES_tradnl" b="1" dirty="0" smtClean="0">
                <a:latin typeface="Century Gothic" pitchFamily="34" charset="0"/>
              </a:rPr>
              <a:t>26</a:t>
            </a:r>
            <a:r>
              <a:rPr lang="es-ES_tradnl" b="1" dirty="0" smtClean="0">
                <a:latin typeface="Century Gothic" pitchFamily="34" charset="0"/>
              </a:rPr>
              <a:t> </a:t>
            </a:r>
            <a:r>
              <a:rPr lang="es-ES_tradnl" b="1" dirty="0" smtClean="0">
                <a:latin typeface="Century Gothic" pitchFamily="34" charset="0"/>
              </a:rPr>
              <a:t>DE MAYO </a:t>
            </a:r>
            <a:r>
              <a:rPr lang="es-ES_tradnl" b="1" dirty="0">
                <a:latin typeface="Century Gothic" pitchFamily="34" charset="0"/>
              </a:rPr>
              <a:t>DE </a:t>
            </a:r>
            <a:r>
              <a:rPr lang="es-ES_tradnl" b="1" dirty="0" smtClean="0">
                <a:latin typeface="Century Gothic" pitchFamily="34" charset="0"/>
              </a:rPr>
              <a:t>2021</a:t>
            </a:r>
            <a:endParaRPr lang="es-ES" b="1" dirty="0">
              <a:latin typeface="Century Gothic" pitchFamily="34" charset="0"/>
            </a:endParaRPr>
          </a:p>
        </p:txBody>
      </p:sp>
      <p:sp>
        <p:nvSpPr>
          <p:cNvPr id="4" name="6 CuadroTexto"/>
          <p:cNvSpPr txBox="1"/>
          <p:nvPr/>
        </p:nvSpPr>
        <p:spPr>
          <a:xfrm>
            <a:off x="7387936" y="0"/>
            <a:ext cx="4804064" cy="861774"/>
          </a:xfrm>
          <a:prstGeom prst="rect">
            <a:avLst/>
          </a:prstGeom>
          <a:solidFill>
            <a:srgbClr val="B1FDFB"/>
          </a:solidFill>
        </p:spPr>
        <p:txBody>
          <a:bodyPr wrap="square" rtlCol="0">
            <a:spAutoFit/>
          </a:bodyPr>
          <a:lstStyle/>
          <a:p>
            <a:r>
              <a:rPr lang="es-ES_tradnl" b="1" dirty="0">
                <a:latin typeface="Century Gothic" pitchFamily="34" charset="0"/>
              </a:rPr>
              <a:t>Materiales o recursos</a:t>
            </a:r>
            <a:r>
              <a:rPr lang="es-ES_tradnl" b="1" dirty="0" smtClean="0">
                <a:latin typeface="Century Gothic" pitchFamily="34" charset="0"/>
              </a:rPr>
              <a:t>:</a:t>
            </a:r>
            <a:endParaRPr lang="es-ES_tradnl" sz="1600" dirty="0">
              <a:latin typeface="Century Gothic" pitchFamily="34" charset="0"/>
            </a:endParaRPr>
          </a:p>
          <a:p>
            <a:r>
              <a:rPr lang="es-ES_tradnl" sz="1600" dirty="0" smtClean="0">
                <a:latin typeface="Century Gothic" pitchFamily="34" charset="0"/>
              </a:rPr>
              <a:t>Girasol, presentación, colores, semillitas, dibujo de girasol, pegamento. </a:t>
            </a:r>
            <a:endParaRPr lang="es-ES_tradnl" sz="1600" dirty="0" smtClean="0">
              <a:latin typeface="Century Gothic" pitchFamily="34" charset="0"/>
            </a:endParaRPr>
          </a:p>
        </p:txBody>
      </p:sp>
      <p:graphicFrame>
        <p:nvGraphicFramePr>
          <p:cNvPr id="5" name="3 Tabla"/>
          <p:cNvGraphicFramePr>
            <a:graphicFrameLocks noGrp="1"/>
          </p:cNvGraphicFramePr>
          <p:nvPr>
            <p:extLst>
              <p:ext uri="{D42A27DB-BD31-4B8C-83A1-F6EECF244321}">
                <p14:modId xmlns:p14="http://schemas.microsoft.com/office/powerpoint/2010/main" val="1262451592"/>
              </p:ext>
            </p:extLst>
          </p:nvPr>
        </p:nvGraphicFramePr>
        <p:xfrm>
          <a:off x="1285009" y="991958"/>
          <a:ext cx="9956800" cy="1432560"/>
        </p:xfrm>
        <a:graphic>
          <a:graphicData uri="http://schemas.openxmlformats.org/drawingml/2006/table">
            <a:tbl>
              <a:tblPr firstRow="1" bandRow="1">
                <a:tableStyleId>{5DA37D80-6434-44D0-A028-1B22A696006F}</a:tableStyleId>
              </a:tblPr>
              <a:tblGrid>
                <a:gridCol w="9956800">
                  <a:extLst>
                    <a:ext uri="{9D8B030D-6E8A-4147-A177-3AD203B41FA5}">
                      <a16:colId xmlns:a16="http://schemas.microsoft.com/office/drawing/2014/main" val="20000"/>
                    </a:ext>
                  </a:extLst>
                </a:gridCol>
              </a:tblGrid>
              <a:tr h="330614">
                <a:tc>
                  <a:txBody>
                    <a:bodyPr/>
                    <a:lstStyle/>
                    <a:p>
                      <a:pPr algn="ctr"/>
                      <a:r>
                        <a:rPr lang="es-ES_tradnl" sz="1800" dirty="0" smtClean="0"/>
                        <a:t>Nombre</a:t>
                      </a:r>
                      <a:r>
                        <a:rPr lang="es-ES_tradnl" sz="1800" baseline="0" dirty="0" smtClean="0"/>
                        <a:t> del programa de televisión: </a:t>
                      </a:r>
                      <a:r>
                        <a:rPr lang="es-ES_tradnl" sz="1800" baseline="0" dirty="0" smtClean="0"/>
                        <a:t>Un huerto en casa</a:t>
                      </a:r>
                      <a:endParaRPr lang="es-ES" sz="1800" dirty="0">
                        <a:solidFill>
                          <a:schemeClr val="accent5">
                            <a:lumMod val="75000"/>
                          </a:schemeClr>
                        </a:solidFill>
                        <a:latin typeface="Century Gothic" pitchFamily="34" charset="0"/>
                      </a:endParaRPr>
                    </a:p>
                  </a:txBody>
                  <a:tcPr/>
                </a:tc>
                <a:extLst>
                  <a:ext uri="{0D108BD9-81ED-4DB2-BD59-A6C34878D82A}">
                    <a16:rowId xmlns:a16="http://schemas.microsoft.com/office/drawing/2014/main" val="10000"/>
                  </a:ext>
                </a:extLst>
              </a:tr>
              <a:tr h="1037537">
                <a:tc>
                  <a:txBody>
                    <a:bodyPr/>
                    <a:lstStyle/>
                    <a:p>
                      <a:r>
                        <a:rPr lang="es-ES_tradnl" sz="1600" b="1" dirty="0" smtClean="0">
                          <a:latin typeface="Century Gothic" pitchFamily="34" charset="0"/>
                        </a:rPr>
                        <a:t>Campo/ Área:</a:t>
                      </a:r>
                      <a:r>
                        <a:rPr lang="es-ES_tradnl" sz="1600" b="1" baseline="0" dirty="0" smtClean="0">
                          <a:latin typeface="Century Gothic" pitchFamily="34" charset="0"/>
                        </a:rPr>
                        <a:t> </a:t>
                      </a:r>
                      <a:r>
                        <a:rPr lang="es-ES_tradnl" sz="1600" b="0" baseline="0" dirty="0" smtClean="0">
                          <a:latin typeface="Century Gothic" pitchFamily="34" charset="0"/>
                        </a:rPr>
                        <a:t>Exploración y Comprensión del Mundo Natural y Social. </a:t>
                      </a:r>
                      <a:endParaRPr lang="es-ES_tradnl" sz="1600" b="1" baseline="0" dirty="0" smtClean="0">
                        <a:latin typeface="Century Gothic" pitchFamily="34" charset="0"/>
                      </a:endParaRPr>
                    </a:p>
                    <a:p>
                      <a:r>
                        <a:rPr lang="es-ES_tradnl" sz="1600" b="1" baseline="0" dirty="0" smtClean="0">
                          <a:latin typeface="Century Gothic" pitchFamily="34" charset="0"/>
                        </a:rPr>
                        <a:t>Aprendizaje esperado: </a:t>
                      </a:r>
                      <a:r>
                        <a:rPr lang="es-MX" sz="1600" b="0" baseline="0" dirty="0" smtClean="0">
                          <a:latin typeface="Century Gothic" pitchFamily="34" charset="0"/>
                        </a:rPr>
                        <a:t>Obtiene, registra, representa y describe información para responder dudas y ampliar su conocimiento en relación con plantas, animales y otros elementos naturales.</a:t>
                      </a:r>
                      <a:endParaRPr lang="es-MX" sz="1600" b="0" baseline="0" dirty="0" smtClean="0">
                        <a:latin typeface="Century Gothic" pitchFamily="34" charset="0"/>
                      </a:endParaRPr>
                    </a:p>
                    <a:p>
                      <a:r>
                        <a:rPr lang="es-ES_tradnl" sz="1600" b="1" baseline="0" dirty="0" smtClean="0">
                          <a:latin typeface="Century Gothic" pitchFamily="34" charset="0"/>
                        </a:rPr>
                        <a:t>Énfasis</a:t>
                      </a:r>
                      <a:r>
                        <a:rPr lang="es-ES_tradnl" sz="1600" baseline="0" dirty="0" smtClean="0">
                          <a:latin typeface="Century Gothic" pitchFamily="34" charset="0"/>
                        </a:rPr>
                        <a:t>: </a:t>
                      </a:r>
                      <a:r>
                        <a:rPr lang="es-MX" sz="1600" baseline="0" dirty="0" smtClean="0">
                          <a:latin typeface="Century Gothic" pitchFamily="34" charset="0"/>
                        </a:rPr>
                        <a:t>Comenta información acerca de plantas y elementos naturales.</a:t>
                      </a:r>
                      <a:endParaRPr lang="es-ES" sz="1400" dirty="0">
                        <a:latin typeface="Century Gothic" pitchFamily="34" charset="0"/>
                      </a:endParaRPr>
                    </a:p>
                  </a:txBody>
                  <a:tcPr/>
                </a:tc>
                <a:extLst>
                  <a:ext uri="{0D108BD9-81ED-4DB2-BD59-A6C34878D82A}">
                    <a16:rowId xmlns:a16="http://schemas.microsoft.com/office/drawing/2014/main" val="10001"/>
                  </a:ext>
                </a:extLst>
              </a:tr>
            </a:tbl>
          </a:graphicData>
        </a:graphic>
      </p:graphicFrame>
      <p:graphicFrame>
        <p:nvGraphicFramePr>
          <p:cNvPr id="6" name="4 Tabla"/>
          <p:cNvGraphicFramePr>
            <a:graphicFrameLocks noGrp="1"/>
          </p:cNvGraphicFramePr>
          <p:nvPr>
            <p:extLst>
              <p:ext uri="{D42A27DB-BD31-4B8C-83A1-F6EECF244321}">
                <p14:modId xmlns:p14="http://schemas.microsoft.com/office/powerpoint/2010/main" val="4084896292"/>
              </p:ext>
            </p:extLst>
          </p:nvPr>
        </p:nvGraphicFramePr>
        <p:xfrm>
          <a:off x="1597456" y="2705779"/>
          <a:ext cx="9311123" cy="3383280"/>
        </p:xfrm>
        <a:graphic>
          <a:graphicData uri="http://schemas.openxmlformats.org/drawingml/2006/table">
            <a:tbl>
              <a:tblPr firstRow="1" bandRow="1">
                <a:tableStyleId>{5DA37D80-6434-44D0-A028-1B22A696006F}</a:tableStyleId>
              </a:tblPr>
              <a:tblGrid>
                <a:gridCol w="9311123">
                  <a:extLst>
                    <a:ext uri="{9D8B030D-6E8A-4147-A177-3AD203B41FA5}">
                      <a16:colId xmlns:a16="http://schemas.microsoft.com/office/drawing/2014/main" val="20000"/>
                    </a:ext>
                  </a:extLst>
                </a:gridCol>
              </a:tblGrid>
              <a:tr h="2823527">
                <a:tc>
                  <a:txBody>
                    <a:bodyPr/>
                    <a:lstStyle/>
                    <a:p>
                      <a:r>
                        <a:rPr lang="es-ES_tradnl" b="1" dirty="0" smtClean="0">
                          <a:latin typeface="Century Gothic" pitchFamily="34" charset="0"/>
                        </a:rPr>
                        <a:t>Inicio:</a:t>
                      </a:r>
                      <a:r>
                        <a:rPr lang="es-ES_tradnl" b="1" baseline="0" dirty="0" smtClean="0">
                          <a:latin typeface="Century Gothic" pitchFamily="34" charset="0"/>
                        </a:rPr>
                        <a:t> </a:t>
                      </a:r>
                    </a:p>
                    <a:p>
                      <a:r>
                        <a:rPr lang="es-ES_tradnl" b="0" baseline="0" dirty="0" smtClean="0">
                          <a:latin typeface="Century Gothic" pitchFamily="34" charset="0"/>
                        </a:rPr>
                        <a:t>Responde: </a:t>
                      </a:r>
                      <a:r>
                        <a:rPr lang="es-ES_tradnl" b="0" baseline="0" dirty="0" smtClean="0">
                          <a:latin typeface="Century Gothic" pitchFamily="34" charset="0"/>
                        </a:rPr>
                        <a:t>¿Conocen los girasoles?, ¿A quiénes les gustan los girasoles? , ¿Saben por qué se llaman de esta forma? </a:t>
                      </a:r>
                      <a:endParaRPr lang="es-ES_tradnl" b="0" baseline="0" dirty="0" smtClean="0">
                        <a:latin typeface="Century Gothic" pitchFamily="34" charset="0"/>
                      </a:endParaRPr>
                    </a:p>
                    <a:p>
                      <a:r>
                        <a:rPr lang="es-ES_tradnl" b="1" baseline="0" dirty="0" smtClean="0">
                          <a:latin typeface="Century Gothic" pitchFamily="34" charset="0"/>
                        </a:rPr>
                        <a:t>Desarrollo:</a:t>
                      </a:r>
                    </a:p>
                    <a:p>
                      <a:r>
                        <a:rPr lang="es-ES_tradnl" b="0" baseline="0" dirty="0" smtClean="0">
                          <a:latin typeface="Century Gothic" pitchFamily="34" charset="0"/>
                        </a:rPr>
                        <a:t>Conoce </a:t>
                      </a:r>
                      <a:r>
                        <a:rPr lang="es-ES_tradnl" b="0" baseline="0" dirty="0" smtClean="0">
                          <a:latin typeface="Century Gothic" pitchFamily="34" charset="0"/>
                        </a:rPr>
                        <a:t>las principales características de los girasoles, después sigue los pasos para decorar su girasol: </a:t>
                      </a:r>
                    </a:p>
                    <a:p>
                      <a:pPr marL="342900" indent="-342900">
                        <a:buAutoNum type="arabicPeriod"/>
                      </a:pPr>
                      <a:r>
                        <a:rPr lang="es-ES_tradnl" b="0" baseline="0" dirty="0" smtClean="0">
                          <a:latin typeface="Century Gothic" pitchFamily="34" charset="0"/>
                        </a:rPr>
                        <a:t>Colorea el tallo y las hojas. </a:t>
                      </a:r>
                    </a:p>
                    <a:p>
                      <a:pPr marL="342900" indent="-342900">
                        <a:buAutoNum type="arabicPeriod"/>
                      </a:pPr>
                      <a:r>
                        <a:rPr lang="es-ES_tradnl" b="0" baseline="0" dirty="0" smtClean="0">
                          <a:latin typeface="Century Gothic" pitchFamily="34" charset="0"/>
                        </a:rPr>
                        <a:t>Pega las semillitas en el centro del girasol. </a:t>
                      </a:r>
                    </a:p>
                    <a:p>
                      <a:pPr marL="342900" indent="-342900">
                        <a:buAutoNum type="arabicPeriod"/>
                      </a:pPr>
                      <a:r>
                        <a:rPr lang="es-ES_tradnl" b="0" baseline="0" dirty="0" smtClean="0">
                          <a:latin typeface="Century Gothic" pitchFamily="34" charset="0"/>
                        </a:rPr>
                        <a:t>Escribe en la parte final de la hoja, la característica que más le sorprendió. </a:t>
                      </a:r>
                    </a:p>
                    <a:p>
                      <a:r>
                        <a:rPr lang="es-ES_tradnl" b="1" baseline="0" dirty="0" smtClean="0">
                          <a:latin typeface="Century Gothic" pitchFamily="34" charset="0"/>
                        </a:rPr>
                        <a:t>Cierre</a:t>
                      </a:r>
                      <a:r>
                        <a:rPr lang="es-ES_tradnl" b="1" baseline="0" dirty="0" smtClean="0">
                          <a:latin typeface="Century Gothic"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baseline="0" dirty="0" smtClean="0">
                          <a:latin typeface="Century Gothic" pitchFamily="34" charset="0"/>
                        </a:rPr>
                        <a:t>Expresa con el resto del grupo, sobre qué otras plantas, animales o elementos naturales le gustaría conocer. </a:t>
                      </a:r>
                      <a:endParaRPr lang="es-ES_tradnl" b="0" baseline="0" dirty="0" smtClean="0">
                        <a:latin typeface="Century Gothic"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993569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1307</Words>
  <Application>Microsoft Office PowerPoint</Application>
  <PresentationFormat>Panorámica</PresentationFormat>
  <Paragraphs>200</Paragraphs>
  <Slides>15</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15</vt:i4>
      </vt:variant>
    </vt:vector>
  </HeadingPairs>
  <TitlesOfParts>
    <vt:vector size="27" baseType="lpstr">
      <vt:lpstr>Agency FB</vt:lpstr>
      <vt:lpstr>Arial</vt:lpstr>
      <vt:lpstr>Broadway</vt:lpstr>
      <vt:lpstr>Calibri</vt:lpstr>
      <vt:lpstr>Calibri Light</vt:lpstr>
      <vt:lpstr>Century Gothic</vt:lpstr>
      <vt:lpstr>Forte</vt:lpstr>
      <vt:lpstr>Kristen ITC</vt:lpstr>
      <vt:lpstr>Lucida Handwriting</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WIN8</dc:creator>
  <cp:lastModifiedBy>WIN8</cp:lastModifiedBy>
  <cp:revision>11</cp:revision>
  <dcterms:created xsi:type="dcterms:W3CDTF">2021-05-20T23:29:57Z</dcterms:created>
  <dcterms:modified xsi:type="dcterms:W3CDTF">2021-05-21T01:59:24Z</dcterms:modified>
</cp:coreProperties>
</file>