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8" r:id="rId3"/>
    <p:sldId id="259" r:id="rId4"/>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456" y="168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1CA7D-5074-474A-83C7-47BC6ECC12A9}" type="datetimeFigureOut">
              <a:rPr lang="es-ES" smtClean="0"/>
              <a:t>18/05/2021</a:t>
            </a:fld>
            <a:endParaRPr lang="es-ES"/>
          </a:p>
        </p:txBody>
      </p:sp>
      <p:sp>
        <p:nvSpPr>
          <p:cNvPr id="4" name="3 Marcador de imagen de diapositiva"/>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2FA186-B80F-4C13-B33D-8934303AF48C}" type="slidenum">
              <a:rPr lang="es-ES" smtClean="0"/>
              <a:t>‹Nº›</a:t>
            </a:fld>
            <a:endParaRPr lang="es-ES"/>
          </a:p>
        </p:txBody>
      </p:sp>
    </p:spTree>
    <p:extLst>
      <p:ext uri="{BB962C8B-B14F-4D97-AF65-F5344CB8AC3E}">
        <p14:creationId xmlns:p14="http://schemas.microsoft.com/office/powerpoint/2010/main" val="1728458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7321DD5-2D22-4CE9-8E10-08F84766DF01}" type="slidenum">
              <a:rPr lang="es-ES" smtClean="0"/>
              <a:t>1</a:t>
            </a:fld>
            <a:endParaRPr lang="es-ES"/>
          </a:p>
        </p:txBody>
      </p:sp>
    </p:spTree>
    <p:extLst>
      <p:ext uri="{BB962C8B-B14F-4D97-AF65-F5344CB8AC3E}">
        <p14:creationId xmlns:p14="http://schemas.microsoft.com/office/powerpoint/2010/main" val="313328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47585B0-0C1A-4B7A-A82C-BF7806FBCF3E}" type="datetimeFigureOut">
              <a:rPr lang="es-ES" smtClean="0"/>
              <a:t>18/05/2021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CF51C3-3CF8-4025-B6D7-773BA7CBCD67}" type="slidenum">
              <a:rPr lang="es-ES" smtClean="0"/>
              <a:t>‹Nº›</a:t>
            </a:fld>
            <a:endParaRPr lang="es-ES"/>
          </a:p>
        </p:txBody>
      </p:sp>
    </p:spTree>
    <p:extLst>
      <p:ext uri="{BB962C8B-B14F-4D97-AF65-F5344CB8AC3E}">
        <p14:creationId xmlns:p14="http://schemas.microsoft.com/office/powerpoint/2010/main" val="31530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47585B0-0C1A-4B7A-A82C-BF7806FBCF3E}" type="datetimeFigureOut">
              <a:rPr lang="es-ES" smtClean="0"/>
              <a:t>18/05/2021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CF51C3-3CF8-4025-B6D7-773BA7CBCD67}" type="slidenum">
              <a:rPr lang="es-ES" smtClean="0"/>
              <a:t>‹Nº›</a:t>
            </a:fld>
            <a:endParaRPr lang="es-ES"/>
          </a:p>
        </p:txBody>
      </p:sp>
    </p:spTree>
    <p:extLst>
      <p:ext uri="{BB962C8B-B14F-4D97-AF65-F5344CB8AC3E}">
        <p14:creationId xmlns:p14="http://schemas.microsoft.com/office/powerpoint/2010/main" val="2383677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47585B0-0C1A-4B7A-A82C-BF7806FBCF3E}" type="datetimeFigureOut">
              <a:rPr lang="es-ES" smtClean="0"/>
              <a:t>18/05/2021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CF51C3-3CF8-4025-B6D7-773BA7CBCD67}" type="slidenum">
              <a:rPr lang="es-ES" smtClean="0"/>
              <a:t>‹Nº›</a:t>
            </a:fld>
            <a:endParaRPr lang="es-ES"/>
          </a:p>
        </p:txBody>
      </p:sp>
    </p:spTree>
    <p:extLst>
      <p:ext uri="{BB962C8B-B14F-4D97-AF65-F5344CB8AC3E}">
        <p14:creationId xmlns:p14="http://schemas.microsoft.com/office/powerpoint/2010/main" val="300009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47585B0-0C1A-4B7A-A82C-BF7806FBCF3E}" type="datetimeFigureOut">
              <a:rPr lang="es-ES" smtClean="0"/>
              <a:t>18/05/2021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CF51C3-3CF8-4025-B6D7-773BA7CBCD67}" type="slidenum">
              <a:rPr lang="es-ES" smtClean="0"/>
              <a:t>‹Nº›</a:t>
            </a:fld>
            <a:endParaRPr lang="es-ES"/>
          </a:p>
        </p:txBody>
      </p:sp>
    </p:spTree>
    <p:extLst>
      <p:ext uri="{BB962C8B-B14F-4D97-AF65-F5344CB8AC3E}">
        <p14:creationId xmlns:p14="http://schemas.microsoft.com/office/powerpoint/2010/main" val="367077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47585B0-0C1A-4B7A-A82C-BF7806FBCF3E}" type="datetimeFigureOut">
              <a:rPr lang="es-ES" smtClean="0"/>
              <a:t>18/05/2021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CF51C3-3CF8-4025-B6D7-773BA7CBCD67}" type="slidenum">
              <a:rPr lang="es-ES" smtClean="0"/>
              <a:t>‹Nº›</a:t>
            </a:fld>
            <a:endParaRPr lang="es-ES"/>
          </a:p>
        </p:txBody>
      </p:sp>
    </p:spTree>
    <p:extLst>
      <p:ext uri="{BB962C8B-B14F-4D97-AF65-F5344CB8AC3E}">
        <p14:creationId xmlns:p14="http://schemas.microsoft.com/office/powerpoint/2010/main" val="130815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47585B0-0C1A-4B7A-A82C-BF7806FBCF3E}" type="datetimeFigureOut">
              <a:rPr lang="es-ES" smtClean="0"/>
              <a:t>18/05/2021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3CF51C3-3CF8-4025-B6D7-773BA7CBCD67}" type="slidenum">
              <a:rPr lang="es-ES" smtClean="0"/>
              <a:t>‹Nº›</a:t>
            </a:fld>
            <a:endParaRPr lang="es-ES"/>
          </a:p>
        </p:txBody>
      </p:sp>
    </p:spTree>
    <p:extLst>
      <p:ext uri="{BB962C8B-B14F-4D97-AF65-F5344CB8AC3E}">
        <p14:creationId xmlns:p14="http://schemas.microsoft.com/office/powerpoint/2010/main" val="277052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47585B0-0C1A-4B7A-A82C-BF7806FBCF3E}" type="datetimeFigureOut">
              <a:rPr lang="es-ES" smtClean="0"/>
              <a:t>18/05/2021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3CF51C3-3CF8-4025-B6D7-773BA7CBCD67}" type="slidenum">
              <a:rPr lang="es-ES" smtClean="0"/>
              <a:t>‹Nº›</a:t>
            </a:fld>
            <a:endParaRPr lang="es-ES"/>
          </a:p>
        </p:txBody>
      </p:sp>
    </p:spTree>
    <p:extLst>
      <p:ext uri="{BB962C8B-B14F-4D97-AF65-F5344CB8AC3E}">
        <p14:creationId xmlns:p14="http://schemas.microsoft.com/office/powerpoint/2010/main" val="2828367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47585B0-0C1A-4B7A-A82C-BF7806FBCF3E}" type="datetimeFigureOut">
              <a:rPr lang="es-ES" smtClean="0"/>
              <a:t>18/05/2021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3CF51C3-3CF8-4025-B6D7-773BA7CBCD67}" type="slidenum">
              <a:rPr lang="es-ES" smtClean="0"/>
              <a:t>‹Nº›</a:t>
            </a:fld>
            <a:endParaRPr lang="es-ES"/>
          </a:p>
        </p:txBody>
      </p:sp>
    </p:spTree>
    <p:extLst>
      <p:ext uri="{BB962C8B-B14F-4D97-AF65-F5344CB8AC3E}">
        <p14:creationId xmlns:p14="http://schemas.microsoft.com/office/powerpoint/2010/main" val="131508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47585B0-0C1A-4B7A-A82C-BF7806FBCF3E}" type="datetimeFigureOut">
              <a:rPr lang="es-ES" smtClean="0"/>
              <a:t>18/05/2021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3CF51C3-3CF8-4025-B6D7-773BA7CBCD67}" type="slidenum">
              <a:rPr lang="es-ES" smtClean="0"/>
              <a:t>‹Nº›</a:t>
            </a:fld>
            <a:endParaRPr lang="es-ES"/>
          </a:p>
        </p:txBody>
      </p:sp>
    </p:spTree>
    <p:extLst>
      <p:ext uri="{BB962C8B-B14F-4D97-AF65-F5344CB8AC3E}">
        <p14:creationId xmlns:p14="http://schemas.microsoft.com/office/powerpoint/2010/main" val="2077727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47585B0-0C1A-4B7A-A82C-BF7806FBCF3E}" type="datetimeFigureOut">
              <a:rPr lang="es-ES" smtClean="0"/>
              <a:t>18/05/2021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3CF51C3-3CF8-4025-B6D7-773BA7CBCD67}" type="slidenum">
              <a:rPr lang="es-ES" smtClean="0"/>
              <a:t>‹Nº›</a:t>
            </a:fld>
            <a:endParaRPr lang="es-ES"/>
          </a:p>
        </p:txBody>
      </p:sp>
    </p:spTree>
    <p:extLst>
      <p:ext uri="{BB962C8B-B14F-4D97-AF65-F5344CB8AC3E}">
        <p14:creationId xmlns:p14="http://schemas.microsoft.com/office/powerpoint/2010/main" val="393635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47585B0-0C1A-4B7A-A82C-BF7806FBCF3E}" type="datetimeFigureOut">
              <a:rPr lang="es-ES" smtClean="0"/>
              <a:t>18/05/2021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3CF51C3-3CF8-4025-B6D7-773BA7CBCD67}" type="slidenum">
              <a:rPr lang="es-ES" smtClean="0"/>
              <a:t>‹Nº›</a:t>
            </a:fld>
            <a:endParaRPr lang="es-ES"/>
          </a:p>
        </p:txBody>
      </p:sp>
    </p:spTree>
    <p:extLst>
      <p:ext uri="{BB962C8B-B14F-4D97-AF65-F5344CB8AC3E}">
        <p14:creationId xmlns:p14="http://schemas.microsoft.com/office/powerpoint/2010/main" val="2951650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47585B0-0C1A-4B7A-A82C-BF7806FBCF3E}" type="datetimeFigureOut">
              <a:rPr lang="es-ES" smtClean="0"/>
              <a:t>18/05/2021</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3CF51C3-3CF8-4025-B6D7-773BA7CBCD67}" type="slidenum">
              <a:rPr lang="es-ES" smtClean="0"/>
              <a:t>‹Nº›</a:t>
            </a:fld>
            <a:endParaRPr lang="es-ES"/>
          </a:p>
        </p:txBody>
      </p:sp>
    </p:spTree>
    <p:extLst>
      <p:ext uri="{BB962C8B-B14F-4D97-AF65-F5344CB8AC3E}">
        <p14:creationId xmlns:p14="http://schemas.microsoft.com/office/powerpoint/2010/main" val="3645169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0"/>
            <a:ext cx="6858000" cy="9144000"/>
          </a:xfrm>
          <a:prstGeom prst="rect">
            <a:avLst/>
          </a:prstGeom>
        </p:spPr>
      </p:pic>
      <p:sp>
        <p:nvSpPr>
          <p:cNvPr id="3" name="CuadroTexto 2"/>
          <p:cNvSpPr txBox="1"/>
          <p:nvPr/>
        </p:nvSpPr>
        <p:spPr>
          <a:xfrm>
            <a:off x="1399309" y="4433455"/>
            <a:ext cx="3380510" cy="707886"/>
          </a:xfrm>
          <a:prstGeom prst="rect">
            <a:avLst/>
          </a:prstGeom>
          <a:noFill/>
        </p:spPr>
        <p:txBody>
          <a:bodyPr wrap="square" rtlCol="0">
            <a:spAutoFit/>
          </a:bodyPr>
          <a:lstStyle/>
          <a:p>
            <a:pPr algn="ctr"/>
            <a:r>
              <a:rPr lang="es-MX" sz="4000" b="1" dirty="0" smtClean="0">
                <a:latin typeface="Century Gothic" panose="020B0502020202020204" pitchFamily="34" charset="0"/>
              </a:rPr>
              <a:t>Practicante</a:t>
            </a:r>
            <a:endParaRPr lang="es-MX" sz="4000" b="1" dirty="0">
              <a:latin typeface="Century Gothic" panose="020B0502020202020204" pitchFamily="34" charset="0"/>
            </a:endParaRPr>
          </a:p>
        </p:txBody>
      </p:sp>
      <p:sp>
        <p:nvSpPr>
          <p:cNvPr id="4" name="3 CuadroTexto"/>
          <p:cNvSpPr txBox="1"/>
          <p:nvPr/>
        </p:nvSpPr>
        <p:spPr>
          <a:xfrm>
            <a:off x="1736812" y="1976100"/>
            <a:ext cx="3384376" cy="400110"/>
          </a:xfrm>
          <a:prstGeom prst="rect">
            <a:avLst/>
          </a:prstGeom>
          <a:noFill/>
        </p:spPr>
        <p:txBody>
          <a:bodyPr wrap="square" rtlCol="0">
            <a:spAutoFit/>
          </a:bodyPr>
          <a:lstStyle/>
          <a:p>
            <a:pPr algn="ctr"/>
            <a:r>
              <a:rPr lang="es-ES_tradnl" sz="2000" b="1" spc="300" dirty="0" smtClean="0">
                <a:solidFill>
                  <a:schemeClr val="accent4"/>
                </a:solidFill>
                <a:latin typeface="Lucida Handwriting" pitchFamily="66" charset="0"/>
              </a:rPr>
              <a:t>Octavo Semestre </a:t>
            </a:r>
            <a:endParaRPr lang="es-ES" sz="2000" b="1" spc="300" dirty="0">
              <a:solidFill>
                <a:schemeClr val="accent4"/>
              </a:solidFill>
              <a:latin typeface="Lucida Handwriting" pitchFamily="66" charset="0"/>
            </a:endParaRPr>
          </a:p>
        </p:txBody>
      </p:sp>
    </p:spTree>
    <p:extLst>
      <p:ext uri="{BB962C8B-B14F-4D97-AF65-F5344CB8AC3E}">
        <p14:creationId xmlns:p14="http://schemas.microsoft.com/office/powerpoint/2010/main" val="255678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94703" y="21528"/>
            <a:ext cx="5440913" cy="584775"/>
          </a:xfrm>
          <a:prstGeom prst="rect">
            <a:avLst/>
          </a:prstGeom>
        </p:spPr>
        <p:txBody>
          <a:bodyPr wrap="none">
            <a:spAutoFit/>
          </a:bodyPr>
          <a:lstStyle/>
          <a:p>
            <a:pPr marL="285750" indent="-285750">
              <a:buFont typeface="Wingdings" panose="05000000000000000000" pitchFamily="2" charset="2"/>
              <a:buChar char="Ø"/>
            </a:pPr>
            <a:r>
              <a:rPr lang="es-MX" sz="3200" b="1" dirty="0" smtClean="0">
                <a:solidFill>
                  <a:schemeClr val="accent2"/>
                </a:solidFill>
                <a:latin typeface="Lucida Handwriting" pitchFamily="66" charset="0"/>
              </a:rPr>
              <a:t>D</a:t>
            </a:r>
            <a:r>
              <a:rPr lang="es-MX" sz="3200" b="1" dirty="0" smtClean="0">
                <a:solidFill>
                  <a:srgbClr val="00B0F0"/>
                </a:solidFill>
                <a:latin typeface="Lucida Handwriting" pitchFamily="66" charset="0"/>
              </a:rPr>
              <a:t>i</a:t>
            </a:r>
            <a:r>
              <a:rPr lang="es-MX" sz="3200" b="1" dirty="0" smtClean="0">
                <a:solidFill>
                  <a:schemeClr val="accent6"/>
                </a:solidFill>
                <a:latin typeface="Lucida Handwriting" pitchFamily="66" charset="0"/>
              </a:rPr>
              <a:t>a</a:t>
            </a:r>
            <a:r>
              <a:rPr lang="es-MX" sz="3200" b="1" dirty="0" smtClean="0">
                <a:solidFill>
                  <a:srgbClr val="7030A0"/>
                </a:solidFill>
                <a:latin typeface="Lucida Handwriting" pitchFamily="66" charset="0"/>
              </a:rPr>
              <a:t>r</a:t>
            </a:r>
            <a:r>
              <a:rPr lang="es-MX" sz="3200" b="1" dirty="0" smtClean="0">
                <a:solidFill>
                  <a:schemeClr val="accent4"/>
                </a:solidFill>
                <a:latin typeface="Lucida Handwriting" pitchFamily="66" charset="0"/>
              </a:rPr>
              <a:t>i</a:t>
            </a:r>
            <a:r>
              <a:rPr lang="es-MX" sz="3200" b="1" dirty="0" smtClean="0">
                <a:solidFill>
                  <a:srgbClr val="FF6699"/>
                </a:solidFill>
                <a:latin typeface="Lucida Handwriting" pitchFamily="66" charset="0"/>
              </a:rPr>
              <a:t>o</a:t>
            </a:r>
            <a:r>
              <a:rPr lang="es-MX" sz="3200" b="1" dirty="0" smtClean="0">
                <a:solidFill>
                  <a:schemeClr val="accent2"/>
                </a:solidFill>
                <a:latin typeface="Lucida Handwriting" pitchFamily="66" charset="0"/>
              </a:rPr>
              <a:t> </a:t>
            </a:r>
            <a:r>
              <a:rPr lang="es-MX" sz="3200" b="1" dirty="0" smtClean="0">
                <a:solidFill>
                  <a:srgbClr val="00B0F0"/>
                </a:solidFill>
                <a:latin typeface="Lucida Handwriting" pitchFamily="66" charset="0"/>
              </a:rPr>
              <a:t>d</a:t>
            </a:r>
            <a:r>
              <a:rPr lang="es-MX" sz="3200" b="1" dirty="0" smtClean="0">
                <a:solidFill>
                  <a:srgbClr val="FFC000"/>
                </a:solidFill>
                <a:latin typeface="Lucida Handwriting" pitchFamily="66" charset="0"/>
              </a:rPr>
              <a:t>e</a:t>
            </a:r>
            <a:r>
              <a:rPr lang="es-MX" sz="3200" b="1" dirty="0" smtClean="0">
                <a:solidFill>
                  <a:schemeClr val="accent2"/>
                </a:solidFill>
                <a:latin typeface="Lucida Handwriting" pitchFamily="66" charset="0"/>
              </a:rPr>
              <a:t> </a:t>
            </a:r>
            <a:r>
              <a:rPr lang="es-MX" sz="3200" b="1" dirty="0" smtClean="0">
                <a:solidFill>
                  <a:schemeClr val="accent6">
                    <a:lumMod val="75000"/>
                  </a:schemeClr>
                </a:solidFill>
                <a:latin typeface="Lucida Handwriting" pitchFamily="66" charset="0"/>
              </a:rPr>
              <a:t>l</a:t>
            </a:r>
            <a:r>
              <a:rPr lang="es-MX" sz="3200" b="1" dirty="0" smtClean="0">
                <a:solidFill>
                  <a:srgbClr val="7030A0"/>
                </a:solidFill>
                <a:latin typeface="Lucida Handwriting" pitchFamily="66" charset="0"/>
              </a:rPr>
              <a:t>a</a:t>
            </a:r>
            <a:r>
              <a:rPr lang="es-MX" sz="3200" b="1" dirty="0" smtClean="0">
                <a:solidFill>
                  <a:schemeClr val="accent2"/>
                </a:solidFill>
                <a:latin typeface="Lucida Handwriting" pitchFamily="66" charset="0"/>
              </a:rPr>
              <a:t> </a:t>
            </a:r>
            <a:r>
              <a:rPr lang="es-MX" sz="3200" b="1" dirty="0" smtClean="0">
                <a:solidFill>
                  <a:srgbClr val="66CCFF"/>
                </a:solidFill>
                <a:latin typeface="Lucida Handwriting" pitchFamily="66" charset="0"/>
              </a:rPr>
              <a:t>a</a:t>
            </a:r>
            <a:r>
              <a:rPr lang="es-MX" sz="3200" b="1" dirty="0" smtClean="0">
                <a:solidFill>
                  <a:srgbClr val="996633"/>
                </a:solidFill>
                <a:latin typeface="Lucida Handwriting" pitchFamily="66" charset="0"/>
              </a:rPr>
              <a:t>l</a:t>
            </a:r>
            <a:r>
              <a:rPr lang="es-MX" sz="3200" b="1" dirty="0" smtClean="0">
                <a:solidFill>
                  <a:schemeClr val="accent6">
                    <a:lumMod val="60000"/>
                    <a:lumOff val="40000"/>
                  </a:schemeClr>
                </a:solidFill>
                <a:latin typeface="Lucida Handwriting" pitchFamily="66" charset="0"/>
              </a:rPr>
              <a:t>u</a:t>
            </a:r>
            <a:r>
              <a:rPr lang="es-MX" sz="3200" b="1" dirty="0" smtClean="0">
                <a:solidFill>
                  <a:srgbClr val="FF6699"/>
                </a:solidFill>
                <a:latin typeface="Lucida Handwriting" pitchFamily="66" charset="0"/>
              </a:rPr>
              <a:t>m</a:t>
            </a:r>
            <a:r>
              <a:rPr lang="es-MX" sz="3200" b="1" dirty="0" smtClean="0">
                <a:solidFill>
                  <a:schemeClr val="bg2">
                    <a:lumMod val="50000"/>
                  </a:schemeClr>
                </a:solidFill>
                <a:latin typeface="Lucida Handwriting" pitchFamily="66" charset="0"/>
              </a:rPr>
              <a:t>n</a:t>
            </a:r>
            <a:r>
              <a:rPr lang="es-MX" sz="3200" b="1" dirty="0" smtClean="0">
                <a:solidFill>
                  <a:schemeClr val="accent2"/>
                </a:solidFill>
                <a:latin typeface="Lucida Handwriting" pitchFamily="66" charset="0"/>
              </a:rPr>
              <a:t>a</a:t>
            </a:r>
            <a:endParaRPr lang="es-MX" sz="3200" b="1" dirty="0">
              <a:solidFill>
                <a:schemeClr val="accent2"/>
              </a:solidFill>
              <a:latin typeface="Lucida Handwriting" pitchFamily="66" charset="0"/>
            </a:endParaRPr>
          </a:p>
        </p:txBody>
      </p:sp>
      <p:pic>
        <p:nvPicPr>
          <p:cNvPr id="5" name="Imagen 4"/>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1" y="584775"/>
            <a:ext cx="6857999" cy="8480924"/>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0" y="584775"/>
            <a:ext cx="4156365" cy="1077218"/>
          </a:xfrm>
          <a:prstGeom prst="rect">
            <a:avLst/>
          </a:prstGeom>
          <a:solidFill>
            <a:schemeClr val="accent4">
              <a:lumMod val="20000"/>
              <a:lumOff val="80000"/>
            </a:schemeClr>
          </a:solidFill>
        </p:spPr>
        <p:txBody>
          <a:bodyPr wrap="square" rtlCol="0">
            <a:spAutoFit/>
          </a:bodyPr>
          <a:lstStyle/>
          <a:p>
            <a:pPr algn="ctr"/>
            <a:r>
              <a:rPr lang="es-MX" sz="1600" b="1" dirty="0" smtClean="0">
                <a:solidFill>
                  <a:srgbClr val="996633"/>
                </a:solidFill>
                <a:latin typeface="Century Gothic" panose="020B0502020202020204" pitchFamily="34" charset="0"/>
              </a:rPr>
              <a:t>J.N. María L. Pérez de Arreola</a:t>
            </a:r>
          </a:p>
          <a:p>
            <a:pPr algn="ctr"/>
            <a:r>
              <a:rPr lang="es-MX" sz="1600" b="1" dirty="0" smtClean="0">
                <a:solidFill>
                  <a:srgbClr val="FF6699"/>
                </a:solidFill>
                <a:latin typeface="Century Gothic" panose="020B0502020202020204" pitchFamily="34" charset="0"/>
              </a:rPr>
              <a:t>2° C y 3° Sección B</a:t>
            </a:r>
          </a:p>
          <a:p>
            <a:pPr algn="ctr"/>
            <a:r>
              <a:rPr lang="es-MX" sz="1600" b="1" dirty="0" smtClean="0">
                <a:solidFill>
                  <a:srgbClr val="00B0F0"/>
                </a:solidFill>
                <a:latin typeface="Century Gothic" panose="020B0502020202020204" pitchFamily="34" charset="0"/>
              </a:rPr>
              <a:t>Educadora practicante</a:t>
            </a:r>
            <a:r>
              <a:rPr lang="es-MX" sz="1600" b="1" dirty="0" smtClean="0">
                <a:solidFill>
                  <a:srgbClr val="0070C0"/>
                </a:solidFill>
                <a:latin typeface="Century Gothic" panose="020B0502020202020204" pitchFamily="34" charset="0"/>
              </a:rPr>
              <a:t>: </a:t>
            </a:r>
            <a:r>
              <a:rPr lang="es-MX" sz="1600" b="1" dirty="0" smtClean="0">
                <a:solidFill>
                  <a:srgbClr val="7030A0"/>
                </a:solidFill>
                <a:latin typeface="Century Gothic" panose="020B0502020202020204" pitchFamily="34" charset="0"/>
              </a:rPr>
              <a:t>Jimena Guadalupe Charles H.</a:t>
            </a:r>
          </a:p>
        </p:txBody>
      </p:sp>
      <p:sp>
        <p:nvSpPr>
          <p:cNvPr id="8" name="CuadroTexto 7"/>
          <p:cNvSpPr txBox="1"/>
          <p:nvPr/>
        </p:nvSpPr>
        <p:spPr>
          <a:xfrm>
            <a:off x="3999231" y="1150701"/>
            <a:ext cx="2701635" cy="369332"/>
          </a:xfrm>
          <a:prstGeom prst="rect">
            <a:avLst/>
          </a:prstGeom>
          <a:noFill/>
        </p:spPr>
        <p:txBody>
          <a:bodyPr wrap="square" rtlCol="0">
            <a:spAutoFit/>
          </a:bodyPr>
          <a:lstStyle/>
          <a:p>
            <a:pPr algn="ctr"/>
            <a:r>
              <a:rPr lang="es-MX" b="1" dirty="0" smtClean="0">
                <a:latin typeface="Century Gothic" panose="020B0502020202020204" pitchFamily="34" charset="0"/>
              </a:rPr>
              <a:t>18 </a:t>
            </a:r>
            <a:r>
              <a:rPr lang="es-MX" b="1" dirty="0" smtClean="0">
                <a:latin typeface="Century Gothic" panose="020B0502020202020204" pitchFamily="34" charset="0"/>
              </a:rPr>
              <a:t>de Mayo de 2021</a:t>
            </a:r>
            <a:endParaRPr lang="es-MX" b="1" dirty="0">
              <a:latin typeface="Century Gothic" panose="020B0502020202020204" pitchFamily="34" charset="0"/>
            </a:endParaRPr>
          </a:p>
        </p:txBody>
      </p:sp>
      <p:sp>
        <p:nvSpPr>
          <p:cNvPr id="12" name="Estrella de 5 puntas 11"/>
          <p:cNvSpPr/>
          <p:nvPr/>
        </p:nvSpPr>
        <p:spPr>
          <a:xfrm>
            <a:off x="4410174" y="3177306"/>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strella de 5 puntas 12"/>
          <p:cNvSpPr/>
          <p:nvPr/>
        </p:nvSpPr>
        <p:spPr>
          <a:xfrm>
            <a:off x="6159126" y="3177306"/>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p:cNvSpPr txBox="1"/>
          <p:nvPr/>
        </p:nvSpPr>
        <p:spPr>
          <a:xfrm>
            <a:off x="260540" y="6588224"/>
            <a:ext cx="6182423" cy="2031325"/>
          </a:xfrm>
          <a:prstGeom prst="rect">
            <a:avLst/>
          </a:prstGeom>
          <a:noFill/>
        </p:spPr>
        <p:txBody>
          <a:bodyPr wrap="square" rtlCol="0">
            <a:spAutoFit/>
          </a:bodyPr>
          <a:lstStyle/>
          <a:p>
            <a:pPr algn="just">
              <a:lnSpc>
                <a:spcPct val="150000"/>
              </a:lnSpc>
            </a:pPr>
            <a:r>
              <a:rPr lang="es-MX" sz="1200" dirty="0" smtClean="0">
                <a:latin typeface="Century Gothic" panose="020B0502020202020204" pitchFamily="34" charset="0"/>
              </a:rPr>
              <a:t>Durante la sesión de hoy no me sentía muy bien de salud, he tenido algunos malestares como parte de la reacción a la vacuna canSino, eso no impactó en el desarrollo de la clase, aunque debo confesar que han sido pocos los escenarios de este tipo,  tanto de manera presencial como virtual, es decir, para mí es un reto saber cómo dejar diferentes inconvenientes de lado y continuar con las actividades escolares. Sé que es una cualidad que podré adquirir con el paso del tiempo.  </a:t>
            </a:r>
            <a:endParaRPr lang="es-MX" sz="1200" dirty="0" smtClean="0">
              <a:latin typeface="Century Gothic" panose="020B0502020202020204" pitchFamily="34" charset="0"/>
            </a:endParaRPr>
          </a:p>
        </p:txBody>
      </p:sp>
      <p:sp>
        <p:nvSpPr>
          <p:cNvPr id="15" name="CuadroTexto 14"/>
          <p:cNvSpPr txBox="1"/>
          <p:nvPr/>
        </p:nvSpPr>
        <p:spPr>
          <a:xfrm>
            <a:off x="2348880" y="5719074"/>
            <a:ext cx="4351987" cy="400110"/>
          </a:xfrm>
          <a:prstGeom prst="rect">
            <a:avLst/>
          </a:prstGeom>
          <a:solidFill>
            <a:srgbClr val="E6B8D9"/>
          </a:solidFill>
          <a:ln>
            <a:solidFill>
              <a:srgbClr val="E6B8D9"/>
            </a:solidFill>
          </a:ln>
        </p:spPr>
        <p:txBody>
          <a:bodyPr wrap="square" rtlCol="0">
            <a:spAutoFit/>
          </a:bodyPr>
          <a:lstStyle/>
          <a:p>
            <a:r>
              <a:rPr lang="es-MX" sz="1000" dirty="0">
                <a:latin typeface="Century Gothic" pitchFamily="34" charset="0"/>
              </a:rPr>
              <a:t>6</a:t>
            </a:r>
            <a:r>
              <a:rPr lang="es-MX" sz="1000" dirty="0" smtClean="0">
                <a:latin typeface="Century Gothic" pitchFamily="34" charset="0"/>
              </a:rPr>
              <a:t> alumnos de 2º y  8 alumnos de 3º en la conexión vía Zoom. </a:t>
            </a:r>
          </a:p>
          <a:p>
            <a:r>
              <a:rPr lang="es-MX" sz="1000" dirty="0" smtClean="0">
                <a:latin typeface="Century Gothic" pitchFamily="34" charset="0"/>
              </a:rPr>
              <a:t>Las evidencias se cargan los días viernes </a:t>
            </a:r>
            <a:r>
              <a:rPr lang="es-MX" sz="800" dirty="0" smtClean="0">
                <a:latin typeface="Century Gothic" pitchFamily="34" charset="0"/>
              </a:rPr>
              <a:t> </a:t>
            </a:r>
            <a:r>
              <a:rPr lang="es-MX" sz="1000" dirty="0" smtClean="0">
                <a:latin typeface="Century Gothic" pitchFamily="34" charset="0"/>
              </a:rPr>
              <a:t>en Facebook. </a:t>
            </a:r>
            <a:endParaRPr lang="es-MX" sz="1000" dirty="0">
              <a:latin typeface="Century Gothic" pitchFamily="34" charset="0"/>
            </a:endParaRPr>
          </a:p>
        </p:txBody>
      </p:sp>
      <p:cxnSp>
        <p:nvCxnSpPr>
          <p:cNvPr id="17" name="Conector curvado 16"/>
          <p:cNvCxnSpPr/>
          <p:nvPr/>
        </p:nvCxnSpPr>
        <p:spPr>
          <a:xfrm rot="16200000" flipH="1">
            <a:off x="5545422" y="4867081"/>
            <a:ext cx="1183530" cy="159328"/>
          </a:xfrm>
          <a:prstGeom prst="curvedConnector3">
            <a:avLst>
              <a:gd name="adj1" fmla="val 50000"/>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2" name="1 Elipse"/>
          <p:cNvSpPr/>
          <p:nvPr/>
        </p:nvSpPr>
        <p:spPr>
          <a:xfrm>
            <a:off x="5989907" y="2123728"/>
            <a:ext cx="338437" cy="216024"/>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strella de 5 puntas 11"/>
          <p:cNvSpPr/>
          <p:nvPr/>
        </p:nvSpPr>
        <p:spPr>
          <a:xfrm>
            <a:off x="4410174" y="3555989"/>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149171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6858000" cy="9393382"/>
          </a:xfrm>
          <a:prstGeom prst="rect">
            <a:avLst/>
          </a:prstGeom>
        </p:spPr>
      </p:pic>
      <p:sp>
        <p:nvSpPr>
          <p:cNvPr id="5" name="CuadroTexto 4"/>
          <p:cNvSpPr txBox="1"/>
          <p:nvPr/>
        </p:nvSpPr>
        <p:spPr>
          <a:xfrm>
            <a:off x="1772816" y="5545131"/>
            <a:ext cx="2088312" cy="369332"/>
          </a:xfrm>
          <a:prstGeom prst="rect">
            <a:avLst/>
          </a:prstGeom>
          <a:solidFill>
            <a:schemeClr val="accent4">
              <a:lumMod val="20000"/>
              <a:lumOff val="80000"/>
            </a:schemeClr>
          </a:solidFill>
        </p:spPr>
        <p:txBody>
          <a:bodyPr wrap="square" rtlCol="0">
            <a:spAutoFit/>
          </a:bodyPr>
          <a:lstStyle/>
          <a:p>
            <a:pPr algn="ctr"/>
            <a:r>
              <a:rPr lang="es-MX" b="1" spc="300" dirty="0" smtClean="0">
                <a:latin typeface="Century Gothic" panose="020B0502020202020204" pitchFamily="34" charset="0"/>
              </a:rPr>
              <a:t>Fotografías </a:t>
            </a:r>
            <a:endParaRPr lang="es-MX" b="1" spc="300" dirty="0">
              <a:latin typeface="Century Gothic" panose="020B0502020202020204" pitchFamily="34" charset="0"/>
            </a:endParaRPr>
          </a:p>
        </p:txBody>
      </p:sp>
      <p:pic>
        <p:nvPicPr>
          <p:cNvPr id="6" name="Imagen 5"/>
          <p:cNvPicPr>
            <a:picLocks noChangeAspect="1"/>
          </p:cNvPicPr>
          <p:nvPr/>
        </p:nvPicPr>
        <p:blipFill rotWithShape="1">
          <a:blip r:embed="rId3">
            <a:extLst>
              <a:ext uri="{BEBA8EAE-BF5A-486C-A8C5-ECC9F3942E4B}">
                <a14:imgProps xmlns:a14="http://schemas.microsoft.com/office/drawing/2010/main">
                  <a14:imgLayer r:embed="rId4">
                    <a14:imgEffect>
                      <a14:backgroundRemoval t="3753" b="89008" l="3355" r="95847">
                        <a14:foregroundMark x1="16933" y1="20375" x2="18690" y2="32976"/>
                        <a14:foregroundMark x1="48083" y1="22788" x2="48882" y2="36729"/>
                        <a14:foregroundMark x1="77796" y1="20107" x2="77796" y2="31635"/>
                      </a14:backgroundRemoval>
                    </a14:imgEffect>
                  </a14:imgLayer>
                </a14:imgProps>
              </a:ext>
            </a:extLst>
          </a:blip>
          <a:srcRect l="7131" t="12954" r="4806" b="12174"/>
          <a:stretch/>
        </p:blipFill>
        <p:spPr>
          <a:xfrm>
            <a:off x="460973" y="5631657"/>
            <a:ext cx="4821772" cy="3563888"/>
          </a:xfrm>
          <a:prstGeom prst="rect">
            <a:avLst/>
          </a:prstGeom>
        </p:spPr>
      </p:pic>
      <p:sp>
        <p:nvSpPr>
          <p:cNvPr id="2" name="1 Rectángulo"/>
          <p:cNvSpPr/>
          <p:nvPr/>
        </p:nvSpPr>
        <p:spPr>
          <a:xfrm>
            <a:off x="488729" y="611560"/>
            <a:ext cx="5713002" cy="5262979"/>
          </a:xfrm>
          <a:prstGeom prst="rect">
            <a:avLst/>
          </a:prstGeom>
        </p:spPr>
        <p:txBody>
          <a:bodyPr wrap="square">
            <a:spAutoFit/>
          </a:bodyPr>
          <a:lstStyle/>
          <a:p>
            <a:pPr>
              <a:lnSpc>
                <a:spcPct val="150000"/>
              </a:lnSpc>
            </a:pPr>
            <a:r>
              <a:rPr lang="es-MX" sz="800" b="1" dirty="0" smtClean="0">
                <a:latin typeface="Century Gothic" pitchFamily="34" charset="0"/>
              </a:rPr>
              <a:t>De la intervención de la clase virtual reflexiona acerca de:</a:t>
            </a:r>
          </a:p>
          <a:p>
            <a:pPr>
              <a:lnSpc>
                <a:spcPct val="150000"/>
              </a:lnSpc>
            </a:pPr>
            <a:r>
              <a:rPr lang="es-MX" sz="800" b="1" dirty="0" smtClean="0">
                <a:solidFill>
                  <a:schemeClr val="accent2"/>
                </a:solidFill>
                <a:latin typeface="Century Gothic" pitchFamily="34" charset="0"/>
              </a:rPr>
              <a:t>¿Cómo desarrollé la clase?</a:t>
            </a:r>
            <a:r>
              <a:rPr lang="es-MX" sz="800" dirty="0" smtClean="0">
                <a:solidFill>
                  <a:schemeClr val="accent2"/>
                </a:solidFill>
                <a:latin typeface="Century Gothic" pitchFamily="34" charset="0"/>
              </a:rPr>
              <a:t> </a:t>
            </a:r>
            <a:r>
              <a:rPr lang="es-MX" sz="800" dirty="0">
                <a:latin typeface="Century Gothic" pitchFamily="34" charset="0"/>
              </a:rPr>
              <a:t> </a:t>
            </a:r>
            <a:endParaRPr lang="es-MX" sz="800" dirty="0" smtClean="0">
              <a:latin typeface="Century Gothic" pitchFamily="34" charset="0"/>
            </a:endParaRPr>
          </a:p>
          <a:p>
            <a:pPr>
              <a:lnSpc>
                <a:spcPct val="150000"/>
              </a:lnSpc>
            </a:pPr>
            <a:r>
              <a:rPr lang="es-MX" sz="800" dirty="0" smtClean="0">
                <a:latin typeface="Century Gothic" pitchFamily="34" charset="0"/>
              </a:rPr>
              <a:t>Considero ambas clases se desarrollaron de la manera planeada, </a:t>
            </a:r>
            <a:r>
              <a:rPr lang="es-MX" sz="800" dirty="0" smtClean="0">
                <a:latin typeface="Century Gothic" pitchFamily="34" charset="0"/>
              </a:rPr>
              <a:t>al comenzar las sesiones nos saludamo</a:t>
            </a:r>
            <a:r>
              <a:rPr lang="es-MX" sz="800" dirty="0" smtClean="0">
                <a:latin typeface="Century Gothic" pitchFamily="34" charset="0"/>
              </a:rPr>
              <a:t>s, los niños comentaron cómo pasaron la noche, cómo se sentían en ese momento. Un alumno de 2º estaba algo indispuesto, la modalidad a distancia ha generado a estas alturas actitudes de fastidio, no se percibe la misma motivación en el grupo, e incluso platicando con compañeras normalistas parece ser una generalidad presente en los Jardines de Niños. Es un reto para cada uno de los que formamos parte en el fenómeno educativo; padres de familia, alumnos, maestros, directivos. </a:t>
            </a:r>
          </a:p>
          <a:p>
            <a:pPr>
              <a:lnSpc>
                <a:spcPct val="150000"/>
              </a:lnSpc>
            </a:pPr>
            <a:r>
              <a:rPr lang="es-MX" sz="800" dirty="0" smtClean="0">
                <a:latin typeface="Century Gothic" pitchFamily="34" charset="0"/>
              </a:rPr>
              <a:t>Después recordamos la fecha, expresaron si han pasado por situaciones en las que el ruido ha sido excesivo, desde reuniones o fiestas cercanas al hogar, hasta la asistencia a conciertos, salas de cine o en el aeropuerto cuando los aviones toman su vuelo. Llegamos al significado de contaminación acústica, posteriormente dimos paso al juego de lotería, todos estuvieron atentos, participativos, atendieron indicaciones, en el transcurso del juego conocieron diferentes consecuencias de este tipo de contaminación, la falta de sueño, estrés, irritabilidad, problemas de audición, ansiedad, etc. </a:t>
            </a:r>
          </a:p>
          <a:p>
            <a:pPr>
              <a:lnSpc>
                <a:spcPct val="150000"/>
              </a:lnSpc>
            </a:pPr>
            <a:r>
              <a:rPr lang="es-MX" sz="800" dirty="0" smtClean="0">
                <a:latin typeface="Century Gothic" pitchFamily="34" charset="0"/>
              </a:rPr>
              <a:t>Reflexionaron acerc</a:t>
            </a:r>
            <a:r>
              <a:rPr lang="es-MX" sz="800" dirty="0" smtClean="0">
                <a:latin typeface="Century Gothic" pitchFamily="34" charset="0"/>
              </a:rPr>
              <a:t>a de la importancia de cuidar nuestros sentidos y los de los demás, de tal forma evitar tener la música a volumen elevado, gritar para expresar ideas o provocar sonidos en casa que dañen a propios y extraños. </a:t>
            </a:r>
            <a:endParaRPr lang="es-MX" sz="800" dirty="0" smtClean="0">
              <a:latin typeface="Century Gothic" pitchFamily="34" charset="0"/>
            </a:endParaRPr>
          </a:p>
          <a:p>
            <a:pPr>
              <a:lnSpc>
                <a:spcPct val="150000"/>
              </a:lnSpc>
            </a:pPr>
            <a:r>
              <a:rPr lang="es-MX" sz="800" b="1" dirty="0" smtClean="0">
                <a:solidFill>
                  <a:schemeClr val="accent2"/>
                </a:solidFill>
                <a:latin typeface="Century Gothic" pitchFamily="34" charset="0"/>
              </a:rPr>
              <a:t>¿Qué </a:t>
            </a:r>
            <a:r>
              <a:rPr lang="es-MX" sz="800" b="1" dirty="0" smtClean="0">
                <a:solidFill>
                  <a:schemeClr val="accent2"/>
                </a:solidFill>
                <a:latin typeface="Century Gothic" pitchFamily="34" charset="0"/>
              </a:rPr>
              <a:t>mejoras puedo </a:t>
            </a:r>
            <a:r>
              <a:rPr lang="es-MX" sz="800" b="1" dirty="0" smtClean="0">
                <a:solidFill>
                  <a:schemeClr val="accent2"/>
                </a:solidFill>
                <a:latin typeface="Century Gothic" pitchFamily="34" charset="0"/>
              </a:rPr>
              <a:t>realizar</a:t>
            </a:r>
            <a:r>
              <a:rPr lang="es-MX" sz="800" dirty="0">
                <a:latin typeface="Century Gothic" pitchFamily="34" charset="0"/>
              </a:rPr>
              <a:t> </a:t>
            </a:r>
            <a:r>
              <a:rPr lang="es-MX" sz="800" dirty="0" smtClean="0">
                <a:latin typeface="Century Gothic" pitchFamily="34" charset="0"/>
              </a:rPr>
              <a:t>Debo </a:t>
            </a:r>
            <a:r>
              <a:rPr lang="es-MX" sz="800" dirty="0" smtClean="0">
                <a:latin typeface="Century Gothic" pitchFamily="34" charset="0"/>
              </a:rPr>
              <a:t> </a:t>
            </a:r>
            <a:r>
              <a:rPr lang="es-MX" sz="800" dirty="0" smtClean="0">
                <a:latin typeface="Century Gothic" pitchFamily="34" charset="0"/>
              </a:rPr>
              <a:t>recordar a los padres de familia la importancia de estar presentes en las conexiones virtuales, a estas alturas es complejo impactar en más personas, no obstante, se puede mantener la misma cantidad de alumnos que han estado participando desde el inicio del ciclo escolar, seguiré implementando estrategias y enviando los resultados positivos  de la interacción diaria a través de Zoom. </a:t>
            </a:r>
            <a:r>
              <a:rPr lang="es-MX" sz="800" dirty="0" smtClean="0">
                <a:latin typeface="Century Gothic" pitchFamily="34" charset="0"/>
              </a:rPr>
              <a:t>Es un factor que hasta el día de hoy se ha platicado con la educadora titular, me resulta complejo lograr un cambio en la participación o asistencia. </a:t>
            </a:r>
            <a:endParaRPr lang="es-MX" sz="800" dirty="0" smtClean="0">
              <a:latin typeface="Century Gothic" pitchFamily="34" charset="0"/>
            </a:endParaRPr>
          </a:p>
          <a:p>
            <a:pPr>
              <a:lnSpc>
                <a:spcPct val="150000"/>
              </a:lnSpc>
            </a:pPr>
            <a:r>
              <a:rPr lang="es-MX" sz="800" b="1" dirty="0" smtClean="0">
                <a:solidFill>
                  <a:schemeClr val="accent2"/>
                </a:solidFill>
                <a:latin typeface="Century Gothic" pitchFamily="34" charset="0"/>
              </a:rPr>
              <a:t>Señalar y describir cómo se realizó la evaluación del aprendizaje esperado: </a:t>
            </a:r>
            <a:r>
              <a:rPr lang="es-MX" sz="800" dirty="0">
                <a:latin typeface="Century Gothic" pitchFamily="34" charset="0"/>
              </a:rPr>
              <a:t> </a:t>
            </a:r>
            <a:r>
              <a:rPr lang="es-MX" sz="800" dirty="0" smtClean="0">
                <a:latin typeface="Century Gothic" pitchFamily="34" charset="0"/>
              </a:rPr>
              <a:t>La evaluación del aprendizaje esperado se realizó al tomar en cuenta la participación total de los alumnos, sus puntos de vista, conocimientos previos, opiniones, cómo fue su proceso para </a:t>
            </a:r>
            <a:r>
              <a:rPr lang="es-MX" sz="800" dirty="0" smtClean="0">
                <a:latin typeface="Century Gothic" pitchFamily="34" charset="0"/>
              </a:rPr>
              <a:t>reflexionar sobre los ejemplos e impacto de la contaminación acústica en la salud, </a:t>
            </a:r>
            <a:r>
              <a:rPr lang="es-MX" sz="800" dirty="0" smtClean="0">
                <a:latin typeface="Century Gothic" pitchFamily="34" charset="0"/>
              </a:rPr>
              <a:t> </a:t>
            </a:r>
            <a:r>
              <a:rPr lang="es-MX" sz="800" dirty="0" smtClean="0">
                <a:latin typeface="Century Gothic" pitchFamily="34" charset="0"/>
              </a:rPr>
              <a:t>la forma en que intercambiaron las experiencias de cada uno. </a:t>
            </a:r>
          </a:p>
          <a:p>
            <a:pPr>
              <a:lnSpc>
                <a:spcPct val="150000"/>
              </a:lnSpc>
            </a:pPr>
            <a:r>
              <a:rPr lang="es-MX" sz="800" dirty="0" smtClean="0">
                <a:latin typeface="Century Gothic" pitchFamily="34" charset="0"/>
              </a:rPr>
              <a:t>También </a:t>
            </a:r>
            <a:r>
              <a:rPr lang="es-MX" sz="800" dirty="0" smtClean="0">
                <a:latin typeface="Century Gothic" pitchFamily="34" charset="0"/>
              </a:rPr>
              <a:t>como diariamente, se tienen los indicadores del instrumento de evaluación continua. </a:t>
            </a:r>
          </a:p>
        </p:txBody>
      </p:sp>
      <p:sp>
        <p:nvSpPr>
          <p:cNvPr id="7" name="6 Rectángulo"/>
          <p:cNvSpPr/>
          <p:nvPr/>
        </p:nvSpPr>
        <p:spPr>
          <a:xfrm>
            <a:off x="548680" y="8231015"/>
            <a:ext cx="2448272" cy="20094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2"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026" t="7116" r="10538" b="16233"/>
          <a:stretch/>
        </p:blipFill>
        <p:spPr bwMode="auto">
          <a:xfrm>
            <a:off x="460972" y="6660231"/>
            <a:ext cx="1527867" cy="1570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243" b="8715"/>
          <a:stretch/>
        </p:blipFill>
        <p:spPr bwMode="auto">
          <a:xfrm>
            <a:off x="2109114" y="6804248"/>
            <a:ext cx="146390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6419"/>
          <a:stretch/>
        </p:blipFill>
        <p:spPr bwMode="auto">
          <a:xfrm>
            <a:off x="3717032" y="6588224"/>
            <a:ext cx="1476671"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264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608</Words>
  <Application>Microsoft Office PowerPoint</Application>
  <PresentationFormat>Presentación en pantalla (4:3)</PresentationFormat>
  <Paragraphs>20</Paragraphs>
  <Slides>3</Slides>
  <Notes>1</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MQ</dc:creator>
  <cp:lastModifiedBy>MQ</cp:lastModifiedBy>
  <cp:revision>10</cp:revision>
  <dcterms:created xsi:type="dcterms:W3CDTF">2021-05-18T21:48:33Z</dcterms:created>
  <dcterms:modified xsi:type="dcterms:W3CDTF">2021-05-18T23:55:33Z</dcterms:modified>
</cp:coreProperties>
</file>