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A440A-37C3-490F-97E0-8A3C40DEDD07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37B8-08B8-46E2-B5C6-F54AA944D2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605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A440A-37C3-490F-97E0-8A3C40DEDD07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37B8-08B8-46E2-B5C6-F54AA944D2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333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A440A-37C3-490F-97E0-8A3C40DEDD07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37B8-08B8-46E2-B5C6-F54AA944D2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039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A440A-37C3-490F-97E0-8A3C40DEDD07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37B8-08B8-46E2-B5C6-F54AA944D2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955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A440A-37C3-490F-97E0-8A3C40DEDD07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37B8-08B8-46E2-B5C6-F54AA944D2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254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A440A-37C3-490F-97E0-8A3C40DEDD07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37B8-08B8-46E2-B5C6-F54AA944D2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210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A440A-37C3-490F-97E0-8A3C40DEDD07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37B8-08B8-46E2-B5C6-F54AA944D2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57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A440A-37C3-490F-97E0-8A3C40DEDD07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37B8-08B8-46E2-B5C6-F54AA944D2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026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A440A-37C3-490F-97E0-8A3C40DEDD07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37B8-08B8-46E2-B5C6-F54AA944D2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853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A440A-37C3-490F-97E0-8A3C40DEDD07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37B8-08B8-46E2-B5C6-F54AA944D2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092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A440A-37C3-490F-97E0-8A3C40DEDD07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37B8-08B8-46E2-B5C6-F54AA944D2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086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A440A-37C3-490F-97E0-8A3C40DEDD07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B37B8-08B8-46E2-B5C6-F54AA944D2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642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4052" y="752822"/>
            <a:ext cx="3472070" cy="1155492"/>
          </a:xfrm>
        </p:spPr>
        <p:txBody>
          <a:bodyPr/>
          <a:lstStyle/>
          <a:p>
            <a:r>
              <a:rPr lang="es-MX" sz="3600" dirty="0" smtClean="0">
                <a:latin typeface="Arial Rounded MT Bold" panose="020F0704030504030204" pitchFamily="34" charset="0"/>
              </a:rPr>
              <a:t>Semejanzas</a:t>
            </a:r>
            <a:endParaRPr lang="es-MX" sz="3600" dirty="0">
              <a:latin typeface="Arial Rounded MT Bold" panose="020F0704030504030204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8128088" y="752822"/>
            <a:ext cx="3279913" cy="1155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600" dirty="0" smtClean="0">
                <a:latin typeface="Arial Rounded MT Bold" panose="020F0704030504030204" pitchFamily="34" charset="0"/>
              </a:rPr>
              <a:t>Diferencias</a:t>
            </a:r>
          </a:p>
          <a:p>
            <a:endParaRPr lang="es-MX" sz="3600" dirty="0">
              <a:latin typeface="Arial Rounded MT Bold" panose="020F0704030504030204" pitchFamily="34" charset="0"/>
            </a:endParaRPr>
          </a:p>
        </p:txBody>
      </p:sp>
      <p:cxnSp>
        <p:nvCxnSpPr>
          <p:cNvPr id="7" name="Conector angular 6"/>
          <p:cNvCxnSpPr/>
          <p:nvPr/>
        </p:nvCxnSpPr>
        <p:spPr>
          <a:xfrm rot="16200000" flipH="1">
            <a:off x="7229821" y="-45621"/>
            <a:ext cx="323156" cy="2047460"/>
          </a:xfrm>
          <a:prstGeom prst="bentConnector2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 flipH="1">
            <a:off x="4412974" y="1139687"/>
            <a:ext cx="1954695" cy="0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7540487" y="1526553"/>
            <a:ext cx="4293704" cy="520147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 dirty="0"/>
          </a:p>
        </p:txBody>
      </p:sp>
      <p:cxnSp>
        <p:nvCxnSpPr>
          <p:cNvPr id="16" name="Conector recto de flecha 15"/>
          <p:cNvCxnSpPr/>
          <p:nvPr/>
        </p:nvCxnSpPr>
        <p:spPr>
          <a:xfrm>
            <a:off x="9687339" y="1330568"/>
            <a:ext cx="0" cy="1959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2796209" y="1330568"/>
            <a:ext cx="0" cy="1959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o 26"/>
          <p:cNvGrpSpPr/>
          <p:nvPr/>
        </p:nvGrpSpPr>
        <p:grpSpPr>
          <a:xfrm>
            <a:off x="451771" y="1551545"/>
            <a:ext cx="4293704" cy="5201478"/>
            <a:chOff x="724765" y="1551545"/>
            <a:chExt cx="4293704" cy="5201478"/>
          </a:xfrm>
        </p:grpSpPr>
        <p:sp>
          <p:nvSpPr>
            <p:cNvPr id="12" name="Rectángulo redondeado 11"/>
            <p:cNvSpPr/>
            <p:nvPr/>
          </p:nvSpPr>
          <p:spPr>
            <a:xfrm>
              <a:off x="724765" y="1551545"/>
              <a:ext cx="4293704" cy="520147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Buscan la educación a la perfección del hombre y su participación social </a:t>
              </a:r>
              <a:r>
                <a:rPr lang="es-MX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moralmente</a:t>
              </a:r>
            </a:p>
            <a:p>
              <a:pPr algn="ctr"/>
              <a:endParaRPr lang="es-MX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9" name="Rectángulo redondeado 18"/>
            <p:cNvSpPr/>
            <p:nvPr/>
          </p:nvSpPr>
          <p:spPr>
            <a:xfrm>
              <a:off x="941572" y="1717434"/>
              <a:ext cx="3860090" cy="4855644"/>
            </a:xfrm>
            <a:prstGeom prst="roundRect">
              <a:avLst>
                <a:gd name="adj" fmla="val 15980"/>
              </a:avLst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20" name="Rectángulo redondeado 19"/>
          <p:cNvSpPr/>
          <p:nvPr/>
        </p:nvSpPr>
        <p:spPr>
          <a:xfrm>
            <a:off x="7757294" y="1724462"/>
            <a:ext cx="3860090" cy="4855644"/>
          </a:xfrm>
          <a:prstGeom prst="roundRect">
            <a:avLst>
              <a:gd name="adj" fmla="val 15980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084887" y="1811911"/>
            <a:ext cx="32095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 smtClean="0">
                <a:latin typeface="Arial Rounded MT Bold" panose="020F0704030504030204" pitchFamily="34" charset="0"/>
              </a:rPr>
              <a:t>HEGEL    MARX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4650452" y="296770"/>
            <a:ext cx="34776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MARX</a:t>
            </a:r>
            <a:r>
              <a:rPr lang="es-MX" sz="3200" dirty="0" smtClean="0">
                <a:latin typeface="Arial Rounded MT Bold" panose="020F0704030504030204" pitchFamily="34" charset="0"/>
              </a:rPr>
              <a:t>  y HEGEL  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  <p:sp>
        <p:nvSpPr>
          <p:cNvPr id="22" name="Forma libre 21"/>
          <p:cNvSpPr/>
          <p:nvPr/>
        </p:nvSpPr>
        <p:spPr>
          <a:xfrm rot="10967880">
            <a:off x="9615551" y="1820189"/>
            <a:ext cx="455001" cy="4744278"/>
          </a:xfrm>
          <a:custGeom>
            <a:avLst/>
            <a:gdLst>
              <a:gd name="connsiteX0" fmla="*/ 106550 w 455001"/>
              <a:gd name="connsiteY0" fmla="*/ 0 h 4744278"/>
              <a:gd name="connsiteX1" fmla="*/ 532 w 455001"/>
              <a:gd name="connsiteY1" fmla="*/ 357808 h 4744278"/>
              <a:gd name="connsiteX2" fmla="*/ 146306 w 455001"/>
              <a:gd name="connsiteY2" fmla="*/ 636104 h 4744278"/>
              <a:gd name="connsiteX3" fmla="*/ 27036 w 455001"/>
              <a:gd name="connsiteY3" fmla="*/ 1033669 h 4744278"/>
              <a:gd name="connsiteX4" fmla="*/ 159558 w 455001"/>
              <a:gd name="connsiteY4" fmla="*/ 1325217 h 4744278"/>
              <a:gd name="connsiteX5" fmla="*/ 93297 w 455001"/>
              <a:gd name="connsiteY5" fmla="*/ 1696278 h 4744278"/>
              <a:gd name="connsiteX6" fmla="*/ 212567 w 455001"/>
              <a:gd name="connsiteY6" fmla="*/ 2054087 h 4744278"/>
              <a:gd name="connsiteX7" fmla="*/ 53541 w 455001"/>
              <a:gd name="connsiteY7" fmla="*/ 2584174 h 4744278"/>
              <a:gd name="connsiteX8" fmla="*/ 225819 w 455001"/>
              <a:gd name="connsiteY8" fmla="*/ 2875721 h 4744278"/>
              <a:gd name="connsiteX9" fmla="*/ 172810 w 455001"/>
              <a:gd name="connsiteY9" fmla="*/ 3326295 h 4744278"/>
              <a:gd name="connsiteX10" fmla="*/ 384845 w 455001"/>
              <a:gd name="connsiteY10" fmla="*/ 3498574 h 4744278"/>
              <a:gd name="connsiteX11" fmla="*/ 159558 w 455001"/>
              <a:gd name="connsiteY11" fmla="*/ 3949148 h 4744278"/>
              <a:gd name="connsiteX12" fmla="*/ 451106 w 455001"/>
              <a:gd name="connsiteY12" fmla="*/ 4214191 h 4744278"/>
              <a:gd name="connsiteX13" fmla="*/ 331836 w 455001"/>
              <a:gd name="connsiteY13" fmla="*/ 4558748 h 4744278"/>
              <a:gd name="connsiteX14" fmla="*/ 398097 w 455001"/>
              <a:gd name="connsiteY14" fmla="*/ 4744278 h 4744278"/>
              <a:gd name="connsiteX15" fmla="*/ 398097 w 455001"/>
              <a:gd name="connsiteY15" fmla="*/ 4744278 h 4744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55001" h="4744278">
                <a:moveTo>
                  <a:pt x="106550" y="0"/>
                </a:moveTo>
                <a:cubicBezTo>
                  <a:pt x="50228" y="125895"/>
                  <a:pt x="-6094" y="251791"/>
                  <a:pt x="532" y="357808"/>
                </a:cubicBezTo>
                <a:cubicBezTo>
                  <a:pt x="7158" y="463825"/>
                  <a:pt x="141889" y="523461"/>
                  <a:pt x="146306" y="636104"/>
                </a:cubicBezTo>
                <a:cubicBezTo>
                  <a:pt x="150723" y="748747"/>
                  <a:pt x="24827" y="918817"/>
                  <a:pt x="27036" y="1033669"/>
                </a:cubicBezTo>
                <a:cubicBezTo>
                  <a:pt x="29245" y="1148521"/>
                  <a:pt x="148515" y="1214782"/>
                  <a:pt x="159558" y="1325217"/>
                </a:cubicBezTo>
                <a:cubicBezTo>
                  <a:pt x="170601" y="1435652"/>
                  <a:pt x="84462" y="1574800"/>
                  <a:pt x="93297" y="1696278"/>
                </a:cubicBezTo>
                <a:cubicBezTo>
                  <a:pt x="102132" y="1817756"/>
                  <a:pt x="219193" y="1906104"/>
                  <a:pt x="212567" y="2054087"/>
                </a:cubicBezTo>
                <a:cubicBezTo>
                  <a:pt x="205941" y="2202070"/>
                  <a:pt x="51332" y="2447235"/>
                  <a:pt x="53541" y="2584174"/>
                </a:cubicBezTo>
                <a:cubicBezTo>
                  <a:pt x="55750" y="2721113"/>
                  <a:pt x="205941" y="2752034"/>
                  <a:pt x="225819" y="2875721"/>
                </a:cubicBezTo>
                <a:cubicBezTo>
                  <a:pt x="245697" y="2999408"/>
                  <a:pt x="146306" y="3222486"/>
                  <a:pt x="172810" y="3326295"/>
                </a:cubicBezTo>
                <a:cubicBezTo>
                  <a:pt x="199314" y="3430104"/>
                  <a:pt x="387054" y="3394765"/>
                  <a:pt x="384845" y="3498574"/>
                </a:cubicBezTo>
                <a:cubicBezTo>
                  <a:pt x="382636" y="3602383"/>
                  <a:pt x="148515" y="3829879"/>
                  <a:pt x="159558" y="3949148"/>
                </a:cubicBezTo>
                <a:cubicBezTo>
                  <a:pt x="170601" y="4068417"/>
                  <a:pt x="422393" y="4112591"/>
                  <a:pt x="451106" y="4214191"/>
                </a:cubicBezTo>
                <a:cubicBezTo>
                  <a:pt x="479819" y="4315791"/>
                  <a:pt x="340671" y="4470400"/>
                  <a:pt x="331836" y="4558748"/>
                </a:cubicBezTo>
                <a:cubicBezTo>
                  <a:pt x="323001" y="4647096"/>
                  <a:pt x="398097" y="4744278"/>
                  <a:pt x="398097" y="4744278"/>
                </a:cubicBezTo>
                <a:lnTo>
                  <a:pt x="398097" y="4744278"/>
                </a:lnTo>
              </a:path>
            </a:pathLst>
          </a:cu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Forma libre 22"/>
          <p:cNvSpPr/>
          <p:nvPr/>
        </p:nvSpPr>
        <p:spPr>
          <a:xfrm flipV="1">
            <a:off x="7818782" y="2286664"/>
            <a:ext cx="3798601" cy="45719"/>
          </a:xfrm>
          <a:custGeom>
            <a:avLst/>
            <a:gdLst>
              <a:gd name="connsiteX0" fmla="*/ 0 w 3538330"/>
              <a:gd name="connsiteY0" fmla="*/ 39756 h 39756"/>
              <a:gd name="connsiteX1" fmla="*/ 3538330 w 3538330"/>
              <a:gd name="connsiteY1" fmla="*/ 0 h 39756"/>
              <a:gd name="connsiteX2" fmla="*/ 3538330 w 3538330"/>
              <a:gd name="connsiteY2" fmla="*/ 0 h 39756"/>
              <a:gd name="connsiteX3" fmla="*/ 3538330 w 3538330"/>
              <a:gd name="connsiteY3" fmla="*/ 0 h 39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8330" h="39756">
                <a:moveTo>
                  <a:pt x="0" y="39756"/>
                </a:moveTo>
                <a:lnTo>
                  <a:pt x="3538330" y="0"/>
                </a:lnTo>
                <a:lnTo>
                  <a:pt x="3538330" y="0"/>
                </a:lnTo>
                <a:lnTo>
                  <a:pt x="3538330" y="0"/>
                </a:lnTo>
              </a:path>
            </a:pathLst>
          </a:cu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CuadroTexto 23"/>
          <p:cNvSpPr txBox="1"/>
          <p:nvPr/>
        </p:nvSpPr>
        <p:spPr>
          <a:xfrm>
            <a:off x="10186077" y="2486060"/>
            <a:ext cx="129693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>
                <a:latin typeface="Century Gothic" panose="020B0502020202020204" pitchFamily="34" charset="0"/>
              </a:rPr>
              <a:t>La educación forma ciudadanos prácticos y productivos de acuerdo a las necesidades de la sociedad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>
                <a:latin typeface="Century Gothic" panose="020B0502020202020204" pitchFamily="34" charset="0"/>
              </a:rPr>
              <a:t>La educación del trabajo intelectual , el pensamiento y la teoría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>
                <a:latin typeface="Century Gothic" panose="020B0502020202020204" pitchFamily="34" charset="0"/>
              </a:rPr>
              <a:t>Así como la practica  </a:t>
            </a:r>
            <a:endParaRPr lang="es-MX" sz="1100" dirty="0">
              <a:latin typeface="Century Gothic" panose="020B0502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7871063" y="2424505"/>
            <a:ext cx="19487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Es partidario de la libertad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La educación según Hegel es la conservación espiritual ya existente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Un proceso de perdida y reconocimiento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 smtClean="0"/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3441" y="1178842"/>
            <a:ext cx="2605256" cy="1458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8" name="CuadroTexto 27"/>
          <p:cNvSpPr txBox="1"/>
          <p:nvPr/>
        </p:nvSpPr>
        <p:spPr>
          <a:xfrm>
            <a:off x="159026" y="92765"/>
            <a:ext cx="413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#1 Mariana Abigail Avila Olivares 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3485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77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ELL</dc:creator>
  <cp:lastModifiedBy>ELL</cp:lastModifiedBy>
  <cp:revision>39</cp:revision>
  <dcterms:created xsi:type="dcterms:W3CDTF">2021-05-19T06:57:29Z</dcterms:created>
  <dcterms:modified xsi:type="dcterms:W3CDTF">2021-05-19T19:49:10Z</dcterms:modified>
</cp:coreProperties>
</file>