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57" r:id="rId3"/>
    <p:sldId id="259" r:id="rId4"/>
    <p:sldId id="258" r:id="rId5"/>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9" d="100"/>
          <a:sy n="69" d="100"/>
        </p:scale>
        <p:origin x="22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RKYw-hpagZE"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81001" y="246552"/>
            <a:ext cx="1164437" cy="1444877"/>
          </a:xfrm>
          <a:prstGeom prst="rect">
            <a:avLst/>
          </a:prstGeom>
        </p:spPr>
      </p:pic>
      <p:sp>
        <p:nvSpPr>
          <p:cNvPr id="3" name="CuadroTexto 2"/>
          <p:cNvSpPr txBox="1"/>
          <p:nvPr/>
        </p:nvSpPr>
        <p:spPr>
          <a:xfrm>
            <a:off x="2222675" y="504652"/>
            <a:ext cx="3383280" cy="307777"/>
          </a:xfrm>
          <a:prstGeom prst="rect">
            <a:avLst/>
          </a:prstGeom>
          <a:noFill/>
        </p:spPr>
        <p:txBody>
          <a:bodyPr wrap="square" rtlCol="0">
            <a:spAutoFit/>
          </a:bodyPr>
          <a:lstStyle/>
          <a:p>
            <a:pPr lvl="0" eaLnBrk="0" fontAlgn="base" hangingPunct="0">
              <a:spcBef>
                <a:spcPct val="0"/>
              </a:spcBef>
              <a:spcAft>
                <a:spcPct val="0"/>
              </a:spcAft>
            </a:pPr>
            <a:r>
              <a:rPr lang="es-MX" altLang="es-MX" sz="1400" b="1" i="1" dirty="0">
                <a:solidFill>
                  <a:prstClr val="black"/>
                </a:solidFill>
                <a:latin typeface="Calibri" panose="020F0502020204030204" pitchFamily="34" charset="0"/>
                <a:ea typeface="Calibri" panose="020F0502020204030204" pitchFamily="34" charset="0"/>
                <a:cs typeface="Times New Roman" panose="02020603050405020304" pitchFamily="18" charset="0"/>
              </a:rPr>
              <a:t>Escuela Normal de Educación Preescolar</a:t>
            </a:r>
            <a:endParaRPr lang="es-MX" altLang="es-MX" sz="700" dirty="0">
              <a:solidFill>
                <a:prstClr val="black"/>
              </a:solidFill>
            </a:endParaRPr>
          </a:p>
        </p:txBody>
      </p:sp>
      <p:sp>
        <p:nvSpPr>
          <p:cNvPr id="4" name="CuadroTexto 3"/>
          <p:cNvSpPr txBox="1"/>
          <p:nvPr/>
        </p:nvSpPr>
        <p:spPr>
          <a:xfrm>
            <a:off x="2597579" y="839723"/>
            <a:ext cx="2633472" cy="1240789"/>
          </a:xfrm>
          <a:prstGeom prst="rect">
            <a:avLst/>
          </a:prstGeom>
          <a:noFill/>
        </p:spPr>
        <p:txBody>
          <a:bodyPr wrap="square" rtlCol="0">
            <a:spAutoFit/>
          </a:bodyPr>
          <a:lstStyle/>
          <a:p>
            <a:pPr lvl="0" algn="ctr" defTabSz="514350">
              <a:lnSpc>
                <a:spcPct val="107000"/>
              </a:lnSpc>
              <a:spcAft>
                <a:spcPts val="800"/>
              </a:spcAft>
            </a:pPr>
            <a:r>
              <a:rPr lang="es-MX"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Licenciatura en educación preescolar</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ctr" defTabSz="514350">
              <a:lnSpc>
                <a:spcPct val="107000"/>
              </a:lnSpc>
              <a:spcAft>
                <a:spcPts val="800"/>
              </a:spcAft>
            </a:pPr>
            <a:r>
              <a:rPr lang="es-MX"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Ciclo escolar 2020 – 2021</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ctr" defTabSz="514350">
              <a:lnSpc>
                <a:spcPct val="107000"/>
              </a:lnSpc>
              <a:spcAft>
                <a:spcPts val="800"/>
              </a:spcAft>
            </a:pPr>
            <a:r>
              <a:rPr lang="es-MX" sz="1600" b="1" i="1"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INGLES </a:t>
            </a:r>
            <a:r>
              <a:rPr lang="es-MX" sz="1600" b="1" i="1" u="sng"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A1.2</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p:cNvSpPr txBox="1"/>
          <p:nvPr/>
        </p:nvSpPr>
        <p:spPr>
          <a:xfrm>
            <a:off x="2944368" y="2335350"/>
            <a:ext cx="3456432" cy="886461"/>
          </a:xfrm>
          <a:prstGeom prst="rect">
            <a:avLst/>
          </a:prstGeom>
          <a:noFill/>
        </p:spPr>
        <p:txBody>
          <a:bodyPr wrap="square" rtlCol="0">
            <a:spAutoFit/>
          </a:bodyPr>
          <a:lstStyle/>
          <a:p>
            <a:pPr lvl="0" algn="r" defTabSz="514350">
              <a:lnSpc>
                <a:spcPct val="107000"/>
              </a:lnSpc>
              <a:spcAft>
                <a:spcPts val="800"/>
              </a:spcAft>
            </a:pPr>
            <a:r>
              <a:rPr lang="es-MX"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2</a:t>
            </a:r>
            <a:r>
              <a:rPr lang="es-MX" sz="1400" i="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s-MX"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semestre</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r" defTabSz="514350">
              <a:lnSpc>
                <a:spcPct val="107000"/>
              </a:lnSpc>
              <a:spcAft>
                <a:spcPts val="800"/>
              </a:spcAft>
            </a:pPr>
            <a:r>
              <a:rPr lang="es-MX" sz="1400" b="1" i="1" dirty="0">
                <a:solidFill>
                  <a:prstClr val="black"/>
                </a:solidFill>
                <a:latin typeface="Calibri" panose="020F0502020204030204" pitchFamily="34" charset="0"/>
                <a:ea typeface="Calibri" panose="020F0502020204030204" pitchFamily="34" charset="0"/>
                <a:cs typeface="Times New Roman" panose="02020603050405020304" pitchFamily="18" charset="0"/>
              </a:rPr>
              <a:t>MAESTRO: Máyela Alejandra del Carmen Gaona García </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p:cNvSpPr txBox="1"/>
          <p:nvPr/>
        </p:nvSpPr>
        <p:spPr>
          <a:xfrm>
            <a:off x="600874" y="3375709"/>
            <a:ext cx="4275926" cy="646331"/>
          </a:xfrm>
          <a:prstGeom prst="rect">
            <a:avLst/>
          </a:prstGeom>
          <a:noFill/>
        </p:spPr>
        <p:txBody>
          <a:bodyPr wrap="square" rtlCol="0">
            <a:spAutoFit/>
          </a:bodyPr>
          <a:lstStyle/>
          <a:p>
            <a:pPr marL="171450" lvl="0" indent="-171450" defTabSz="514350">
              <a:buClr>
                <a:schemeClr val="accent1"/>
              </a:buClr>
              <a:buFont typeface="Symbol" panose="05050102010706020507" pitchFamily="18" charset="2"/>
              <a:buChar char="©"/>
            </a:pPr>
            <a:r>
              <a:rPr lang="es-MX" sz="1800" dirty="0">
                <a:solidFill>
                  <a:prstClr val="black"/>
                </a:solidFill>
              </a:rPr>
              <a:t>María de los Ángeles Guevara Ramírez </a:t>
            </a:r>
          </a:p>
          <a:p>
            <a:pPr marL="171450" lvl="0" indent="-171450" defTabSz="514350">
              <a:buClr>
                <a:schemeClr val="accent1"/>
              </a:buClr>
              <a:buFont typeface="Symbol" panose="05050102010706020507" pitchFamily="18" charset="2"/>
              <a:buChar char="©"/>
            </a:pPr>
            <a:r>
              <a:rPr lang="es-MX" sz="1800" dirty="0" smtClean="0">
                <a:solidFill>
                  <a:prstClr val="black"/>
                </a:solidFill>
              </a:rPr>
              <a:t>Natalia Elizabeth Ramirez Hernández</a:t>
            </a:r>
            <a:endParaRPr lang="es-MX" sz="1800" dirty="0">
              <a:solidFill>
                <a:prstClr val="black"/>
              </a:solidFill>
            </a:endParaRPr>
          </a:p>
        </p:txBody>
      </p:sp>
      <p:sp>
        <p:nvSpPr>
          <p:cNvPr id="7" name="CuadroTexto 6"/>
          <p:cNvSpPr txBox="1"/>
          <p:nvPr/>
        </p:nvSpPr>
        <p:spPr>
          <a:xfrm>
            <a:off x="600874" y="4112261"/>
            <a:ext cx="5799926" cy="1754326"/>
          </a:xfrm>
          <a:prstGeom prst="rect">
            <a:avLst/>
          </a:prstGeom>
          <a:noFill/>
        </p:spPr>
        <p:txBody>
          <a:bodyPr wrap="square" rtlCol="0">
            <a:spAutoFit/>
          </a:bodyPr>
          <a:lstStyle/>
          <a:p>
            <a:pPr algn="ctr" defTabSz="514350"/>
            <a:r>
              <a:rPr lang="en-US" sz="5400" b="1" dirty="0" smtClean="0">
                <a:solidFill>
                  <a:srgbClr val="009999"/>
                </a:solidFill>
                <a:latin typeface="Cooper Black" panose="0208090404030B020404" pitchFamily="18" charset="0"/>
              </a:rPr>
              <a:t>What do you do?</a:t>
            </a:r>
            <a:endParaRPr lang="es-MX" sz="5400" b="1" dirty="0">
              <a:solidFill>
                <a:srgbClr val="009999"/>
              </a:solidFill>
              <a:latin typeface="Cooper Black" panose="0208090404030B020404" pitchFamily="18" charset="0"/>
            </a:endParaRPr>
          </a:p>
        </p:txBody>
      </p:sp>
      <p:sp>
        <p:nvSpPr>
          <p:cNvPr id="9" name="CuadroTexto 8"/>
          <p:cNvSpPr txBox="1"/>
          <p:nvPr/>
        </p:nvSpPr>
        <p:spPr>
          <a:xfrm>
            <a:off x="600874" y="5785091"/>
            <a:ext cx="6001094" cy="2893100"/>
          </a:xfrm>
          <a:prstGeom prst="rect">
            <a:avLst/>
          </a:prstGeom>
          <a:noFill/>
        </p:spPr>
        <p:txBody>
          <a:bodyPr wrap="square" rtlCol="0">
            <a:spAutoFit/>
          </a:bodyPr>
          <a:lstStyle/>
          <a:p>
            <a:pPr lvl="0" defTabSz="514350"/>
            <a:r>
              <a:rPr lang="en-US" sz="1400" b="1" i="1" u="sng" dirty="0">
                <a:solidFill>
                  <a:prstClr val="black"/>
                </a:solidFill>
              </a:rPr>
              <a:t>COURSE </a:t>
            </a:r>
            <a:r>
              <a:rPr lang="en-US" sz="1400" b="1" i="1" u="sng" dirty="0" smtClean="0">
                <a:solidFill>
                  <a:prstClr val="black"/>
                </a:solidFill>
              </a:rPr>
              <a:t>COMPETENCES</a:t>
            </a:r>
          </a:p>
          <a:p>
            <a:pPr marL="285750" lvl="0" indent="-285750" defTabSz="514350">
              <a:buFont typeface="Arial" panose="020B0604020202020204" pitchFamily="34" charset="0"/>
              <a:buChar char="•"/>
            </a:pPr>
            <a:r>
              <a:rPr lang="en-US" sz="1400" dirty="0">
                <a:solidFill>
                  <a:prstClr val="black"/>
                </a:solidFill>
              </a:rPr>
              <a:t>The students will develop their ability to use English in personal and social communications, to develop relationships, complete transactions and meet every day needs.</a:t>
            </a:r>
          </a:p>
          <a:p>
            <a:pPr marL="285750" lvl="0" indent="-285750" defTabSz="514350">
              <a:buFont typeface="Arial" panose="020B0604020202020204" pitchFamily="34" charset="0"/>
              <a:buChar char="•"/>
            </a:pPr>
            <a:r>
              <a:rPr lang="en-US" sz="1400" dirty="0">
                <a:solidFill>
                  <a:prstClr val="black"/>
                </a:solidFill>
              </a:rPr>
              <a:t>The students will increase their engagement with cultural and intercultural activities in English, in order to develop a better understanding of their own culture as well as other cultures around the world</a:t>
            </a:r>
          </a:p>
          <a:p>
            <a:pPr marL="285750" lvl="0" indent="-285750" defTabSz="514350">
              <a:buFont typeface="Arial" panose="020B0604020202020204" pitchFamily="34" charset="0"/>
              <a:buChar char="•"/>
            </a:pPr>
            <a:r>
              <a:rPr lang="en-US" sz="1400" dirty="0">
                <a:solidFill>
                  <a:prstClr val="black"/>
                </a:solidFill>
              </a:rPr>
              <a:t>The students will develop their ability to teach in a school environment where English is an important aspect of the school approach. Schools are expected to use English increasingly for various teaching and learning activities, and future teachers need to be confident in using English in the school environment</a:t>
            </a:r>
          </a:p>
          <a:p>
            <a:pPr marL="285750" lvl="0" indent="-285750" defTabSz="514350">
              <a:buFont typeface="Arial" panose="020B0604020202020204" pitchFamily="34" charset="0"/>
              <a:buChar char="•"/>
            </a:pPr>
            <a:endParaRPr lang="en-US" sz="1400" dirty="0">
              <a:solidFill>
                <a:prstClr val="black"/>
              </a:solidFill>
            </a:endParaRPr>
          </a:p>
        </p:txBody>
      </p:sp>
    </p:spTree>
    <p:extLst>
      <p:ext uri="{BB962C8B-B14F-4D97-AF65-F5344CB8AC3E}">
        <p14:creationId xmlns:p14="http://schemas.microsoft.com/office/powerpoint/2010/main" val="1767824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8  </a:t>
            </a:r>
            <a:endParaRPr lang="es-ES" sz="1050" dirty="0"/>
          </a:p>
        </p:txBody>
      </p:sp>
      <p:sp>
        <p:nvSpPr>
          <p:cNvPr id="6" name="Rectángulo 5">
            <a:extLst>
              <a:ext uri="{FF2B5EF4-FFF2-40B4-BE49-F238E27FC236}">
                <a16:creationId xmlns:a16="http://schemas.microsoft.com/office/drawing/2014/main" id="{D207502D-52F4-4B7D-8693-A5F3B511A7DB}"/>
              </a:ext>
            </a:extLst>
          </p:cNvPr>
          <p:cNvSpPr/>
          <p:nvPr/>
        </p:nvSpPr>
        <p:spPr>
          <a:xfrm>
            <a:off x="465217" y="1179206"/>
            <a:ext cx="6208715" cy="2049279"/>
          </a:xfrm>
          <a:prstGeom prst="rect">
            <a:avLst/>
          </a:prstGeom>
        </p:spPr>
        <p:txBody>
          <a:bodyPr wrap="square">
            <a:spAutoFit/>
          </a:bodyPr>
          <a:lstStyle/>
          <a:p>
            <a:pPr algn="just">
              <a:lnSpc>
                <a:spcPts val="2300"/>
              </a:lnSpc>
              <a:spcBef>
                <a:spcPts val="1500"/>
              </a:spcBef>
              <a:spcAft>
                <a:spcPts val="0"/>
              </a:spcAft>
            </a:pPr>
            <a:r>
              <a:rPr lang="en-US" sz="1200" b="1" i="1" cap="all" dirty="0">
                <a:solidFill>
                  <a:srgbClr val="000000"/>
                </a:solidFill>
                <a:latin typeface="Arial" panose="020B0604020202020204" pitchFamily="34" charset="0"/>
                <a:ea typeface="SimSun" panose="02010600030101010101" pitchFamily="2" charset="-122"/>
                <a:cs typeface="Arial" panose="020B0604020202020204" pitchFamily="34" charset="0"/>
              </a:rPr>
              <a:t>WHAT DO YOU DO?</a:t>
            </a:r>
          </a:p>
          <a:p>
            <a:pPr algn="just"/>
            <a:r>
              <a:rPr lang="en-US" sz="1200" b="1" i="1" dirty="0">
                <a:latin typeface="Arial" panose="020B0604020202020204" pitchFamily="34" charset="0"/>
                <a:cs typeface="Arial" panose="020B0604020202020204" pitchFamily="34" charset="0"/>
              </a:rPr>
              <a:t>Aim:</a:t>
            </a:r>
            <a:r>
              <a:rPr lang="en-US" sz="1200" i="1" dirty="0">
                <a:latin typeface="Arial" panose="020B0604020202020204" pitchFamily="34" charset="0"/>
                <a:cs typeface="Arial" panose="020B0604020202020204" pitchFamily="34" charset="0"/>
              </a:rPr>
              <a:t> Give Ss practice </a:t>
            </a:r>
            <a:r>
              <a:rPr lang="en-US" sz="1200" i="1" dirty="0" smtClean="0">
                <a:latin typeface="Arial" panose="020B0604020202020204" pitchFamily="34" charset="0"/>
                <a:cs typeface="Arial" panose="020B0604020202020204" pitchFamily="34" charset="0"/>
              </a:rPr>
              <a:t>using </a:t>
            </a:r>
            <a:r>
              <a:rPr lang="en-US" sz="1200" i="1" dirty="0">
                <a:latin typeface="Arial" panose="020B0604020202020204" pitchFamily="34" charset="0"/>
                <a:cs typeface="Arial" panose="020B0604020202020204" pitchFamily="34" charset="0"/>
              </a:rPr>
              <a:t>simple </a:t>
            </a:r>
            <a:r>
              <a:rPr lang="en-US" sz="1200" i="1" dirty="0" smtClean="0">
                <a:latin typeface="Arial" panose="020B0604020202020204" pitchFamily="34" charset="0"/>
                <a:cs typeface="Arial" panose="020B0604020202020204" pitchFamily="34" charset="0"/>
              </a:rPr>
              <a:t>present questions with shorts answers and  </a:t>
            </a:r>
            <a:r>
              <a:rPr lang="en-US" sz="1200" dirty="0" err="1" smtClean="0">
                <a:latin typeface="Arial" panose="020B0604020202020204" pitchFamily="34" charset="0"/>
                <a:cs typeface="Arial" panose="020B0604020202020204" pitchFamily="34" charset="0"/>
              </a:rPr>
              <a:t>Wh</a:t>
            </a:r>
            <a:r>
              <a:rPr lang="en-US" sz="1200" dirty="0" smtClean="0">
                <a:latin typeface="Arial" panose="020B0604020202020204" pitchFamily="34" charset="0"/>
                <a:cs typeface="Arial" panose="020B0604020202020204" pitchFamily="34" charset="0"/>
              </a:rPr>
              <a:t>-</a:t>
            </a:r>
            <a:r>
              <a:rPr lang="en-US" sz="1200" i="1" dirty="0" smtClean="0">
                <a:latin typeface="Arial" panose="020B0604020202020204" pitchFamily="34" charset="0"/>
                <a:cs typeface="Arial" panose="020B0604020202020204" pitchFamily="34" charset="0"/>
              </a:rPr>
              <a:t>questions which include the  </a:t>
            </a:r>
            <a:r>
              <a:rPr lang="en-US" sz="1200" i="1" dirty="0">
                <a:latin typeface="Arial" panose="020B0604020202020204" pitchFamily="34" charset="0"/>
                <a:cs typeface="Arial" panose="020B0604020202020204" pitchFamily="34" charset="0"/>
              </a:rPr>
              <a:t>vocabulary for jobs</a:t>
            </a:r>
            <a:r>
              <a:rPr lang="en-US" sz="1200" i="1" dirty="0" smtClean="0">
                <a:latin typeface="Arial" panose="020B0604020202020204" pitchFamily="34" charset="0"/>
                <a:cs typeface="Arial" panose="020B0604020202020204" pitchFamily="34" charset="0"/>
              </a:rPr>
              <a:t>. </a:t>
            </a:r>
            <a:r>
              <a:rPr lang="en-US" sz="1200" i="1" dirty="0" err="1" smtClean="0">
                <a:latin typeface="Arial" panose="020B0604020202020204" pitchFamily="34" charset="0"/>
                <a:cs typeface="Arial" panose="020B0604020202020204" pitchFamily="34" charset="0"/>
              </a:rPr>
              <a:t>Ss</a:t>
            </a:r>
            <a:r>
              <a:rPr lang="en-US" sz="1200" i="1" dirty="0" smtClean="0">
                <a:latin typeface="Arial" panose="020B0604020202020204" pitchFamily="34" charset="0"/>
                <a:cs typeface="Arial" panose="020B0604020202020204" pitchFamily="34" charset="0"/>
              </a:rPr>
              <a:t> will also be able to describe  job.</a:t>
            </a:r>
            <a:endParaRPr lang="es-MX" sz="1200" i="1" dirty="0">
              <a:latin typeface="Arial" panose="020B0604020202020204" pitchFamily="34" charset="0"/>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make an interview to a partner about his/her job</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video of </a:t>
            </a:r>
            <a:r>
              <a:rPr lang="en-US" sz="1200" dirty="0" smtClean="0">
                <a:latin typeface="Arial" panose="020B0604020202020204" pitchFamily="34" charset="0"/>
                <a:cs typeface="Arial" panose="020B0604020202020204" pitchFamily="34" charset="0"/>
              </a:rPr>
              <a:t>the recorded </a:t>
            </a:r>
            <a:r>
              <a:rPr lang="en-US" sz="1200" dirty="0">
                <a:latin typeface="Arial" panose="020B0604020202020204" pitchFamily="34" charset="0"/>
                <a:cs typeface="Arial" panose="020B0604020202020204" pitchFamily="34" charset="0"/>
              </a:rPr>
              <a:t>interview</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PAIR WORK</a:t>
            </a:r>
            <a:r>
              <a:rPr lang="en-US" sz="1200" dirty="0">
                <a:latin typeface="Arial" panose="020B0604020202020204" pitchFamily="34" charset="0"/>
                <a:cs typeface="Arial" panose="020B0604020202020204" pitchFamily="34" charset="0"/>
              </a:rPr>
              <a:t>  Students elicit a job to talk about it, here are some examples. (you can use some other examples of jobs </a:t>
            </a:r>
            <a:r>
              <a:rPr lang="en-US" sz="1200" dirty="0" smtClean="0">
                <a:latin typeface="Arial" panose="020B0604020202020204" pitchFamily="34" charset="0"/>
                <a:cs typeface="Arial" panose="020B0604020202020204" pitchFamily="34" charset="0"/>
              </a:rPr>
              <a:t>in the vocabulary given you can </a:t>
            </a:r>
            <a:r>
              <a:rPr lang="en-US" sz="1200" dirty="0">
                <a:solidFill>
                  <a:schemeClr val="dk1"/>
                </a:solidFill>
                <a:latin typeface="Arial" panose="020B0604020202020204" pitchFamily="34" charset="0"/>
                <a:cs typeface="Arial" panose="020B0604020202020204" pitchFamily="34" charset="0"/>
              </a:rPr>
              <a:t>wear costumes to characterize your job</a:t>
            </a:r>
            <a:r>
              <a:rPr lang="en-US" sz="1200" dirty="0" smtClean="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p:txBody>
      </p:sp>
      <p:pic>
        <p:nvPicPr>
          <p:cNvPr id="1026" name="Picture 2">
            <a:extLst>
              <a:ext uri="{FF2B5EF4-FFF2-40B4-BE49-F238E27FC236}">
                <a16:creationId xmlns:a16="http://schemas.microsoft.com/office/drawing/2014/main" id="{C52FDB1D-4D39-4840-8E75-5D01D25591F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1673" y="3324872"/>
            <a:ext cx="5240630" cy="148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4">
            <a:extLst>
              <a:ext uri="{FF2B5EF4-FFF2-40B4-BE49-F238E27FC236}">
                <a16:creationId xmlns:a16="http://schemas.microsoft.com/office/drawing/2014/main" id="{28A3D4BB-5C29-430A-989A-658FAB3D5425}"/>
              </a:ext>
            </a:extLst>
          </p:cNvPr>
          <p:cNvSpPr>
            <a:spLocks noChangeArrowheads="1"/>
          </p:cNvSpPr>
          <p:nvPr/>
        </p:nvSpPr>
        <p:spPr bwMode="auto">
          <a:xfrm>
            <a:off x="552450" y="5013965"/>
            <a:ext cx="6121481"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kumimoji="0" lang="en-US" altLang="es-MX" sz="1200" b="1"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A</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  </a:t>
            </a:r>
            <a:r>
              <a:rPr lang="en-US" altLang="es-MX" sz="1200" b="1" dirty="0" smtClean="0">
                <a:solidFill>
                  <a:srgbClr val="000000"/>
                </a:solidFill>
                <a:ea typeface="SimSun" panose="02010600030101010101" pitchFamily="2" charset="-122"/>
                <a:cs typeface="Arial" panose="020B0604020202020204" pitchFamily="34" charset="0"/>
              </a:rPr>
              <a:t>PREPARE</a:t>
            </a:r>
            <a:r>
              <a:rPr lang="es-MX" altLang="es-MX" sz="1200" dirty="0" smtClean="0">
                <a:cs typeface="Arial" panose="020B0604020202020204" pitchFamily="34" charset="0"/>
              </a:rPr>
              <a:t> </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With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your partner record an interview make questions about your jobs (student 1 </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and</a:t>
            </a:r>
            <a:r>
              <a:rPr kumimoji="0" lang="en-US" altLang="es-MX" sz="1200" b="0" i="0" u="none" strike="noStrike" cap="none" normalizeH="0" dirty="0" smtClean="0">
                <a:ln>
                  <a:noFill/>
                </a:ln>
                <a:solidFill>
                  <a:srgbClr val="000000"/>
                </a:solidFill>
                <a:effectLst/>
                <a:ea typeface="SimSun" panose="02010600030101010101" pitchFamily="2" charset="-122"/>
                <a:cs typeface="Arial" panose="020B0604020202020204" pitchFamily="34" charset="0"/>
              </a:rPr>
              <a:t> student 2 </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take turns to make</a:t>
            </a:r>
            <a:r>
              <a:rPr kumimoji="0" lang="en-US" altLang="es-MX" sz="1200" b="0" i="0" u="none" strike="noStrike" cap="none" normalizeH="0" dirty="0" smtClean="0">
                <a:ln>
                  <a:noFill/>
                </a:ln>
                <a:solidFill>
                  <a:srgbClr val="000000"/>
                </a:solidFill>
                <a:effectLst/>
                <a:ea typeface="SimSun" panose="02010600030101010101" pitchFamily="2" charset="-122"/>
                <a:cs typeface="Arial" panose="020B0604020202020204" pitchFamily="34" charset="0"/>
              </a:rPr>
              <a:t> and answer </a:t>
            </a:r>
            <a:r>
              <a:rPr kumimoji="0" lang="en-US" altLang="es-MX" sz="1200" b="0" i="0" u="none" strike="noStrike" cap="none" normalizeH="0" smtClean="0">
                <a:ln>
                  <a:noFill/>
                </a:ln>
                <a:solidFill>
                  <a:srgbClr val="000000"/>
                </a:solidFill>
                <a:effectLst/>
                <a:ea typeface="SimSun" panose="02010600030101010101" pitchFamily="2" charset="-122"/>
                <a:cs typeface="Arial" panose="020B0604020202020204" pitchFamily="34" charset="0"/>
              </a:rPr>
              <a:t>the questions</a:t>
            </a:r>
            <a:r>
              <a:rPr kumimoji="0" lang="en-US" altLang="es-MX" sz="1200" b="0" i="0" u="none" strike="noStrike" cap="none" normalizeH="0" baseline="0" smtClean="0">
                <a:ln>
                  <a:noFill/>
                </a:ln>
                <a:solidFill>
                  <a:srgbClr val="000000"/>
                </a:solidFill>
                <a:effectLst/>
                <a:ea typeface="SimSun" panose="02010600030101010101" pitchFamily="2" charset="-122"/>
                <a:cs typeface="Arial" panose="020B0604020202020204" pitchFamily="34" charset="0"/>
              </a:rPr>
              <a:t>).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You can use the following questions. (Include questions of personal information when start the </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interview as what´s your</a:t>
            </a:r>
            <a:r>
              <a:rPr kumimoji="0" lang="en-US" altLang="es-MX" sz="1200" b="0" i="0" u="none" strike="noStrike" cap="none" normalizeH="0" dirty="0" smtClean="0">
                <a:ln>
                  <a:noFill/>
                </a:ln>
                <a:solidFill>
                  <a:srgbClr val="000000"/>
                </a:solidFill>
                <a:effectLst/>
                <a:ea typeface="SimSun" panose="02010600030101010101" pitchFamily="2" charset="-122"/>
                <a:cs typeface="Arial" panose="020B0604020202020204" pitchFamily="34" charset="0"/>
              </a:rPr>
              <a:t> name? how old are you? where do you live? </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a:t>
            </a:r>
            <a:endParaRPr kumimoji="0" lang="es-MX" altLang="es-MX" sz="12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Do you have a job</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a:t>
            </a:r>
          </a:p>
          <a:p>
            <a:pPr algn="just" defTabSz="914400"/>
            <a:r>
              <a:rPr lang="en-US" altLang="es-MX" sz="1200" dirty="0">
                <a:solidFill>
                  <a:srgbClr val="000000"/>
                </a:solidFill>
                <a:ea typeface="SimSun" panose="02010600030101010101" pitchFamily="2" charset="-122"/>
                <a:cs typeface="Arial" panose="020B0604020202020204" pitchFamily="34" charset="0"/>
              </a:rPr>
              <a:t>What do you </a:t>
            </a:r>
            <a:r>
              <a:rPr lang="en-US" altLang="es-MX" sz="1200" dirty="0" smtClean="0">
                <a:solidFill>
                  <a:srgbClr val="000000"/>
                </a:solidFill>
                <a:ea typeface="SimSun" panose="02010600030101010101" pitchFamily="2" charset="-122"/>
                <a:cs typeface="Arial" panose="020B0604020202020204" pitchFamily="34" charset="0"/>
              </a:rPr>
              <a:t>do?</a:t>
            </a:r>
            <a:endParaRPr lang="es-MX" altLang="es-MX" sz="1200" dirty="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Where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do you work?</a:t>
            </a:r>
            <a:endParaRPr kumimoji="0" lang="es-MX" altLang="es-MX" sz="12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Do you work in an office, outdoors or home?</a:t>
            </a:r>
            <a:endParaRPr kumimoji="0" lang="es-MX" altLang="es-MX" sz="12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Do you work with a team?</a:t>
            </a:r>
            <a:endParaRPr kumimoji="0" lang="es-MX" altLang="es-MX" sz="12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Do you use a computer?</a:t>
            </a:r>
            <a:endParaRPr kumimoji="0" lang="es-MX" altLang="es-MX" sz="12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Do you use English?</a:t>
            </a:r>
            <a:endParaRPr kumimoji="0" lang="es-MX" altLang="es-MX" sz="12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Do you wear a uniform</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a:t>
            </a:r>
          </a:p>
          <a:p>
            <a:pPr algn="just" defTabSz="914400"/>
            <a:r>
              <a:rPr lang="en-US" altLang="es-MX" sz="1200" dirty="0">
                <a:solidFill>
                  <a:srgbClr val="000000"/>
                </a:solidFill>
                <a:ea typeface="SimSun" panose="02010600030101010101" pitchFamily="2" charset="-122"/>
                <a:cs typeface="Arial" panose="020B0604020202020204" pitchFamily="34" charset="0"/>
              </a:rPr>
              <a:t>How do you like your job</a:t>
            </a:r>
            <a:r>
              <a:rPr lang="en-US" altLang="es-MX" sz="1200" dirty="0" smtClean="0">
                <a:solidFill>
                  <a:srgbClr val="000000"/>
                </a:solidFill>
                <a:ea typeface="SimSun" panose="02010600030101010101" pitchFamily="2" charset="-122"/>
                <a:cs typeface="Arial" panose="020B0604020202020204" pitchFamily="34" charset="0"/>
              </a:rPr>
              <a:t>?</a:t>
            </a:r>
          </a:p>
          <a:p>
            <a:pPr algn="just" defTabSz="914400"/>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What is it like?</a:t>
            </a:r>
            <a:endParaRPr kumimoji="0" lang="es-MX" altLang="es-MX" sz="12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Is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your job interesting (stressful, difficult, easy, boring)?</a:t>
            </a:r>
            <a:endParaRPr kumimoji="0" lang="es-MX" altLang="es-MX" sz="12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What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time do you start and finish work?</a:t>
            </a:r>
            <a:endParaRPr kumimoji="0" lang="es-MX" altLang="es-MX" sz="12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What do you do after work?</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algn="just" defTabSz="914400"/>
            <a:r>
              <a:rPr lang="en-US" altLang="es-MX" sz="1200" b="1" dirty="0">
                <a:solidFill>
                  <a:srgbClr val="000000"/>
                </a:solidFill>
                <a:ea typeface="SimSun" panose="02010600030101010101" pitchFamily="2" charset="-122"/>
                <a:cs typeface="Arial" panose="020B0604020202020204" pitchFamily="34" charset="0"/>
              </a:rPr>
              <a:t>B </a:t>
            </a:r>
            <a:r>
              <a:rPr lang="en-US" altLang="es-MX" sz="1200" b="1" i="1" dirty="0">
                <a:ea typeface="SimSun" panose="02010600030101010101" pitchFamily="2" charset="-122"/>
                <a:cs typeface="Arial" panose="020B0604020202020204" pitchFamily="34" charset="0"/>
              </a:rPr>
              <a:t> </a:t>
            </a:r>
            <a:r>
              <a:rPr lang="en-US" altLang="es-MX" sz="1200" b="1" dirty="0" smtClean="0">
                <a:ea typeface="SimSun" panose="02010600030101010101" pitchFamily="2" charset="-122"/>
                <a:cs typeface="Arial" panose="020B0604020202020204" pitchFamily="34" charset="0"/>
              </a:rPr>
              <a:t>PRESENT  </a:t>
            </a:r>
            <a:r>
              <a:rPr lang="en-US" altLang="es-MX" sz="1200" dirty="0">
                <a:solidFill>
                  <a:srgbClr val="000000"/>
                </a:solidFill>
                <a:ea typeface="SimSun" panose="02010600030101010101" pitchFamily="2" charset="-122"/>
                <a:cs typeface="Arial" panose="020B0604020202020204" pitchFamily="34" charset="0"/>
              </a:rPr>
              <a:t>Upload </a:t>
            </a:r>
            <a:r>
              <a:rPr lang="en-US" altLang="es-MX" sz="1200" dirty="0" smtClean="0">
                <a:solidFill>
                  <a:srgbClr val="000000"/>
                </a:solidFill>
                <a:ea typeface="SimSun" panose="02010600030101010101" pitchFamily="2" charset="-122"/>
                <a:cs typeface="Arial" panose="020B0604020202020204" pitchFamily="34" charset="0"/>
              </a:rPr>
              <a:t>your </a:t>
            </a:r>
            <a:r>
              <a:rPr lang="en-US" altLang="es-MX" sz="1200" dirty="0">
                <a:solidFill>
                  <a:srgbClr val="000000"/>
                </a:solidFill>
                <a:ea typeface="SimSun" panose="02010600030101010101" pitchFamily="2" charset="-122"/>
                <a:cs typeface="Arial" panose="020B0604020202020204" pitchFamily="34" charset="0"/>
              </a:rPr>
              <a:t>video </a:t>
            </a:r>
            <a:r>
              <a:rPr lang="es-MX" altLang="es-MX" sz="1200" dirty="0" smtClean="0">
                <a:solidFill>
                  <a:srgbClr val="000000"/>
                </a:solidFill>
                <a:ea typeface="SimSun" panose="02010600030101010101" pitchFamily="2" charset="-122"/>
                <a:cs typeface="Arial" panose="020B0604020202020204" pitchFamily="34" charset="0"/>
              </a:rPr>
              <a:t>in </a:t>
            </a:r>
            <a:r>
              <a:rPr lang="es-MX" altLang="es-MX" sz="1200" dirty="0" err="1" smtClean="0">
                <a:solidFill>
                  <a:srgbClr val="000000"/>
                </a:solidFill>
                <a:ea typeface="SimSun" panose="02010600030101010101" pitchFamily="2" charset="-122"/>
                <a:cs typeface="Arial" panose="020B0604020202020204" pitchFamily="34" charset="0"/>
              </a:rPr>
              <a:t>this</a:t>
            </a:r>
            <a:r>
              <a:rPr lang="es-MX" altLang="es-MX" sz="1200" dirty="0" smtClean="0">
                <a:solidFill>
                  <a:srgbClr val="000000"/>
                </a:solidFill>
                <a:ea typeface="SimSun" panose="02010600030101010101" pitchFamily="2" charset="-122"/>
                <a:cs typeface="Arial" panose="020B0604020202020204" pitchFamily="34" charset="0"/>
              </a:rPr>
              <a:t> </a:t>
            </a:r>
            <a:r>
              <a:rPr lang="es-MX" altLang="es-MX" sz="1200" dirty="0" err="1" smtClean="0">
                <a:solidFill>
                  <a:srgbClr val="000000"/>
                </a:solidFill>
                <a:ea typeface="SimSun" panose="02010600030101010101" pitchFamily="2" charset="-122"/>
                <a:cs typeface="Arial" panose="020B0604020202020204" pitchFamily="34" charset="0"/>
              </a:rPr>
              <a:t>presentation</a:t>
            </a:r>
            <a:r>
              <a:rPr lang="es-MX" altLang="es-MX" sz="1200" dirty="0" smtClean="0">
                <a:solidFill>
                  <a:srgbClr val="000000"/>
                </a:solidFill>
                <a:ea typeface="SimSun" panose="02010600030101010101" pitchFamily="2" charset="-122"/>
                <a:cs typeface="Arial" panose="020B0604020202020204" pitchFamily="34" charset="0"/>
              </a:rPr>
              <a:t> and </a:t>
            </a:r>
            <a:r>
              <a:rPr lang="es-MX" altLang="es-MX" sz="1200" dirty="0" err="1" smtClean="0">
                <a:solidFill>
                  <a:srgbClr val="000000"/>
                </a:solidFill>
                <a:ea typeface="SimSun" panose="02010600030101010101" pitchFamily="2" charset="-122"/>
                <a:cs typeface="Arial" panose="020B0604020202020204" pitchFamily="34" charset="0"/>
              </a:rPr>
              <a:t>include</a:t>
            </a:r>
            <a:r>
              <a:rPr lang="es-MX" altLang="es-MX" sz="1200" dirty="0" smtClean="0">
                <a:solidFill>
                  <a:srgbClr val="000000"/>
                </a:solidFill>
                <a:ea typeface="SimSun" panose="02010600030101010101" pitchFamily="2" charset="-122"/>
                <a:cs typeface="Arial" panose="020B0604020202020204" pitchFamily="34" charset="0"/>
              </a:rPr>
              <a:t> </a:t>
            </a:r>
            <a:r>
              <a:rPr lang="es-MX" altLang="es-MX" sz="1200" dirty="0" err="1" smtClean="0">
                <a:solidFill>
                  <a:srgbClr val="000000"/>
                </a:solidFill>
                <a:ea typeface="SimSun" panose="02010600030101010101" pitchFamily="2" charset="-122"/>
                <a:cs typeface="Arial" panose="020B0604020202020204" pitchFamily="34" charset="0"/>
              </a:rPr>
              <a:t>the</a:t>
            </a:r>
            <a:r>
              <a:rPr lang="es-MX" altLang="es-MX" sz="1200" dirty="0" smtClean="0">
                <a:solidFill>
                  <a:srgbClr val="000000"/>
                </a:solidFill>
                <a:ea typeface="SimSun" panose="02010600030101010101" pitchFamily="2" charset="-122"/>
                <a:cs typeface="Arial" panose="020B0604020202020204" pitchFamily="34" charset="0"/>
              </a:rPr>
              <a:t> link of </a:t>
            </a:r>
            <a:r>
              <a:rPr lang="es-MX" altLang="es-MX" sz="1200" dirty="0" err="1" smtClean="0">
                <a:solidFill>
                  <a:srgbClr val="000000"/>
                </a:solidFill>
                <a:ea typeface="SimSun" panose="02010600030101010101" pitchFamily="2" charset="-122"/>
                <a:cs typeface="Arial" panose="020B0604020202020204" pitchFamily="34" charset="0"/>
              </a:rPr>
              <a:t>your</a:t>
            </a:r>
            <a:r>
              <a:rPr lang="es-MX" altLang="es-MX" sz="1200" dirty="0" smtClean="0">
                <a:solidFill>
                  <a:srgbClr val="000000"/>
                </a:solidFill>
                <a:ea typeface="SimSun" panose="02010600030101010101" pitchFamily="2" charset="-122"/>
                <a:cs typeface="Arial" panose="020B0604020202020204" pitchFamily="34" charset="0"/>
              </a:rPr>
              <a:t> video</a:t>
            </a:r>
            <a:r>
              <a:rPr lang="en-US" altLang="es-MX" sz="1200" dirty="0" smtClean="0">
                <a:solidFill>
                  <a:srgbClr val="000000"/>
                </a:solidFill>
                <a:ea typeface="SimSun" panose="02010600030101010101" pitchFamily="2" charset="-122"/>
                <a:cs typeface="Arial" panose="020B0604020202020204" pitchFamily="34" charset="0"/>
              </a:rPr>
              <a:t>.</a:t>
            </a:r>
            <a:endParaRPr lang="en-US" altLang="es-MX" sz="1200" dirty="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Flecha derecha 2"/>
          <p:cNvSpPr/>
          <p:nvPr/>
        </p:nvSpPr>
        <p:spPr>
          <a:xfrm>
            <a:off x="528452" y="655122"/>
            <a:ext cx="498763" cy="391886"/>
          </a:xfrm>
          <a:prstGeom prst="rightArrow">
            <a:avLst/>
          </a:prstGeom>
          <a:solidFill>
            <a:srgbClr val="009999"/>
          </a:solidFill>
          <a:ln>
            <a:solidFill>
              <a:srgbClr val="009999"/>
            </a:solidFill>
          </a:ln>
          <a:scene3d>
            <a:camera prst="orthographicFront"/>
            <a:lightRig rig="threePt" dir="t"/>
          </a:scene3d>
          <a:sp3d>
            <a:bevel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MX"/>
          </a:p>
        </p:txBody>
      </p:sp>
      <p:pic>
        <p:nvPicPr>
          <p:cNvPr id="4" name="Imagen 3"/>
          <p:cNvPicPr>
            <a:picLocks noChangeAspect="1"/>
          </p:cNvPicPr>
          <p:nvPr/>
        </p:nvPicPr>
        <p:blipFill rotWithShape="1">
          <a:blip r:embed="rId2"/>
          <a:srcRect l="682" t="10727" r="46500" b="31414"/>
          <a:stretch/>
        </p:blipFill>
        <p:spPr>
          <a:xfrm>
            <a:off x="138545" y="2465154"/>
            <a:ext cx="6567054" cy="4046481"/>
          </a:xfrm>
          <a:prstGeom prst="rect">
            <a:avLst/>
          </a:prstGeom>
          <a:ln>
            <a:noFill/>
          </a:ln>
          <a:effectLst>
            <a:outerShdw blurRad="292100" dist="139700" dir="2700000" algn="tl" rotWithShape="0">
              <a:srgbClr val="333333">
                <a:alpha val="65000"/>
              </a:srgbClr>
            </a:outerShdw>
          </a:effectLst>
        </p:spPr>
      </p:pic>
      <p:sp>
        <p:nvSpPr>
          <p:cNvPr id="6" name="Rectángulo redondeado 5"/>
          <p:cNvSpPr/>
          <p:nvPr/>
        </p:nvSpPr>
        <p:spPr>
          <a:xfrm>
            <a:off x="2604655" y="4710545"/>
            <a:ext cx="1870363" cy="1801090"/>
          </a:xfrm>
          <a:prstGeom prst="roundRect">
            <a:avLst/>
          </a:prstGeom>
          <a:noFill/>
          <a:ln w="57150">
            <a:solidFill>
              <a:srgbClr val="FFCCFF"/>
            </a:solidFill>
            <a:prstDash val="lgDash"/>
          </a:ln>
          <a:effectLst>
            <a:glow rad="228600">
              <a:srgbClr val="FFCCFF">
                <a:alpha val="40000"/>
              </a:srgbClr>
            </a:glow>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138545" y="1428489"/>
            <a:ext cx="6652161" cy="738792"/>
          </a:xfrm>
          <a:prstGeom prst="rect">
            <a:avLst/>
          </a:prstGeom>
          <a:noFill/>
        </p:spPr>
        <p:txBody>
          <a:bodyPr wrap="square" rtlCol="0">
            <a:spAutoFit/>
          </a:bodyPr>
          <a:lstStyle/>
          <a:p>
            <a:r>
              <a:rPr lang="es-MX" sz="2400" dirty="0">
                <a:hlinkClick r:id="rId3"/>
              </a:rPr>
              <a:t>https://</a:t>
            </a:r>
            <a:r>
              <a:rPr lang="es-MX" sz="2400" dirty="0" smtClean="0">
                <a:hlinkClick r:id="rId3"/>
              </a:rPr>
              <a:t>www.youtube.com/watch?v=RKYw-hpagZE</a:t>
            </a:r>
            <a:endParaRPr lang="es-MX" sz="2400" dirty="0" smtClean="0"/>
          </a:p>
          <a:p>
            <a:endParaRPr lang="es-MX" dirty="0"/>
          </a:p>
        </p:txBody>
      </p:sp>
      <p:sp>
        <p:nvSpPr>
          <p:cNvPr id="8" name="CuadroTexto 7"/>
          <p:cNvSpPr txBox="1"/>
          <p:nvPr/>
        </p:nvSpPr>
        <p:spPr>
          <a:xfrm>
            <a:off x="847399" y="7102582"/>
            <a:ext cx="5149346" cy="1143070"/>
          </a:xfrm>
          <a:prstGeom prst="rect">
            <a:avLst/>
          </a:prstGeom>
          <a:noFill/>
        </p:spPr>
        <p:txBody>
          <a:bodyPr wrap="square" rtlCol="0">
            <a:spAutoFit/>
          </a:bodyPr>
          <a:lstStyle/>
          <a:p>
            <a:pPr marL="171450" lvl="0" indent="-171450" defTabSz="514350">
              <a:lnSpc>
                <a:spcPct val="150000"/>
              </a:lnSpc>
              <a:buClr>
                <a:schemeClr val="accent1"/>
              </a:buClr>
              <a:buFont typeface="Symbol" panose="05050102010706020507" pitchFamily="18" charset="2"/>
              <a:buChar char="©"/>
            </a:pPr>
            <a:r>
              <a:rPr lang="es-MX" sz="2400" dirty="0">
                <a:solidFill>
                  <a:prstClr val="black"/>
                </a:solidFill>
              </a:rPr>
              <a:t>María de los Ángeles Guevara Ramírez </a:t>
            </a:r>
          </a:p>
          <a:p>
            <a:pPr marL="171450" lvl="0" indent="-171450" defTabSz="514350">
              <a:lnSpc>
                <a:spcPct val="150000"/>
              </a:lnSpc>
              <a:buClr>
                <a:schemeClr val="accent1"/>
              </a:buClr>
              <a:buFont typeface="Symbol" panose="05050102010706020507" pitchFamily="18" charset="2"/>
              <a:buChar char="©"/>
            </a:pPr>
            <a:r>
              <a:rPr lang="es-MX" sz="2400" dirty="0" smtClean="0">
                <a:solidFill>
                  <a:prstClr val="black"/>
                </a:solidFill>
              </a:rPr>
              <a:t>Natalia Elizabeth Ramirez Hernández</a:t>
            </a:r>
            <a:endParaRPr lang="es-MX" sz="2400" dirty="0">
              <a:solidFill>
                <a:prstClr val="black"/>
              </a:solidFill>
            </a:endParaRPr>
          </a:p>
        </p:txBody>
      </p:sp>
      <p:sp>
        <p:nvSpPr>
          <p:cNvPr id="9" name="CuadroTexto 8"/>
          <p:cNvSpPr txBox="1"/>
          <p:nvPr/>
        </p:nvSpPr>
        <p:spPr>
          <a:xfrm>
            <a:off x="1787236" y="314419"/>
            <a:ext cx="3505200" cy="923330"/>
          </a:xfrm>
          <a:prstGeom prst="rect">
            <a:avLst/>
          </a:prstGeom>
          <a:noFill/>
        </p:spPr>
        <p:txBody>
          <a:bodyPr wrap="square" rtlCol="0">
            <a:spAutoFit/>
          </a:bodyPr>
          <a:lstStyle/>
          <a:p>
            <a:pPr algn="ctr"/>
            <a:r>
              <a:rPr lang="es-MX" sz="5400" b="1" dirty="0">
                <a:solidFill>
                  <a:srgbClr val="009999"/>
                </a:solidFill>
                <a:effectLst>
                  <a:outerShdw blurRad="38100" dist="38100" dir="2700000" algn="tl">
                    <a:srgbClr val="000000">
                      <a:alpha val="43137"/>
                    </a:srgbClr>
                  </a:outerShdw>
                </a:effectLst>
                <a:latin typeface="Cooper Black" panose="0208090404030B020404" pitchFamily="18" charset="0"/>
              </a:rPr>
              <a:t>Video</a:t>
            </a:r>
            <a:r>
              <a:rPr lang="es-MX" dirty="0" smtClean="0"/>
              <a:t> </a:t>
            </a:r>
            <a:endParaRPr lang="es-MX" dirty="0"/>
          </a:p>
        </p:txBody>
      </p:sp>
    </p:spTree>
    <p:extLst>
      <p:ext uri="{BB962C8B-B14F-4D97-AF65-F5344CB8AC3E}">
        <p14:creationId xmlns:p14="http://schemas.microsoft.com/office/powerpoint/2010/main" val="443239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a16="http://schemas.microsoft.com/office/drawing/2014/main" val="20000"/>
                    </a:ext>
                  </a:extLst>
                </a:gridCol>
                <a:gridCol w="662801">
                  <a:extLst>
                    <a:ext uri="{9D8B030D-6E8A-4147-A177-3AD203B41FA5}">
                      <a16:colId xmlns:a16="http://schemas.microsoft.com/office/drawing/2014/main" val="20001"/>
                    </a:ext>
                  </a:extLst>
                </a:gridCol>
                <a:gridCol w="607568">
                  <a:extLst>
                    <a:ext uri="{9D8B030D-6E8A-4147-A177-3AD203B41FA5}">
                      <a16:colId xmlns:a16="http://schemas.microsoft.com/office/drawing/2014/main" val="20002"/>
                    </a:ext>
                  </a:extLst>
                </a:gridCol>
                <a:gridCol w="607567">
                  <a:extLst>
                    <a:ext uri="{9D8B030D-6E8A-4147-A177-3AD203B41FA5}">
                      <a16:colId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849121085"/>
              </p:ext>
            </p:extLst>
          </p:nvPr>
        </p:nvGraphicFramePr>
        <p:xfrm>
          <a:off x="998730" y="1002444"/>
          <a:ext cx="4860540" cy="3716242"/>
        </p:xfrm>
        <a:graphic>
          <a:graphicData uri="http://schemas.openxmlformats.org/drawingml/2006/table">
            <a:tbl>
              <a:tblPr firstRow="1" firstCol="1" bandRow="1">
                <a:tableStyleId>{5C22544A-7EE6-4342-B048-85BDC9FD1C3A}</a:tableStyleId>
              </a:tblPr>
              <a:tblGrid>
                <a:gridCol w="2970330">
                  <a:extLst>
                    <a:ext uri="{9D8B030D-6E8A-4147-A177-3AD203B41FA5}">
                      <a16:colId xmlns:a16="http://schemas.microsoft.com/office/drawing/2014/main" val="20000"/>
                    </a:ext>
                  </a:extLst>
                </a:gridCol>
                <a:gridCol w="972108">
                  <a:extLst>
                    <a:ext uri="{9D8B030D-6E8A-4147-A177-3AD203B41FA5}">
                      <a16:colId xmlns:a16="http://schemas.microsoft.com/office/drawing/2014/main" val="20001"/>
                    </a:ext>
                  </a:extLst>
                </a:gridCol>
                <a:gridCol w="918102">
                  <a:extLst>
                    <a:ext uri="{9D8B030D-6E8A-4147-A177-3AD203B41FA5}">
                      <a16:colId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1184041">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jobs  and workplaces unit</a:t>
                      </a:r>
                      <a:r>
                        <a:rPr lang="en-US" sz="800" b="0" baseline="0" dirty="0">
                          <a:solidFill>
                            <a:schemeClr val="tx1"/>
                          </a:solidFill>
                          <a:effectLst/>
                          <a:latin typeface="Arial" panose="020B0604020202020204" pitchFamily="34" charset="0"/>
                          <a:cs typeface="Arial" panose="020B0604020202020204" pitchFamily="34" charset="0"/>
                        </a:rPr>
                        <a:t> 8</a:t>
                      </a:r>
                    </a:p>
                    <a:p>
                      <a:pPr marL="342900" lvl="0" indent="-160338">
                        <a:lnSpc>
                          <a:spcPct val="115000"/>
                        </a:lnSpc>
                        <a:spcAft>
                          <a:spcPts val="1000"/>
                        </a:spcAft>
                        <a:buFont typeface="Symbol" panose="05050102010706020507" pitchFamily="18" charset="2"/>
                        <a:buChar char=""/>
                        <a:tabLst>
                          <a:tab pos="741680" algn="l"/>
                        </a:tabLst>
                      </a:pPr>
                      <a:r>
                        <a:rPr lang="en-US" sz="800" b="0" baseline="0" dirty="0">
                          <a:solidFill>
                            <a:schemeClr val="tx1"/>
                          </a:solidFill>
                          <a:effectLst/>
                          <a:latin typeface="Arial" panose="020B0604020202020204" pitchFamily="34" charset="0"/>
                          <a:cs typeface="Arial" panose="020B0604020202020204" pitchFamily="34" charset="0"/>
                        </a:rPr>
                        <a:t>Use of adjectives to describe the </a:t>
                      </a:r>
                      <a:r>
                        <a:rPr lang="en-US" sz="800" b="0" baseline="0">
                          <a:solidFill>
                            <a:schemeClr val="tx1"/>
                          </a:solidFill>
                          <a:effectLst/>
                          <a:latin typeface="Arial" panose="020B0604020202020204" pitchFamily="34" charset="0"/>
                          <a:cs typeface="Arial" panose="020B0604020202020204" pitchFamily="34" charset="0"/>
                        </a:rPr>
                        <a:t>job </a:t>
                      </a:r>
                      <a:r>
                        <a:rPr lang="en-US" sz="800" b="0">
                          <a:solidFill>
                            <a:schemeClr val="tx1"/>
                          </a:solidFill>
                          <a:effectLst/>
                          <a:latin typeface="Arial" panose="020B0604020202020204" pitchFamily="34" charset="0"/>
                          <a:cs typeface="Arial" panose="020B0604020202020204" pitchFamily="34" charset="0"/>
                        </a:rPr>
                        <a:t> (+5)</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1"/>
                  </a:ext>
                </a:extLst>
              </a:tr>
              <a:tr h="76568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 -) sentences and questions (10)</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 (I suggest to wear costumes to characterize your job)</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20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960</TotalTime>
  <Words>631</Words>
  <Application>Microsoft Office PowerPoint</Application>
  <PresentationFormat>Presentación en pantalla (4:3)</PresentationFormat>
  <Paragraphs>96</Paragraphs>
  <Slides>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vt:i4>
      </vt:variant>
    </vt:vector>
  </HeadingPairs>
  <TitlesOfParts>
    <vt:vector size="12" baseType="lpstr">
      <vt:lpstr>SimSun</vt:lpstr>
      <vt:lpstr>Arial</vt:lpstr>
      <vt:lpstr>Calibri</vt:lpstr>
      <vt:lpstr>Calibri Light</vt:lpstr>
      <vt:lpstr>Cooper Black</vt:lpstr>
      <vt:lpstr>Symbol</vt:lpstr>
      <vt:lpstr>Times New Roman</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MARIA DE LOS ANGELES GUEVARA RAMIREZ</cp:lastModifiedBy>
  <cp:revision>12</cp:revision>
  <dcterms:created xsi:type="dcterms:W3CDTF">2020-02-28T15:55:09Z</dcterms:created>
  <dcterms:modified xsi:type="dcterms:W3CDTF">2021-05-28T23:40:50Z</dcterms:modified>
</cp:coreProperties>
</file>