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60" r:id="rId2"/>
    <p:sldId id="257" r:id="rId3"/>
    <p:sldId id="259" r:id="rId4"/>
    <p:sldId id="258" r:id="rId5"/>
  </p:sldIdLst>
  <p:sldSz cx="6858000" cy="9144000" type="screen4x3"/>
  <p:notesSz cx="6858000" cy="9144000"/>
  <p:defaultTextStyle>
    <a:defPPr>
      <a:defRPr lang="es-MX"/>
    </a:defPPr>
    <a:lvl1pPr marL="0" algn="l" defTabSz="914356" rtl="0" eaLnBrk="1" latinLnBrk="0" hangingPunct="1">
      <a:defRPr sz="1801" kern="1200">
        <a:solidFill>
          <a:schemeClr val="tx1"/>
        </a:solidFill>
        <a:latin typeface="+mn-lt"/>
        <a:ea typeface="+mn-ea"/>
        <a:cs typeface="+mn-cs"/>
      </a:defRPr>
    </a:lvl1pPr>
    <a:lvl2pPr marL="457178" algn="l" defTabSz="914356" rtl="0" eaLnBrk="1" latinLnBrk="0" hangingPunct="1">
      <a:defRPr sz="1801" kern="1200">
        <a:solidFill>
          <a:schemeClr val="tx1"/>
        </a:solidFill>
        <a:latin typeface="+mn-lt"/>
        <a:ea typeface="+mn-ea"/>
        <a:cs typeface="+mn-cs"/>
      </a:defRPr>
    </a:lvl2pPr>
    <a:lvl3pPr marL="914356" algn="l" defTabSz="914356" rtl="0" eaLnBrk="1" latinLnBrk="0" hangingPunct="1">
      <a:defRPr sz="1801" kern="1200">
        <a:solidFill>
          <a:schemeClr val="tx1"/>
        </a:solidFill>
        <a:latin typeface="+mn-lt"/>
        <a:ea typeface="+mn-ea"/>
        <a:cs typeface="+mn-cs"/>
      </a:defRPr>
    </a:lvl3pPr>
    <a:lvl4pPr marL="1371534" algn="l" defTabSz="914356" rtl="0" eaLnBrk="1" latinLnBrk="0" hangingPunct="1">
      <a:defRPr sz="1801" kern="1200">
        <a:solidFill>
          <a:schemeClr val="tx1"/>
        </a:solidFill>
        <a:latin typeface="+mn-lt"/>
        <a:ea typeface="+mn-ea"/>
        <a:cs typeface="+mn-cs"/>
      </a:defRPr>
    </a:lvl4pPr>
    <a:lvl5pPr marL="1828712" algn="l" defTabSz="914356" rtl="0" eaLnBrk="1" latinLnBrk="0" hangingPunct="1">
      <a:defRPr sz="1801" kern="1200">
        <a:solidFill>
          <a:schemeClr val="tx1"/>
        </a:solidFill>
        <a:latin typeface="+mn-lt"/>
        <a:ea typeface="+mn-ea"/>
        <a:cs typeface="+mn-cs"/>
      </a:defRPr>
    </a:lvl5pPr>
    <a:lvl6pPr marL="2285890" algn="l" defTabSz="914356" rtl="0" eaLnBrk="1" latinLnBrk="0" hangingPunct="1">
      <a:defRPr sz="1801" kern="1200">
        <a:solidFill>
          <a:schemeClr val="tx1"/>
        </a:solidFill>
        <a:latin typeface="+mn-lt"/>
        <a:ea typeface="+mn-ea"/>
        <a:cs typeface="+mn-cs"/>
      </a:defRPr>
    </a:lvl6pPr>
    <a:lvl7pPr marL="2743068" algn="l" defTabSz="914356" rtl="0" eaLnBrk="1" latinLnBrk="0" hangingPunct="1">
      <a:defRPr sz="1801" kern="1200">
        <a:solidFill>
          <a:schemeClr val="tx1"/>
        </a:solidFill>
        <a:latin typeface="+mn-lt"/>
        <a:ea typeface="+mn-ea"/>
        <a:cs typeface="+mn-cs"/>
      </a:defRPr>
    </a:lvl7pPr>
    <a:lvl8pPr marL="3200246" algn="l" defTabSz="914356" rtl="0" eaLnBrk="1" latinLnBrk="0" hangingPunct="1">
      <a:defRPr sz="1801" kern="1200">
        <a:solidFill>
          <a:schemeClr val="tx1"/>
        </a:solidFill>
        <a:latin typeface="+mn-lt"/>
        <a:ea typeface="+mn-ea"/>
        <a:cs typeface="+mn-cs"/>
      </a:defRPr>
    </a:lvl8pPr>
    <a:lvl9pPr marL="3657424" algn="l" defTabSz="914356" rtl="0" eaLnBrk="1" latinLnBrk="0" hangingPunct="1">
      <a:defRPr sz="1801"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FF"/>
    <a:srgbClr val="0099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6" autoAdjust="0"/>
    <p:restoredTop sz="94660"/>
  </p:normalViewPr>
  <p:slideViewPr>
    <p:cSldViewPr snapToGrid="0">
      <p:cViewPr varScale="1">
        <p:scale>
          <a:sx n="69" d="100"/>
          <a:sy n="69" d="100"/>
        </p:scale>
        <p:origin x="2292"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EF5E5511-F33E-443E-9CEC-491816CA82FD}" type="datetimeFigureOut">
              <a:rPr lang="es-MX" smtClean="0"/>
              <a:t>28/05/2021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C7949321-0BC5-41A2-ABF2-A3A82D2E4927}" type="slidenum">
              <a:rPr lang="es-MX" smtClean="0"/>
              <a:t>‹Nº›</a:t>
            </a:fld>
            <a:endParaRPr lang="es-MX"/>
          </a:p>
        </p:txBody>
      </p:sp>
    </p:spTree>
    <p:extLst>
      <p:ext uri="{BB962C8B-B14F-4D97-AF65-F5344CB8AC3E}">
        <p14:creationId xmlns:p14="http://schemas.microsoft.com/office/powerpoint/2010/main" val="18721457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EF5E5511-F33E-443E-9CEC-491816CA82FD}" type="datetimeFigureOut">
              <a:rPr lang="es-MX" smtClean="0"/>
              <a:t>28/05/2021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C7949321-0BC5-41A2-ABF2-A3A82D2E4927}" type="slidenum">
              <a:rPr lang="es-MX" smtClean="0"/>
              <a:t>‹Nº›</a:t>
            </a:fld>
            <a:endParaRPr lang="es-MX"/>
          </a:p>
        </p:txBody>
      </p:sp>
    </p:spTree>
    <p:extLst>
      <p:ext uri="{BB962C8B-B14F-4D97-AF65-F5344CB8AC3E}">
        <p14:creationId xmlns:p14="http://schemas.microsoft.com/office/powerpoint/2010/main" val="5535687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EF5E5511-F33E-443E-9CEC-491816CA82FD}" type="datetimeFigureOut">
              <a:rPr lang="es-MX" smtClean="0"/>
              <a:t>28/05/2021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C7949321-0BC5-41A2-ABF2-A3A82D2E4927}" type="slidenum">
              <a:rPr lang="es-MX" smtClean="0"/>
              <a:t>‹Nº›</a:t>
            </a:fld>
            <a:endParaRPr lang="es-MX"/>
          </a:p>
        </p:txBody>
      </p:sp>
    </p:spTree>
    <p:extLst>
      <p:ext uri="{BB962C8B-B14F-4D97-AF65-F5344CB8AC3E}">
        <p14:creationId xmlns:p14="http://schemas.microsoft.com/office/powerpoint/2010/main" val="12116338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EF5E5511-F33E-443E-9CEC-491816CA82FD}" type="datetimeFigureOut">
              <a:rPr lang="es-MX" smtClean="0"/>
              <a:t>28/05/2021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C7949321-0BC5-41A2-ABF2-A3A82D2E4927}" type="slidenum">
              <a:rPr lang="es-MX" smtClean="0"/>
              <a:t>‹Nº›</a:t>
            </a:fld>
            <a:endParaRPr lang="es-MX"/>
          </a:p>
        </p:txBody>
      </p:sp>
    </p:spTree>
    <p:extLst>
      <p:ext uri="{BB962C8B-B14F-4D97-AF65-F5344CB8AC3E}">
        <p14:creationId xmlns:p14="http://schemas.microsoft.com/office/powerpoint/2010/main" val="41149054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s-ES"/>
              <a:t>Haga clic para modificar el estilo de texto del patrón</a:t>
            </a:r>
          </a:p>
        </p:txBody>
      </p:sp>
      <p:sp>
        <p:nvSpPr>
          <p:cNvPr id="4" name="Date Placeholder 3"/>
          <p:cNvSpPr>
            <a:spLocks noGrp="1"/>
          </p:cNvSpPr>
          <p:nvPr>
            <p:ph type="dt" sz="half" idx="10"/>
          </p:nvPr>
        </p:nvSpPr>
        <p:spPr/>
        <p:txBody>
          <a:bodyPr/>
          <a:lstStyle/>
          <a:p>
            <a:fld id="{EF5E5511-F33E-443E-9CEC-491816CA82FD}" type="datetimeFigureOut">
              <a:rPr lang="es-MX" smtClean="0"/>
              <a:t>28/05/2021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C7949321-0BC5-41A2-ABF2-A3A82D2E4927}" type="slidenum">
              <a:rPr lang="es-MX" smtClean="0"/>
              <a:t>‹Nº›</a:t>
            </a:fld>
            <a:endParaRPr lang="es-MX"/>
          </a:p>
        </p:txBody>
      </p:sp>
    </p:spTree>
    <p:extLst>
      <p:ext uri="{BB962C8B-B14F-4D97-AF65-F5344CB8AC3E}">
        <p14:creationId xmlns:p14="http://schemas.microsoft.com/office/powerpoint/2010/main" val="6181224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EF5E5511-F33E-443E-9CEC-491816CA82FD}" type="datetimeFigureOut">
              <a:rPr lang="es-MX" smtClean="0"/>
              <a:t>28/05/2021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C7949321-0BC5-41A2-ABF2-A3A82D2E4927}" type="slidenum">
              <a:rPr lang="es-MX" smtClean="0"/>
              <a:t>‹Nº›</a:t>
            </a:fld>
            <a:endParaRPr lang="es-MX"/>
          </a:p>
        </p:txBody>
      </p:sp>
    </p:spTree>
    <p:extLst>
      <p:ext uri="{BB962C8B-B14F-4D97-AF65-F5344CB8AC3E}">
        <p14:creationId xmlns:p14="http://schemas.microsoft.com/office/powerpoint/2010/main" val="36993563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a:t>Haga clic para modificar el estilo de texto del patrón</a:t>
            </a:r>
          </a:p>
        </p:txBody>
      </p:sp>
      <p:sp>
        <p:nvSpPr>
          <p:cNvPr id="4" name="Content Placeholder 3"/>
          <p:cNvSpPr>
            <a:spLocks noGrp="1"/>
          </p:cNvSpPr>
          <p:nvPr>
            <p:ph sz="half" idx="2"/>
          </p:nvPr>
        </p:nvSpPr>
        <p:spPr>
          <a:xfrm>
            <a:off x="472381" y="3340100"/>
            <a:ext cx="2901255" cy="4912784"/>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a:t>Haga clic para modificar el estilo de texto del patrón</a:t>
            </a:r>
          </a:p>
        </p:txBody>
      </p:sp>
      <p:sp>
        <p:nvSpPr>
          <p:cNvPr id="6" name="Content Placeholder 5"/>
          <p:cNvSpPr>
            <a:spLocks noGrp="1"/>
          </p:cNvSpPr>
          <p:nvPr>
            <p:ph sz="quarter" idx="4"/>
          </p:nvPr>
        </p:nvSpPr>
        <p:spPr>
          <a:xfrm>
            <a:off x="3471863" y="3340100"/>
            <a:ext cx="2915543" cy="4912784"/>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EF5E5511-F33E-443E-9CEC-491816CA82FD}" type="datetimeFigureOut">
              <a:rPr lang="es-MX" smtClean="0"/>
              <a:t>28/05/2021</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C7949321-0BC5-41A2-ABF2-A3A82D2E4927}" type="slidenum">
              <a:rPr lang="es-MX" smtClean="0"/>
              <a:t>‹Nº›</a:t>
            </a:fld>
            <a:endParaRPr lang="es-MX"/>
          </a:p>
        </p:txBody>
      </p:sp>
    </p:spTree>
    <p:extLst>
      <p:ext uri="{BB962C8B-B14F-4D97-AF65-F5344CB8AC3E}">
        <p14:creationId xmlns:p14="http://schemas.microsoft.com/office/powerpoint/2010/main" val="3527660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EF5E5511-F33E-443E-9CEC-491816CA82FD}" type="datetimeFigureOut">
              <a:rPr lang="es-MX" smtClean="0"/>
              <a:t>28/05/2021</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C7949321-0BC5-41A2-ABF2-A3A82D2E4927}" type="slidenum">
              <a:rPr lang="es-MX" smtClean="0"/>
              <a:t>‹Nº›</a:t>
            </a:fld>
            <a:endParaRPr lang="es-MX"/>
          </a:p>
        </p:txBody>
      </p:sp>
    </p:spTree>
    <p:extLst>
      <p:ext uri="{BB962C8B-B14F-4D97-AF65-F5344CB8AC3E}">
        <p14:creationId xmlns:p14="http://schemas.microsoft.com/office/powerpoint/2010/main" val="40555726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F5E5511-F33E-443E-9CEC-491816CA82FD}" type="datetimeFigureOut">
              <a:rPr lang="es-MX" smtClean="0"/>
              <a:t>28/05/2021</a:t>
            </a:fld>
            <a:endParaRPr lang="es-MX"/>
          </a:p>
        </p:txBody>
      </p:sp>
      <p:sp>
        <p:nvSpPr>
          <p:cNvPr id="3" name="Footer Placeholder 2"/>
          <p:cNvSpPr>
            <a:spLocks noGrp="1"/>
          </p:cNvSpPr>
          <p:nvPr>
            <p:ph type="ftr" sz="quarter" idx="11"/>
          </p:nvPr>
        </p:nvSpPr>
        <p:spPr/>
        <p:txBody>
          <a:bodyPr/>
          <a:lstStyle/>
          <a:p>
            <a:endParaRPr lang="es-MX"/>
          </a:p>
        </p:txBody>
      </p:sp>
      <p:sp>
        <p:nvSpPr>
          <p:cNvPr id="4" name="Slide Number Placeholder 3"/>
          <p:cNvSpPr>
            <a:spLocks noGrp="1"/>
          </p:cNvSpPr>
          <p:nvPr>
            <p:ph type="sldNum" sz="quarter" idx="12"/>
          </p:nvPr>
        </p:nvSpPr>
        <p:spPr/>
        <p:txBody>
          <a:bodyPr/>
          <a:lstStyle/>
          <a:p>
            <a:fld id="{C7949321-0BC5-41A2-ABF2-A3A82D2E4927}" type="slidenum">
              <a:rPr lang="es-MX" smtClean="0"/>
              <a:t>‹Nº›</a:t>
            </a:fld>
            <a:endParaRPr lang="es-MX"/>
          </a:p>
        </p:txBody>
      </p:sp>
    </p:spTree>
    <p:extLst>
      <p:ext uri="{BB962C8B-B14F-4D97-AF65-F5344CB8AC3E}">
        <p14:creationId xmlns:p14="http://schemas.microsoft.com/office/powerpoint/2010/main" val="3246309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a:t>Haga clic para modificar el estilo de texto del patrón</a:t>
            </a:r>
          </a:p>
        </p:txBody>
      </p:sp>
      <p:sp>
        <p:nvSpPr>
          <p:cNvPr id="5" name="Date Placeholder 4"/>
          <p:cNvSpPr>
            <a:spLocks noGrp="1"/>
          </p:cNvSpPr>
          <p:nvPr>
            <p:ph type="dt" sz="half" idx="10"/>
          </p:nvPr>
        </p:nvSpPr>
        <p:spPr/>
        <p:txBody>
          <a:bodyPr/>
          <a:lstStyle/>
          <a:p>
            <a:fld id="{EF5E5511-F33E-443E-9CEC-491816CA82FD}" type="datetimeFigureOut">
              <a:rPr lang="es-MX" smtClean="0"/>
              <a:t>28/05/2021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C7949321-0BC5-41A2-ABF2-A3A82D2E4927}" type="slidenum">
              <a:rPr lang="es-MX" smtClean="0"/>
              <a:t>‹Nº›</a:t>
            </a:fld>
            <a:endParaRPr lang="es-MX"/>
          </a:p>
        </p:txBody>
      </p:sp>
    </p:spTree>
    <p:extLst>
      <p:ext uri="{BB962C8B-B14F-4D97-AF65-F5344CB8AC3E}">
        <p14:creationId xmlns:p14="http://schemas.microsoft.com/office/powerpoint/2010/main" val="10036322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a:t>Haga clic para modificar el estilo de texto del patrón</a:t>
            </a:r>
          </a:p>
        </p:txBody>
      </p:sp>
      <p:sp>
        <p:nvSpPr>
          <p:cNvPr id="5" name="Date Placeholder 4"/>
          <p:cNvSpPr>
            <a:spLocks noGrp="1"/>
          </p:cNvSpPr>
          <p:nvPr>
            <p:ph type="dt" sz="half" idx="10"/>
          </p:nvPr>
        </p:nvSpPr>
        <p:spPr/>
        <p:txBody>
          <a:bodyPr/>
          <a:lstStyle/>
          <a:p>
            <a:fld id="{EF5E5511-F33E-443E-9CEC-491816CA82FD}" type="datetimeFigureOut">
              <a:rPr lang="es-MX" smtClean="0"/>
              <a:t>28/05/2021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C7949321-0BC5-41A2-ABF2-A3A82D2E4927}" type="slidenum">
              <a:rPr lang="es-MX" smtClean="0"/>
              <a:t>‹Nº›</a:t>
            </a:fld>
            <a:endParaRPr lang="es-MX"/>
          </a:p>
        </p:txBody>
      </p:sp>
    </p:spTree>
    <p:extLst>
      <p:ext uri="{BB962C8B-B14F-4D97-AF65-F5344CB8AC3E}">
        <p14:creationId xmlns:p14="http://schemas.microsoft.com/office/powerpoint/2010/main" val="16011699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EF5E5511-F33E-443E-9CEC-491816CA82FD}" type="datetimeFigureOut">
              <a:rPr lang="es-MX" smtClean="0"/>
              <a:t>28/05/2021</a:t>
            </a:fld>
            <a:endParaRPr lang="es-MX"/>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s-MX"/>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C7949321-0BC5-41A2-ABF2-A3A82D2E4927}" type="slidenum">
              <a:rPr lang="es-MX" smtClean="0"/>
              <a:t>‹Nº›</a:t>
            </a:fld>
            <a:endParaRPr lang="es-MX"/>
          </a:p>
        </p:txBody>
      </p:sp>
    </p:spTree>
    <p:extLst>
      <p:ext uri="{BB962C8B-B14F-4D97-AF65-F5344CB8AC3E}">
        <p14:creationId xmlns:p14="http://schemas.microsoft.com/office/powerpoint/2010/main" val="349744302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hyperlink" Target="https://www.youtube.com/watch?v=RKYw-hpagZE" TargetMode="External"/><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pic>
        <p:nvPicPr>
          <p:cNvPr id="2" name="Imagen 1"/>
          <p:cNvPicPr>
            <a:picLocks noChangeAspect="1"/>
          </p:cNvPicPr>
          <p:nvPr/>
        </p:nvPicPr>
        <p:blipFill>
          <a:blip r:embed="rId2"/>
          <a:stretch>
            <a:fillRect/>
          </a:stretch>
        </p:blipFill>
        <p:spPr>
          <a:xfrm>
            <a:off x="281001" y="246552"/>
            <a:ext cx="1164437" cy="1444877"/>
          </a:xfrm>
          <a:prstGeom prst="rect">
            <a:avLst/>
          </a:prstGeom>
        </p:spPr>
      </p:pic>
      <p:sp>
        <p:nvSpPr>
          <p:cNvPr id="3" name="CuadroTexto 2"/>
          <p:cNvSpPr txBox="1"/>
          <p:nvPr/>
        </p:nvSpPr>
        <p:spPr>
          <a:xfrm>
            <a:off x="2222675" y="504652"/>
            <a:ext cx="3383280" cy="307777"/>
          </a:xfrm>
          <a:prstGeom prst="rect">
            <a:avLst/>
          </a:prstGeom>
          <a:noFill/>
        </p:spPr>
        <p:txBody>
          <a:bodyPr wrap="square" rtlCol="0">
            <a:spAutoFit/>
          </a:bodyPr>
          <a:lstStyle/>
          <a:p>
            <a:pPr lvl="0" eaLnBrk="0" fontAlgn="base" hangingPunct="0">
              <a:spcBef>
                <a:spcPct val="0"/>
              </a:spcBef>
              <a:spcAft>
                <a:spcPct val="0"/>
              </a:spcAft>
            </a:pPr>
            <a:r>
              <a:rPr lang="es-MX" altLang="es-MX" sz="1400" b="1" i="1" dirty="0">
                <a:solidFill>
                  <a:prstClr val="black"/>
                </a:solidFill>
                <a:latin typeface="Calibri" panose="020F0502020204030204" pitchFamily="34" charset="0"/>
                <a:ea typeface="Calibri" panose="020F0502020204030204" pitchFamily="34" charset="0"/>
                <a:cs typeface="Times New Roman" panose="02020603050405020304" pitchFamily="18" charset="0"/>
              </a:rPr>
              <a:t>Escuela Normal de Educación Preescolar</a:t>
            </a:r>
            <a:endParaRPr lang="es-MX" altLang="es-MX" sz="700" dirty="0">
              <a:solidFill>
                <a:prstClr val="black"/>
              </a:solidFill>
            </a:endParaRPr>
          </a:p>
        </p:txBody>
      </p:sp>
      <p:sp>
        <p:nvSpPr>
          <p:cNvPr id="4" name="CuadroTexto 3"/>
          <p:cNvSpPr txBox="1"/>
          <p:nvPr/>
        </p:nvSpPr>
        <p:spPr>
          <a:xfrm>
            <a:off x="2597579" y="839723"/>
            <a:ext cx="2633472" cy="1240789"/>
          </a:xfrm>
          <a:prstGeom prst="rect">
            <a:avLst/>
          </a:prstGeom>
          <a:noFill/>
        </p:spPr>
        <p:txBody>
          <a:bodyPr wrap="square" rtlCol="0">
            <a:spAutoFit/>
          </a:bodyPr>
          <a:lstStyle/>
          <a:p>
            <a:pPr lvl="0" algn="ctr" defTabSz="514350">
              <a:lnSpc>
                <a:spcPct val="107000"/>
              </a:lnSpc>
              <a:spcAft>
                <a:spcPts val="800"/>
              </a:spcAft>
            </a:pPr>
            <a:r>
              <a:rPr lang="es-MX" sz="1400" i="1" dirty="0">
                <a:solidFill>
                  <a:prstClr val="black"/>
                </a:solidFill>
                <a:latin typeface="Calibri" panose="020F0502020204030204" pitchFamily="34" charset="0"/>
                <a:ea typeface="Calibri" panose="020F0502020204030204" pitchFamily="34" charset="0"/>
                <a:cs typeface="Times New Roman" panose="02020603050405020304" pitchFamily="18" charset="0"/>
              </a:rPr>
              <a:t>Licenciatura en educación preescolar</a:t>
            </a:r>
            <a:endParaRPr lang="es-MX" sz="1200"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lvl="0" algn="ctr" defTabSz="514350">
              <a:lnSpc>
                <a:spcPct val="107000"/>
              </a:lnSpc>
              <a:spcAft>
                <a:spcPts val="800"/>
              </a:spcAft>
            </a:pPr>
            <a:r>
              <a:rPr lang="es-MX" sz="1400" i="1" dirty="0">
                <a:solidFill>
                  <a:prstClr val="black"/>
                </a:solidFill>
                <a:latin typeface="Calibri" panose="020F0502020204030204" pitchFamily="34" charset="0"/>
                <a:ea typeface="Calibri" panose="020F0502020204030204" pitchFamily="34" charset="0"/>
                <a:cs typeface="Times New Roman" panose="02020603050405020304" pitchFamily="18" charset="0"/>
              </a:rPr>
              <a:t>Ciclo escolar 2020 – 2021</a:t>
            </a:r>
            <a:endParaRPr lang="es-MX" sz="1200"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lvl="0" algn="ctr" defTabSz="514350">
              <a:lnSpc>
                <a:spcPct val="107000"/>
              </a:lnSpc>
              <a:spcAft>
                <a:spcPts val="800"/>
              </a:spcAft>
            </a:pPr>
            <a:r>
              <a:rPr lang="es-MX" sz="1600" b="1" i="1" u="sng" dirty="0">
                <a:solidFill>
                  <a:prstClr val="black"/>
                </a:solidFill>
                <a:latin typeface="Calibri" panose="020F0502020204030204" pitchFamily="34" charset="0"/>
                <a:ea typeface="Calibri" panose="020F0502020204030204" pitchFamily="34" charset="0"/>
                <a:cs typeface="Times New Roman" panose="02020603050405020304" pitchFamily="18" charset="0"/>
              </a:rPr>
              <a:t>INGLES </a:t>
            </a:r>
            <a:r>
              <a:rPr lang="es-MX" sz="1600" b="1" i="1" u="sng" dirty="0" smtClean="0">
                <a:solidFill>
                  <a:prstClr val="black"/>
                </a:solidFill>
                <a:latin typeface="Calibri" panose="020F0502020204030204" pitchFamily="34" charset="0"/>
                <a:ea typeface="Calibri" panose="020F0502020204030204" pitchFamily="34" charset="0"/>
                <a:cs typeface="Times New Roman" panose="02020603050405020304" pitchFamily="18" charset="0"/>
              </a:rPr>
              <a:t>A1.2</a:t>
            </a:r>
            <a:endParaRPr lang="es-MX" sz="1200"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5" name="CuadroTexto 4"/>
          <p:cNvSpPr txBox="1"/>
          <p:nvPr/>
        </p:nvSpPr>
        <p:spPr>
          <a:xfrm>
            <a:off x="2944368" y="2335350"/>
            <a:ext cx="3456432" cy="886461"/>
          </a:xfrm>
          <a:prstGeom prst="rect">
            <a:avLst/>
          </a:prstGeom>
          <a:noFill/>
        </p:spPr>
        <p:txBody>
          <a:bodyPr wrap="square" rtlCol="0">
            <a:spAutoFit/>
          </a:bodyPr>
          <a:lstStyle/>
          <a:p>
            <a:pPr lvl="0" algn="r" defTabSz="514350">
              <a:lnSpc>
                <a:spcPct val="107000"/>
              </a:lnSpc>
              <a:spcAft>
                <a:spcPts val="800"/>
              </a:spcAft>
            </a:pPr>
            <a:r>
              <a:rPr lang="es-MX" sz="1400" i="1" dirty="0">
                <a:solidFill>
                  <a:prstClr val="black"/>
                </a:solidFill>
                <a:latin typeface="Calibri" panose="020F0502020204030204" pitchFamily="34" charset="0"/>
                <a:ea typeface="Calibri" panose="020F0502020204030204" pitchFamily="34" charset="0"/>
                <a:cs typeface="Times New Roman" panose="02020603050405020304" pitchFamily="18" charset="0"/>
              </a:rPr>
              <a:t>2</a:t>
            </a:r>
            <a:r>
              <a:rPr lang="es-MX" sz="1400" i="1" dirty="0" smtClean="0">
                <a:solidFill>
                  <a:prstClr val="black"/>
                </a:solidFill>
                <a:latin typeface="Calibri" panose="020F0502020204030204" pitchFamily="34" charset="0"/>
                <a:ea typeface="Calibri" panose="020F0502020204030204" pitchFamily="34" charset="0"/>
                <a:cs typeface="Times New Roman" panose="02020603050405020304" pitchFamily="18" charset="0"/>
              </a:rPr>
              <a:t>° </a:t>
            </a:r>
            <a:r>
              <a:rPr lang="es-MX" sz="1400" i="1" dirty="0">
                <a:solidFill>
                  <a:prstClr val="black"/>
                </a:solidFill>
                <a:latin typeface="Calibri" panose="020F0502020204030204" pitchFamily="34" charset="0"/>
                <a:ea typeface="Calibri" panose="020F0502020204030204" pitchFamily="34" charset="0"/>
                <a:cs typeface="Times New Roman" panose="02020603050405020304" pitchFamily="18" charset="0"/>
              </a:rPr>
              <a:t>semestre</a:t>
            </a:r>
            <a:endParaRPr lang="es-MX" sz="1200"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lvl="0" algn="r" defTabSz="514350">
              <a:lnSpc>
                <a:spcPct val="107000"/>
              </a:lnSpc>
              <a:spcAft>
                <a:spcPts val="800"/>
              </a:spcAft>
            </a:pPr>
            <a:r>
              <a:rPr lang="es-MX" sz="1400" b="1" i="1" dirty="0">
                <a:solidFill>
                  <a:prstClr val="black"/>
                </a:solidFill>
                <a:latin typeface="Calibri" panose="020F0502020204030204" pitchFamily="34" charset="0"/>
                <a:ea typeface="Calibri" panose="020F0502020204030204" pitchFamily="34" charset="0"/>
                <a:cs typeface="Times New Roman" panose="02020603050405020304" pitchFamily="18" charset="0"/>
              </a:rPr>
              <a:t>MAESTRO: Máyela Alejandra del Carmen Gaona García </a:t>
            </a:r>
            <a:endParaRPr lang="es-MX" sz="1200"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6" name="CuadroTexto 5"/>
          <p:cNvSpPr txBox="1"/>
          <p:nvPr/>
        </p:nvSpPr>
        <p:spPr>
          <a:xfrm>
            <a:off x="600874" y="3375709"/>
            <a:ext cx="4275926" cy="646331"/>
          </a:xfrm>
          <a:prstGeom prst="rect">
            <a:avLst/>
          </a:prstGeom>
          <a:noFill/>
        </p:spPr>
        <p:txBody>
          <a:bodyPr wrap="square" rtlCol="0">
            <a:spAutoFit/>
          </a:bodyPr>
          <a:lstStyle/>
          <a:p>
            <a:pPr marL="171450" lvl="0" indent="-171450" defTabSz="514350">
              <a:buClr>
                <a:schemeClr val="accent1"/>
              </a:buClr>
              <a:buFont typeface="Symbol" panose="05050102010706020507" pitchFamily="18" charset="2"/>
              <a:buChar char="©"/>
            </a:pPr>
            <a:r>
              <a:rPr lang="es-MX" sz="1800" dirty="0">
                <a:solidFill>
                  <a:prstClr val="black"/>
                </a:solidFill>
              </a:rPr>
              <a:t>María de los Ángeles Guevara Ramírez </a:t>
            </a:r>
          </a:p>
          <a:p>
            <a:pPr marL="171450" lvl="0" indent="-171450" defTabSz="514350">
              <a:buClr>
                <a:schemeClr val="accent1"/>
              </a:buClr>
              <a:buFont typeface="Symbol" panose="05050102010706020507" pitchFamily="18" charset="2"/>
              <a:buChar char="©"/>
            </a:pPr>
            <a:r>
              <a:rPr lang="es-MX" sz="1800" dirty="0" smtClean="0">
                <a:solidFill>
                  <a:prstClr val="black"/>
                </a:solidFill>
              </a:rPr>
              <a:t>Natalia Elizabeth Ramirez Hernández</a:t>
            </a:r>
            <a:endParaRPr lang="es-MX" sz="1800" dirty="0">
              <a:solidFill>
                <a:prstClr val="black"/>
              </a:solidFill>
            </a:endParaRPr>
          </a:p>
        </p:txBody>
      </p:sp>
      <p:sp>
        <p:nvSpPr>
          <p:cNvPr id="7" name="CuadroTexto 6"/>
          <p:cNvSpPr txBox="1"/>
          <p:nvPr/>
        </p:nvSpPr>
        <p:spPr>
          <a:xfrm>
            <a:off x="600874" y="4112261"/>
            <a:ext cx="5799926" cy="1754326"/>
          </a:xfrm>
          <a:prstGeom prst="rect">
            <a:avLst/>
          </a:prstGeom>
          <a:noFill/>
        </p:spPr>
        <p:txBody>
          <a:bodyPr wrap="square" rtlCol="0">
            <a:spAutoFit/>
          </a:bodyPr>
          <a:lstStyle/>
          <a:p>
            <a:pPr algn="ctr" defTabSz="514350"/>
            <a:r>
              <a:rPr lang="en-US" sz="5400" b="1" dirty="0" smtClean="0">
                <a:solidFill>
                  <a:srgbClr val="009999"/>
                </a:solidFill>
                <a:latin typeface="Cooper Black" panose="0208090404030B020404" pitchFamily="18" charset="0"/>
              </a:rPr>
              <a:t>What do you do?</a:t>
            </a:r>
            <a:endParaRPr lang="es-MX" sz="5400" b="1" dirty="0">
              <a:solidFill>
                <a:srgbClr val="009999"/>
              </a:solidFill>
              <a:latin typeface="Cooper Black" panose="0208090404030B020404" pitchFamily="18" charset="0"/>
            </a:endParaRPr>
          </a:p>
        </p:txBody>
      </p:sp>
      <p:sp>
        <p:nvSpPr>
          <p:cNvPr id="9" name="CuadroTexto 8"/>
          <p:cNvSpPr txBox="1"/>
          <p:nvPr/>
        </p:nvSpPr>
        <p:spPr>
          <a:xfrm>
            <a:off x="600874" y="5785091"/>
            <a:ext cx="6001094" cy="2893100"/>
          </a:xfrm>
          <a:prstGeom prst="rect">
            <a:avLst/>
          </a:prstGeom>
          <a:noFill/>
        </p:spPr>
        <p:txBody>
          <a:bodyPr wrap="square" rtlCol="0">
            <a:spAutoFit/>
          </a:bodyPr>
          <a:lstStyle/>
          <a:p>
            <a:pPr lvl="0" defTabSz="514350"/>
            <a:r>
              <a:rPr lang="en-US" sz="1400" b="1" i="1" u="sng" dirty="0">
                <a:solidFill>
                  <a:prstClr val="black"/>
                </a:solidFill>
              </a:rPr>
              <a:t>COURSE </a:t>
            </a:r>
            <a:r>
              <a:rPr lang="en-US" sz="1400" b="1" i="1" u="sng" dirty="0" smtClean="0">
                <a:solidFill>
                  <a:prstClr val="black"/>
                </a:solidFill>
              </a:rPr>
              <a:t>COMPETENCES</a:t>
            </a:r>
          </a:p>
          <a:p>
            <a:pPr marL="285750" lvl="0" indent="-285750" defTabSz="514350">
              <a:buFont typeface="Arial" panose="020B0604020202020204" pitchFamily="34" charset="0"/>
              <a:buChar char="•"/>
            </a:pPr>
            <a:r>
              <a:rPr lang="en-US" sz="1400" dirty="0">
                <a:solidFill>
                  <a:prstClr val="black"/>
                </a:solidFill>
              </a:rPr>
              <a:t>The students will develop their ability to use English in personal and social communications, to develop relationships, complete transactions and meet every day needs.</a:t>
            </a:r>
          </a:p>
          <a:p>
            <a:pPr marL="285750" lvl="0" indent="-285750" defTabSz="514350">
              <a:buFont typeface="Arial" panose="020B0604020202020204" pitchFamily="34" charset="0"/>
              <a:buChar char="•"/>
            </a:pPr>
            <a:r>
              <a:rPr lang="en-US" sz="1400" dirty="0">
                <a:solidFill>
                  <a:prstClr val="black"/>
                </a:solidFill>
              </a:rPr>
              <a:t>The students will increase their engagement with cultural and intercultural activities in English, in order to develop a better understanding of their own culture as well as other cultures around the world</a:t>
            </a:r>
          </a:p>
          <a:p>
            <a:pPr marL="285750" lvl="0" indent="-285750" defTabSz="514350">
              <a:buFont typeface="Arial" panose="020B0604020202020204" pitchFamily="34" charset="0"/>
              <a:buChar char="•"/>
            </a:pPr>
            <a:r>
              <a:rPr lang="en-US" sz="1400" dirty="0">
                <a:solidFill>
                  <a:prstClr val="black"/>
                </a:solidFill>
              </a:rPr>
              <a:t>The students will develop their ability to teach in a school environment where English is an important aspect of the school approach. Schools are expected to use English increasingly for various teaching and learning activities, and future teachers need to be confident in using English in the school environment</a:t>
            </a:r>
          </a:p>
          <a:p>
            <a:pPr marL="285750" lvl="0" indent="-285750" defTabSz="514350">
              <a:buFont typeface="Arial" panose="020B0604020202020204" pitchFamily="34" charset="0"/>
              <a:buChar char="•"/>
            </a:pPr>
            <a:endParaRPr lang="en-US" sz="1400" dirty="0">
              <a:solidFill>
                <a:prstClr val="black"/>
              </a:solidFill>
            </a:endParaRPr>
          </a:p>
        </p:txBody>
      </p:sp>
    </p:spTree>
    <p:extLst>
      <p:ext uri="{BB962C8B-B14F-4D97-AF65-F5344CB8AC3E}">
        <p14:creationId xmlns:p14="http://schemas.microsoft.com/office/powerpoint/2010/main" val="17678245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1 Rectángulo"/>
          <p:cNvSpPr/>
          <p:nvPr/>
        </p:nvSpPr>
        <p:spPr>
          <a:xfrm>
            <a:off x="848422" y="105095"/>
            <a:ext cx="5143500" cy="738664"/>
          </a:xfrm>
          <a:prstGeom prst="rect">
            <a:avLst/>
          </a:prstGeom>
        </p:spPr>
        <p:txBody>
          <a:bodyPr wrap="square">
            <a:spAutoFit/>
          </a:bodyPr>
          <a:lstStyle/>
          <a:p>
            <a:pPr algn="ctr"/>
            <a:r>
              <a:rPr lang="es-ES" sz="1050" b="1" dirty="0"/>
              <a:t>ESCUELA NORMAL DE EDUCACION PREESCOLAR</a:t>
            </a:r>
            <a:endParaRPr lang="es-ES" sz="1050" dirty="0"/>
          </a:p>
          <a:p>
            <a:pPr algn="ctr"/>
            <a:r>
              <a:rPr lang="es-ES" sz="1050" b="1" dirty="0"/>
              <a:t>ENGLISH A1.2</a:t>
            </a:r>
            <a:endParaRPr lang="es-ES" sz="1050" dirty="0"/>
          </a:p>
          <a:p>
            <a:pPr algn="ctr"/>
            <a:r>
              <a:rPr lang="es-ES" sz="1050" b="1" dirty="0"/>
              <a:t>TEACHER: MAYELA LAEJANDRA DEL CARMEN GAONA GARCIA</a:t>
            </a:r>
            <a:endParaRPr lang="es-ES" sz="1050" dirty="0"/>
          </a:p>
          <a:p>
            <a:pPr algn="ctr"/>
            <a:r>
              <a:rPr lang="es-ES" sz="1050" b="1" dirty="0"/>
              <a:t> LEARNING EVIDENCE UNIT 8  </a:t>
            </a:r>
            <a:endParaRPr lang="es-ES" sz="1050" dirty="0"/>
          </a:p>
        </p:txBody>
      </p:sp>
      <p:sp>
        <p:nvSpPr>
          <p:cNvPr id="6" name="Rectángulo 5">
            <a:extLst>
              <a:ext uri="{FF2B5EF4-FFF2-40B4-BE49-F238E27FC236}">
                <a16:creationId xmlns:a16="http://schemas.microsoft.com/office/drawing/2014/main" id="{D207502D-52F4-4B7D-8693-A5F3B511A7DB}"/>
              </a:ext>
            </a:extLst>
          </p:cNvPr>
          <p:cNvSpPr/>
          <p:nvPr/>
        </p:nvSpPr>
        <p:spPr>
          <a:xfrm>
            <a:off x="465217" y="1179206"/>
            <a:ext cx="6208715" cy="2049279"/>
          </a:xfrm>
          <a:prstGeom prst="rect">
            <a:avLst/>
          </a:prstGeom>
        </p:spPr>
        <p:txBody>
          <a:bodyPr wrap="square">
            <a:spAutoFit/>
          </a:bodyPr>
          <a:lstStyle/>
          <a:p>
            <a:pPr algn="just">
              <a:lnSpc>
                <a:spcPts val="2300"/>
              </a:lnSpc>
              <a:spcBef>
                <a:spcPts val="1500"/>
              </a:spcBef>
              <a:spcAft>
                <a:spcPts val="0"/>
              </a:spcAft>
            </a:pPr>
            <a:r>
              <a:rPr lang="en-US" sz="1200" b="1" i="1" cap="all" dirty="0">
                <a:solidFill>
                  <a:srgbClr val="000000"/>
                </a:solidFill>
                <a:latin typeface="Arial" panose="020B0604020202020204" pitchFamily="34" charset="0"/>
                <a:ea typeface="SimSun" panose="02010600030101010101" pitchFamily="2" charset="-122"/>
                <a:cs typeface="Arial" panose="020B0604020202020204" pitchFamily="34" charset="0"/>
              </a:rPr>
              <a:t>WHAT DO YOU DO?</a:t>
            </a:r>
          </a:p>
          <a:p>
            <a:pPr algn="just"/>
            <a:r>
              <a:rPr lang="en-US" sz="1200" b="1" i="1" dirty="0">
                <a:latin typeface="Arial" panose="020B0604020202020204" pitchFamily="34" charset="0"/>
                <a:cs typeface="Arial" panose="020B0604020202020204" pitchFamily="34" charset="0"/>
              </a:rPr>
              <a:t>Aim:</a:t>
            </a:r>
            <a:r>
              <a:rPr lang="en-US" sz="1200" i="1" dirty="0">
                <a:latin typeface="Arial" panose="020B0604020202020204" pitchFamily="34" charset="0"/>
                <a:cs typeface="Arial" panose="020B0604020202020204" pitchFamily="34" charset="0"/>
              </a:rPr>
              <a:t> Give Ss practice </a:t>
            </a:r>
            <a:r>
              <a:rPr lang="en-US" sz="1200" i="1" dirty="0" smtClean="0">
                <a:latin typeface="Arial" panose="020B0604020202020204" pitchFamily="34" charset="0"/>
                <a:cs typeface="Arial" panose="020B0604020202020204" pitchFamily="34" charset="0"/>
              </a:rPr>
              <a:t>using </a:t>
            </a:r>
            <a:r>
              <a:rPr lang="en-US" sz="1200" i="1" dirty="0">
                <a:latin typeface="Arial" panose="020B0604020202020204" pitchFamily="34" charset="0"/>
                <a:cs typeface="Arial" panose="020B0604020202020204" pitchFamily="34" charset="0"/>
              </a:rPr>
              <a:t>simple </a:t>
            </a:r>
            <a:r>
              <a:rPr lang="en-US" sz="1200" i="1" dirty="0" smtClean="0">
                <a:latin typeface="Arial" panose="020B0604020202020204" pitchFamily="34" charset="0"/>
                <a:cs typeface="Arial" panose="020B0604020202020204" pitchFamily="34" charset="0"/>
              </a:rPr>
              <a:t>present questions with shorts answers and  </a:t>
            </a:r>
            <a:r>
              <a:rPr lang="en-US" sz="1200" dirty="0" err="1" smtClean="0">
                <a:latin typeface="Arial" panose="020B0604020202020204" pitchFamily="34" charset="0"/>
                <a:cs typeface="Arial" panose="020B0604020202020204" pitchFamily="34" charset="0"/>
              </a:rPr>
              <a:t>Wh</a:t>
            </a:r>
            <a:r>
              <a:rPr lang="en-US" sz="1200" dirty="0" smtClean="0">
                <a:latin typeface="Arial" panose="020B0604020202020204" pitchFamily="34" charset="0"/>
                <a:cs typeface="Arial" panose="020B0604020202020204" pitchFamily="34" charset="0"/>
              </a:rPr>
              <a:t>-</a:t>
            </a:r>
            <a:r>
              <a:rPr lang="en-US" sz="1200" i="1" dirty="0" smtClean="0">
                <a:latin typeface="Arial" panose="020B0604020202020204" pitchFamily="34" charset="0"/>
                <a:cs typeface="Arial" panose="020B0604020202020204" pitchFamily="34" charset="0"/>
              </a:rPr>
              <a:t>questions which include the  </a:t>
            </a:r>
            <a:r>
              <a:rPr lang="en-US" sz="1200" i="1" dirty="0">
                <a:latin typeface="Arial" panose="020B0604020202020204" pitchFamily="34" charset="0"/>
                <a:cs typeface="Arial" panose="020B0604020202020204" pitchFamily="34" charset="0"/>
              </a:rPr>
              <a:t>vocabulary for jobs</a:t>
            </a:r>
            <a:r>
              <a:rPr lang="en-US" sz="1200" i="1" dirty="0" smtClean="0">
                <a:latin typeface="Arial" panose="020B0604020202020204" pitchFamily="34" charset="0"/>
                <a:cs typeface="Arial" panose="020B0604020202020204" pitchFamily="34" charset="0"/>
              </a:rPr>
              <a:t>. </a:t>
            </a:r>
            <a:r>
              <a:rPr lang="en-US" sz="1200" i="1" dirty="0" err="1" smtClean="0">
                <a:latin typeface="Arial" panose="020B0604020202020204" pitchFamily="34" charset="0"/>
                <a:cs typeface="Arial" panose="020B0604020202020204" pitchFamily="34" charset="0"/>
              </a:rPr>
              <a:t>Ss</a:t>
            </a:r>
            <a:r>
              <a:rPr lang="en-US" sz="1200" i="1" dirty="0" smtClean="0">
                <a:latin typeface="Arial" panose="020B0604020202020204" pitchFamily="34" charset="0"/>
                <a:cs typeface="Arial" panose="020B0604020202020204" pitchFamily="34" charset="0"/>
              </a:rPr>
              <a:t> will also be able to describe  job.</a:t>
            </a:r>
            <a:endParaRPr lang="es-MX" sz="1200" i="1" dirty="0">
              <a:latin typeface="Arial" panose="020B0604020202020204" pitchFamily="34" charset="0"/>
              <a:cs typeface="Arial" panose="020B0604020202020204" pitchFamily="34" charset="0"/>
            </a:endParaRPr>
          </a:p>
          <a:p>
            <a:pPr algn="just"/>
            <a:r>
              <a:rPr lang="en-US" sz="1200" b="1" i="1" dirty="0">
                <a:latin typeface="Arial" panose="020B0604020202020204" pitchFamily="34" charset="0"/>
                <a:cs typeface="Arial" panose="020B0604020202020204" pitchFamily="34" charset="0"/>
              </a:rPr>
              <a:t>Preparation:</a:t>
            </a:r>
            <a:r>
              <a:rPr lang="en-US" sz="1200" i="1" dirty="0">
                <a:latin typeface="Arial" panose="020B0604020202020204" pitchFamily="34" charset="0"/>
                <a:cs typeface="Arial" panose="020B0604020202020204" pitchFamily="34" charset="0"/>
              </a:rPr>
              <a:t> Students make an interview to a partner about his/her job</a:t>
            </a:r>
            <a:endParaRPr lang="es-MX" sz="1200" i="1" dirty="0">
              <a:latin typeface="Arial" panose="020B0604020202020204" pitchFamily="34" charset="0"/>
              <a:cs typeface="Arial" panose="020B0604020202020204" pitchFamily="34" charset="0"/>
            </a:endParaRPr>
          </a:p>
          <a:p>
            <a:pPr algn="just"/>
            <a:r>
              <a:rPr lang="en-US" sz="1200" b="1" dirty="0">
                <a:latin typeface="Arial" panose="020B0604020202020204" pitchFamily="34" charset="0"/>
                <a:cs typeface="Arial" panose="020B0604020202020204" pitchFamily="34" charset="0"/>
              </a:rPr>
              <a:t>Materials:</a:t>
            </a:r>
            <a:r>
              <a:rPr lang="en-US" sz="1200" dirty="0">
                <a:latin typeface="Arial" panose="020B0604020202020204" pitchFamily="34" charset="0"/>
                <a:cs typeface="Arial" panose="020B0604020202020204" pitchFamily="34" charset="0"/>
              </a:rPr>
              <a:t> video of </a:t>
            </a:r>
            <a:r>
              <a:rPr lang="en-US" sz="1200" dirty="0" smtClean="0">
                <a:latin typeface="Arial" panose="020B0604020202020204" pitchFamily="34" charset="0"/>
                <a:cs typeface="Arial" panose="020B0604020202020204" pitchFamily="34" charset="0"/>
              </a:rPr>
              <a:t>the recorded </a:t>
            </a:r>
            <a:r>
              <a:rPr lang="en-US" sz="1200" dirty="0">
                <a:latin typeface="Arial" panose="020B0604020202020204" pitchFamily="34" charset="0"/>
                <a:cs typeface="Arial" panose="020B0604020202020204" pitchFamily="34" charset="0"/>
              </a:rPr>
              <a:t>interview</a:t>
            </a:r>
          </a:p>
          <a:p>
            <a:pPr algn="just"/>
            <a:endParaRPr lang="en-US" sz="1200" b="1" i="1" cap="all" dirty="0">
              <a:solidFill>
                <a:srgbClr val="000000"/>
              </a:solidFill>
              <a:effectLst/>
              <a:latin typeface="Arial" panose="020B0604020202020204" pitchFamily="34" charset="0"/>
              <a:ea typeface="SimSun" panose="02010600030101010101" pitchFamily="2" charset="-122"/>
              <a:cs typeface="Arial" panose="020B0604020202020204" pitchFamily="34" charset="0"/>
            </a:endParaRPr>
          </a:p>
          <a:p>
            <a:pPr algn="just"/>
            <a:r>
              <a:rPr lang="en-US" sz="1200" b="1" i="1" dirty="0">
                <a:latin typeface="Arial" panose="020B0604020202020204" pitchFamily="34" charset="0"/>
                <a:cs typeface="Arial" panose="020B0604020202020204" pitchFamily="34" charset="0"/>
              </a:rPr>
              <a:t>Plan</a:t>
            </a:r>
            <a:endParaRPr lang="es-MX" sz="1200" b="1" i="1" dirty="0">
              <a:latin typeface="Arial" panose="020B0604020202020204" pitchFamily="34" charset="0"/>
              <a:cs typeface="Arial" panose="020B0604020202020204" pitchFamily="34" charset="0"/>
            </a:endParaRPr>
          </a:p>
          <a:p>
            <a:pPr algn="just"/>
            <a:r>
              <a:rPr lang="en-US" sz="1200" b="1" dirty="0">
                <a:latin typeface="Arial" panose="020B0604020202020204" pitchFamily="34" charset="0"/>
                <a:cs typeface="Arial" panose="020B0604020202020204" pitchFamily="34" charset="0"/>
              </a:rPr>
              <a:t>PAIR WORK</a:t>
            </a:r>
            <a:r>
              <a:rPr lang="en-US" sz="1200" dirty="0">
                <a:latin typeface="Arial" panose="020B0604020202020204" pitchFamily="34" charset="0"/>
                <a:cs typeface="Arial" panose="020B0604020202020204" pitchFamily="34" charset="0"/>
              </a:rPr>
              <a:t>  Students elicit a job to talk about it, here are some examples. (you can use some other examples of jobs </a:t>
            </a:r>
            <a:r>
              <a:rPr lang="en-US" sz="1200" dirty="0" smtClean="0">
                <a:latin typeface="Arial" panose="020B0604020202020204" pitchFamily="34" charset="0"/>
                <a:cs typeface="Arial" panose="020B0604020202020204" pitchFamily="34" charset="0"/>
              </a:rPr>
              <a:t>in the vocabulary given you can </a:t>
            </a:r>
            <a:r>
              <a:rPr lang="en-US" sz="1200" dirty="0">
                <a:solidFill>
                  <a:schemeClr val="dk1"/>
                </a:solidFill>
                <a:latin typeface="Arial" panose="020B0604020202020204" pitchFamily="34" charset="0"/>
                <a:cs typeface="Arial" panose="020B0604020202020204" pitchFamily="34" charset="0"/>
              </a:rPr>
              <a:t>wear costumes to characterize your job</a:t>
            </a:r>
            <a:r>
              <a:rPr lang="en-US" sz="1200" dirty="0" smtClean="0">
                <a:latin typeface="Arial" panose="020B0604020202020204" pitchFamily="34" charset="0"/>
                <a:cs typeface="Arial" panose="020B0604020202020204" pitchFamily="34" charset="0"/>
              </a:rPr>
              <a:t>) </a:t>
            </a:r>
            <a:endParaRPr lang="en-US" sz="1200" dirty="0">
              <a:latin typeface="Arial" panose="020B0604020202020204" pitchFamily="34" charset="0"/>
              <a:cs typeface="Arial" panose="020B0604020202020204" pitchFamily="34" charset="0"/>
            </a:endParaRPr>
          </a:p>
        </p:txBody>
      </p:sp>
      <p:pic>
        <p:nvPicPr>
          <p:cNvPr id="1026" name="Picture 2">
            <a:extLst>
              <a:ext uri="{FF2B5EF4-FFF2-40B4-BE49-F238E27FC236}">
                <a16:creationId xmlns:a16="http://schemas.microsoft.com/office/drawing/2014/main" id="{C52FDB1D-4D39-4840-8E75-5D01D25591F1}"/>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81673" y="3324872"/>
            <a:ext cx="5240630" cy="14819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4">
            <a:extLst>
              <a:ext uri="{FF2B5EF4-FFF2-40B4-BE49-F238E27FC236}">
                <a16:creationId xmlns:a16="http://schemas.microsoft.com/office/drawing/2014/main" id="{28A3D4BB-5C29-430A-989A-658FAB3D5425}"/>
              </a:ext>
            </a:extLst>
          </p:cNvPr>
          <p:cNvSpPr>
            <a:spLocks noChangeArrowheads="1"/>
          </p:cNvSpPr>
          <p:nvPr/>
        </p:nvSpPr>
        <p:spPr bwMode="auto">
          <a:xfrm>
            <a:off x="552450" y="5013965"/>
            <a:ext cx="6121481" cy="37856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algn="just" defTabSz="914400"/>
            <a:r>
              <a:rPr kumimoji="0" lang="en-US" altLang="es-MX" sz="1200" b="1" i="0" u="none" strike="noStrike" cap="none" normalizeH="0" baseline="0" dirty="0" smtClean="0">
                <a:ln>
                  <a:noFill/>
                </a:ln>
                <a:solidFill>
                  <a:srgbClr val="000000"/>
                </a:solidFill>
                <a:effectLst/>
                <a:ea typeface="SimSun" panose="02010600030101010101" pitchFamily="2" charset="-122"/>
                <a:cs typeface="Arial" panose="020B0604020202020204" pitchFamily="34" charset="0"/>
              </a:rPr>
              <a:t>A</a:t>
            </a:r>
            <a:r>
              <a:rPr kumimoji="0" lang="en-US" altLang="es-MX" sz="1200" b="0" i="0" u="none" strike="noStrike" cap="none" normalizeH="0" baseline="0" dirty="0" smtClean="0">
                <a:ln>
                  <a:noFill/>
                </a:ln>
                <a:solidFill>
                  <a:srgbClr val="000000"/>
                </a:solidFill>
                <a:effectLst/>
                <a:ea typeface="SimSun" panose="02010600030101010101" pitchFamily="2" charset="-122"/>
                <a:cs typeface="Arial" panose="020B0604020202020204" pitchFamily="34" charset="0"/>
              </a:rPr>
              <a:t>  </a:t>
            </a:r>
            <a:r>
              <a:rPr lang="en-US" altLang="es-MX" sz="1200" b="1" dirty="0" smtClean="0">
                <a:solidFill>
                  <a:srgbClr val="000000"/>
                </a:solidFill>
                <a:ea typeface="SimSun" panose="02010600030101010101" pitchFamily="2" charset="-122"/>
                <a:cs typeface="Arial" panose="020B0604020202020204" pitchFamily="34" charset="0"/>
              </a:rPr>
              <a:t>PREPARE</a:t>
            </a:r>
            <a:r>
              <a:rPr lang="es-MX" altLang="es-MX" sz="1200" dirty="0" smtClean="0">
                <a:cs typeface="Arial" panose="020B0604020202020204" pitchFamily="34" charset="0"/>
              </a:rPr>
              <a:t> </a:t>
            </a:r>
            <a:r>
              <a:rPr kumimoji="0" lang="en-US" altLang="es-MX" sz="1200" b="0" i="0" u="none" strike="noStrike" cap="none" normalizeH="0" baseline="0" dirty="0" smtClean="0">
                <a:ln>
                  <a:noFill/>
                </a:ln>
                <a:solidFill>
                  <a:srgbClr val="000000"/>
                </a:solidFill>
                <a:effectLst/>
                <a:ea typeface="SimSun" panose="02010600030101010101" pitchFamily="2" charset="-122"/>
                <a:cs typeface="Arial" panose="020B0604020202020204" pitchFamily="34" charset="0"/>
              </a:rPr>
              <a:t>With </a:t>
            </a:r>
            <a:r>
              <a:rPr kumimoji="0" lang="en-US" altLang="es-MX" sz="1200" b="0" i="0" u="none" strike="noStrike" cap="none" normalizeH="0" baseline="0" dirty="0">
                <a:ln>
                  <a:noFill/>
                </a:ln>
                <a:solidFill>
                  <a:srgbClr val="000000"/>
                </a:solidFill>
                <a:effectLst/>
                <a:ea typeface="SimSun" panose="02010600030101010101" pitchFamily="2" charset="-122"/>
                <a:cs typeface="Arial" panose="020B0604020202020204" pitchFamily="34" charset="0"/>
              </a:rPr>
              <a:t>your partner record an interview make questions about your jobs (student 1 </a:t>
            </a:r>
            <a:r>
              <a:rPr kumimoji="0" lang="en-US" altLang="es-MX" sz="1200" b="0" i="0" u="none" strike="noStrike" cap="none" normalizeH="0" baseline="0" dirty="0" smtClean="0">
                <a:ln>
                  <a:noFill/>
                </a:ln>
                <a:solidFill>
                  <a:srgbClr val="000000"/>
                </a:solidFill>
                <a:effectLst/>
                <a:ea typeface="SimSun" panose="02010600030101010101" pitchFamily="2" charset="-122"/>
                <a:cs typeface="Arial" panose="020B0604020202020204" pitchFamily="34" charset="0"/>
              </a:rPr>
              <a:t>and</a:t>
            </a:r>
            <a:r>
              <a:rPr kumimoji="0" lang="en-US" altLang="es-MX" sz="1200" b="0" i="0" u="none" strike="noStrike" cap="none" normalizeH="0" dirty="0" smtClean="0">
                <a:ln>
                  <a:noFill/>
                </a:ln>
                <a:solidFill>
                  <a:srgbClr val="000000"/>
                </a:solidFill>
                <a:effectLst/>
                <a:ea typeface="SimSun" panose="02010600030101010101" pitchFamily="2" charset="-122"/>
                <a:cs typeface="Arial" panose="020B0604020202020204" pitchFamily="34" charset="0"/>
              </a:rPr>
              <a:t> student 2 </a:t>
            </a:r>
            <a:r>
              <a:rPr kumimoji="0" lang="en-US" altLang="es-MX" sz="1200" b="0" i="0" u="none" strike="noStrike" cap="none" normalizeH="0" baseline="0" dirty="0" smtClean="0">
                <a:ln>
                  <a:noFill/>
                </a:ln>
                <a:solidFill>
                  <a:srgbClr val="000000"/>
                </a:solidFill>
                <a:effectLst/>
                <a:ea typeface="SimSun" panose="02010600030101010101" pitchFamily="2" charset="-122"/>
                <a:cs typeface="Arial" panose="020B0604020202020204" pitchFamily="34" charset="0"/>
              </a:rPr>
              <a:t>take turns to make</a:t>
            </a:r>
            <a:r>
              <a:rPr kumimoji="0" lang="en-US" altLang="es-MX" sz="1200" b="0" i="0" u="none" strike="noStrike" cap="none" normalizeH="0" dirty="0" smtClean="0">
                <a:ln>
                  <a:noFill/>
                </a:ln>
                <a:solidFill>
                  <a:srgbClr val="000000"/>
                </a:solidFill>
                <a:effectLst/>
                <a:ea typeface="SimSun" panose="02010600030101010101" pitchFamily="2" charset="-122"/>
                <a:cs typeface="Arial" panose="020B0604020202020204" pitchFamily="34" charset="0"/>
              </a:rPr>
              <a:t> and answer </a:t>
            </a:r>
            <a:r>
              <a:rPr kumimoji="0" lang="en-US" altLang="es-MX" sz="1200" b="0" i="0" u="none" strike="noStrike" cap="none" normalizeH="0" smtClean="0">
                <a:ln>
                  <a:noFill/>
                </a:ln>
                <a:solidFill>
                  <a:srgbClr val="000000"/>
                </a:solidFill>
                <a:effectLst/>
                <a:ea typeface="SimSun" panose="02010600030101010101" pitchFamily="2" charset="-122"/>
                <a:cs typeface="Arial" panose="020B0604020202020204" pitchFamily="34" charset="0"/>
              </a:rPr>
              <a:t>the questions</a:t>
            </a:r>
            <a:r>
              <a:rPr kumimoji="0" lang="en-US" altLang="es-MX" sz="1200" b="0" i="0" u="none" strike="noStrike" cap="none" normalizeH="0" baseline="0" smtClean="0">
                <a:ln>
                  <a:noFill/>
                </a:ln>
                <a:solidFill>
                  <a:srgbClr val="000000"/>
                </a:solidFill>
                <a:effectLst/>
                <a:ea typeface="SimSun" panose="02010600030101010101" pitchFamily="2" charset="-122"/>
                <a:cs typeface="Arial" panose="020B0604020202020204" pitchFamily="34" charset="0"/>
              </a:rPr>
              <a:t>). </a:t>
            </a:r>
            <a:r>
              <a:rPr kumimoji="0" lang="en-US" altLang="es-MX" sz="1200" b="0" i="0" u="none" strike="noStrike" cap="none" normalizeH="0" baseline="0" dirty="0">
                <a:ln>
                  <a:noFill/>
                </a:ln>
                <a:solidFill>
                  <a:srgbClr val="000000"/>
                </a:solidFill>
                <a:effectLst/>
                <a:ea typeface="SimSun" panose="02010600030101010101" pitchFamily="2" charset="-122"/>
                <a:cs typeface="Arial" panose="020B0604020202020204" pitchFamily="34" charset="0"/>
              </a:rPr>
              <a:t>You can use the following questions. (Include questions of personal information when start the </a:t>
            </a:r>
            <a:r>
              <a:rPr kumimoji="0" lang="en-US" altLang="es-MX" sz="1200" b="0" i="0" u="none" strike="noStrike" cap="none" normalizeH="0" baseline="0" dirty="0" smtClean="0">
                <a:ln>
                  <a:noFill/>
                </a:ln>
                <a:solidFill>
                  <a:srgbClr val="000000"/>
                </a:solidFill>
                <a:effectLst/>
                <a:ea typeface="SimSun" panose="02010600030101010101" pitchFamily="2" charset="-122"/>
                <a:cs typeface="Arial" panose="020B0604020202020204" pitchFamily="34" charset="0"/>
              </a:rPr>
              <a:t>interview as what´s your</a:t>
            </a:r>
            <a:r>
              <a:rPr kumimoji="0" lang="en-US" altLang="es-MX" sz="1200" b="0" i="0" u="none" strike="noStrike" cap="none" normalizeH="0" dirty="0" smtClean="0">
                <a:ln>
                  <a:noFill/>
                </a:ln>
                <a:solidFill>
                  <a:srgbClr val="000000"/>
                </a:solidFill>
                <a:effectLst/>
                <a:ea typeface="SimSun" panose="02010600030101010101" pitchFamily="2" charset="-122"/>
                <a:cs typeface="Arial" panose="020B0604020202020204" pitchFamily="34" charset="0"/>
              </a:rPr>
              <a:t> name? how old are you? where do you live? </a:t>
            </a:r>
            <a:r>
              <a:rPr kumimoji="0" lang="en-US" altLang="es-MX" sz="1200" b="0" i="0" u="none" strike="noStrike" cap="none" normalizeH="0" baseline="0" dirty="0" smtClean="0">
                <a:ln>
                  <a:noFill/>
                </a:ln>
                <a:solidFill>
                  <a:srgbClr val="000000"/>
                </a:solidFill>
                <a:effectLst/>
                <a:ea typeface="SimSun" panose="02010600030101010101" pitchFamily="2" charset="-122"/>
                <a:cs typeface="Arial" panose="020B0604020202020204" pitchFamily="34" charset="0"/>
              </a:rPr>
              <a:t>)</a:t>
            </a:r>
            <a:endParaRPr kumimoji="0" lang="es-MX" altLang="es-MX" sz="1200" b="0" i="0" u="none" strike="noStrike" cap="none" normalizeH="0" baseline="0" dirty="0">
              <a:ln>
                <a:noFill/>
              </a:ln>
              <a:solidFill>
                <a:schemeClr val="tx1"/>
              </a:solidFill>
              <a:effectLst/>
              <a:cs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s-MX" sz="1200" b="0" i="0" u="none" strike="noStrike" cap="none" normalizeH="0" baseline="0" dirty="0">
                <a:ln>
                  <a:noFill/>
                </a:ln>
                <a:solidFill>
                  <a:srgbClr val="000000"/>
                </a:solidFill>
                <a:effectLst/>
                <a:ea typeface="SimSun" panose="02010600030101010101" pitchFamily="2" charset="-122"/>
                <a:cs typeface="Arial" panose="020B0604020202020204" pitchFamily="34" charset="0"/>
              </a:rPr>
              <a:t>Do you have a job</a:t>
            </a:r>
            <a:r>
              <a:rPr kumimoji="0" lang="en-US" altLang="es-MX" sz="1200" b="0" i="0" u="none" strike="noStrike" cap="none" normalizeH="0" baseline="0" dirty="0" smtClean="0">
                <a:ln>
                  <a:noFill/>
                </a:ln>
                <a:solidFill>
                  <a:srgbClr val="000000"/>
                </a:solidFill>
                <a:effectLst/>
                <a:ea typeface="SimSun" panose="02010600030101010101" pitchFamily="2" charset="-122"/>
                <a:cs typeface="Arial" panose="020B0604020202020204" pitchFamily="34" charset="0"/>
              </a:rPr>
              <a:t>?</a:t>
            </a:r>
          </a:p>
          <a:p>
            <a:pPr algn="just" defTabSz="914400"/>
            <a:r>
              <a:rPr lang="en-US" altLang="es-MX" sz="1200" dirty="0">
                <a:solidFill>
                  <a:srgbClr val="000000"/>
                </a:solidFill>
                <a:ea typeface="SimSun" panose="02010600030101010101" pitchFamily="2" charset="-122"/>
                <a:cs typeface="Arial" panose="020B0604020202020204" pitchFamily="34" charset="0"/>
              </a:rPr>
              <a:t>What do you </a:t>
            </a:r>
            <a:r>
              <a:rPr lang="en-US" altLang="es-MX" sz="1200" dirty="0" smtClean="0">
                <a:solidFill>
                  <a:srgbClr val="000000"/>
                </a:solidFill>
                <a:ea typeface="SimSun" panose="02010600030101010101" pitchFamily="2" charset="-122"/>
                <a:cs typeface="Arial" panose="020B0604020202020204" pitchFamily="34" charset="0"/>
              </a:rPr>
              <a:t>do?</a:t>
            </a:r>
            <a:endParaRPr lang="es-MX" altLang="es-MX" sz="1200" dirty="0">
              <a:cs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s-MX" sz="1200" b="0" i="0" u="none" strike="noStrike" cap="none" normalizeH="0" baseline="0" dirty="0" smtClean="0">
                <a:ln>
                  <a:noFill/>
                </a:ln>
                <a:solidFill>
                  <a:srgbClr val="000000"/>
                </a:solidFill>
                <a:effectLst/>
                <a:ea typeface="SimSun" panose="02010600030101010101" pitchFamily="2" charset="-122"/>
                <a:cs typeface="Arial" panose="020B0604020202020204" pitchFamily="34" charset="0"/>
              </a:rPr>
              <a:t>Where </a:t>
            </a:r>
            <a:r>
              <a:rPr kumimoji="0" lang="en-US" altLang="es-MX" sz="1200" b="0" i="0" u="none" strike="noStrike" cap="none" normalizeH="0" baseline="0" dirty="0">
                <a:ln>
                  <a:noFill/>
                </a:ln>
                <a:solidFill>
                  <a:srgbClr val="000000"/>
                </a:solidFill>
                <a:effectLst/>
                <a:ea typeface="SimSun" panose="02010600030101010101" pitchFamily="2" charset="-122"/>
                <a:cs typeface="Arial" panose="020B0604020202020204" pitchFamily="34" charset="0"/>
              </a:rPr>
              <a:t>do you work?</a:t>
            </a:r>
            <a:endParaRPr kumimoji="0" lang="es-MX" altLang="es-MX" sz="1200" b="0" i="0" u="none" strike="noStrike" cap="none" normalizeH="0" baseline="0" dirty="0">
              <a:ln>
                <a:noFill/>
              </a:ln>
              <a:solidFill>
                <a:schemeClr val="tx1"/>
              </a:solidFill>
              <a:effectLst/>
              <a:cs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s-MX" sz="1200" b="0" i="0" u="none" strike="noStrike" cap="none" normalizeH="0" baseline="0" dirty="0">
                <a:ln>
                  <a:noFill/>
                </a:ln>
                <a:solidFill>
                  <a:srgbClr val="000000"/>
                </a:solidFill>
                <a:effectLst/>
                <a:ea typeface="SimSun" panose="02010600030101010101" pitchFamily="2" charset="-122"/>
                <a:cs typeface="Arial" panose="020B0604020202020204" pitchFamily="34" charset="0"/>
              </a:rPr>
              <a:t>Do you work in an office, outdoors or home?</a:t>
            </a:r>
            <a:endParaRPr kumimoji="0" lang="es-MX" altLang="es-MX" sz="1200" b="0" i="0" u="none" strike="noStrike" cap="none" normalizeH="0" baseline="0" dirty="0">
              <a:ln>
                <a:noFill/>
              </a:ln>
              <a:solidFill>
                <a:schemeClr val="tx1"/>
              </a:solidFill>
              <a:effectLst/>
              <a:cs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s-MX" sz="1200" b="0" i="0" u="none" strike="noStrike" cap="none" normalizeH="0" baseline="0" dirty="0">
                <a:ln>
                  <a:noFill/>
                </a:ln>
                <a:solidFill>
                  <a:srgbClr val="000000"/>
                </a:solidFill>
                <a:effectLst/>
                <a:ea typeface="SimSun" panose="02010600030101010101" pitchFamily="2" charset="-122"/>
                <a:cs typeface="Arial" panose="020B0604020202020204" pitchFamily="34" charset="0"/>
              </a:rPr>
              <a:t>Do you work with a team?</a:t>
            </a:r>
            <a:endParaRPr kumimoji="0" lang="es-MX" altLang="es-MX" sz="1200" b="0" i="0" u="none" strike="noStrike" cap="none" normalizeH="0" baseline="0" dirty="0">
              <a:ln>
                <a:noFill/>
              </a:ln>
              <a:solidFill>
                <a:schemeClr val="tx1"/>
              </a:solidFill>
              <a:effectLst/>
              <a:cs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s-MX" sz="1200" b="0" i="0" u="none" strike="noStrike" cap="none" normalizeH="0" baseline="0" dirty="0">
                <a:ln>
                  <a:noFill/>
                </a:ln>
                <a:solidFill>
                  <a:srgbClr val="000000"/>
                </a:solidFill>
                <a:effectLst/>
                <a:ea typeface="SimSun" panose="02010600030101010101" pitchFamily="2" charset="-122"/>
                <a:cs typeface="Arial" panose="020B0604020202020204" pitchFamily="34" charset="0"/>
              </a:rPr>
              <a:t>Do you use a computer?</a:t>
            </a:r>
            <a:endParaRPr kumimoji="0" lang="es-MX" altLang="es-MX" sz="1200" b="0" i="0" u="none" strike="noStrike" cap="none" normalizeH="0" baseline="0" dirty="0">
              <a:ln>
                <a:noFill/>
              </a:ln>
              <a:solidFill>
                <a:schemeClr val="tx1"/>
              </a:solidFill>
              <a:effectLst/>
              <a:cs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s-MX" sz="1200" b="0" i="0" u="none" strike="noStrike" cap="none" normalizeH="0" baseline="0" dirty="0">
                <a:ln>
                  <a:noFill/>
                </a:ln>
                <a:solidFill>
                  <a:srgbClr val="000000"/>
                </a:solidFill>
                <a:effectLst/>
                <a:ea typeface="SimSun" panose="02010600030101010101" pitchFamily="2" charset="-122"/>
                <a:cs typeface="Arial" panose="020B0604020202020204" pitchFamily="34" charset="0"/>
              </a:rPr>
              <a:t>Do you use English?</a:t>
            </a:r>
            <a:endParaRPr kumimoji="0" lang="es-MX" altLang="es-MX" sz="1200" b="0" i="0" u="none" strike="noStrike" cap="none" normalizeH="0" baseline="0" dirty="0">
              <a:ln>
                <a:noFill/>
              </a:ln>
              <a:solidFill>
                <a:schemeClr val="tx1"/>
              </a:solidFill>
              <a:effectLst/>
              <a:cs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s-MX" sz="1200" b="0" i="0" u="none" strike="noStrike" cap="none" normalizeH="0" baseline="0" dirty="0">
                <a:ln>
                  <a:noFill/>
                </a:ln>
                <a:solidFill>
                  <a:srgbClr val="000000"/>
                </a:solidFill>
                <a:effectLst/>
                <a:ea typeface="SimSun" panose="02010600030101010101" pitchFamily="2" charset="-122"/>
                <a:cs typeface="Arial" panose="020B0604020202020204" pitchFamily="34" charset="0"/>
              </a:rPr>
              <a:t>Do you wear a uniform</a:t>
            </a:r>
            <a:r>
              <a:rPr kumimoji="0" lang="en-US" altLang="es-MX" sz="1200" b="0" i="0" u="none" strike="noStrike" cap="none" normalizeH="0" baseline="0" dirty="0" smtClean="0">
                <a:ln>
                  <a:noFill/>
                </a:ln>
                <a:solidFill>
                  <a:srgbClr val="000000"/>
                </a:solidFill>
                <a:effectLst/>
                <a:ea typeface="SimSun" panose="02010600030101010101" pitchFamily="2" charset="-122"/>
                <a:cs typeface="Arial" panose="020B0604020202020204" pitchFamily="34" charset="0"/>
              </a:rPr>
              <a:t>?</a:t>
            </a:r>
          </a:p>
          <a:p>
            <a:pPr algn="just" defTabSz="914400"/>
            <a:r>
              <a:rPr lang="en-US" altLang="es-MX" sz="1200" dirty="0">
                <a:solidFill>
                  <a:srgbClr val="000000"/>
                </a:solidFill>
                <a:ea typeface="SimSun" panose="02010600030101010101" pitchFamily="2" charset="-122"/>
                <a:cs typeface="Arial" panose="020B0604020202020204" pitchFamily="34" charset="0"/>
              </a:rPr>
              <a:t>How do you like your job</a:t>
            </a:r>
            <a:r>
              <a:rPr lang="en-US" altLang="es-MX" sz="1200" dirty="0" smtClean="0">
                <a:solidFill>
                  <a:srgbClr val="000000"/>
                </a:solidFill>
                <a:ea typeface="SimSun" panose="02010600030101010101" pitchFamily="2" charset="-122"/>
                <a:cs typeface="Arial" panose="020B0604020202020204" pitchFamily="34" charset="0"/>
              </a:rPr>
              <a:t>?</a:t>
            </a:r>
          </a:p>
          <a:p>
            <a:pPr algn="just" defTabSz="914400"/>
            <a:r>
              <a:rPr kumimoji="0" lang="en-US" altLang="es-MX" sz="1200" b="0" i="0" u="none" strike="noStrike" cap="none" normalizeH="0" baseline="0" dirty="0" smtClean="0">
                <a:ln>
                  <a:noFill/>
                </a:ln>
                <a:solidFill>
                  <a:srgbClr val="000000"/>
                </a:solidFill>
                <a:effectLst/>
                <a:ea typeface="SimSun" panose="02010600030101010101" pitchFamily="2" charset="-122"/>
                <a:cs typeface="Arial" panose="020B0604020202020204" pitchFamily="34" charset="0"/>
              </a:rPr>
              <a:t>What is it like?</a:t>
            </a:r>
            <a:endParaRPr kumimoji="0" lang="es-MX" altLang="es-MX" sz="1200" b="0" i="0" u="none" strike="noStrike" cap="none" normalizeH="0" baseline="0" dirty="0">
              <a:ln>
                <a:noFill/>
              </a:ln>
              <a:solidFill>
                <a:schemeClr val="tx1"/>
              </a:solidFill>
              <a:effectLst/>
              <a:cs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s-MX" sz="1200" b="0" i="0" u="none" strike="noStrike" cap="none" normalizeH="0" baseline="0" dirty="0" smtClean="0">
                <a:ln>
                  <a:noFill/>
                </a:ln>
                <a:solidFill>
                  <a:srgbClr val="000000"/>
                </a:solidFill>
                <a:effectLst/>
                <a:ea typeface="SimSun" panose="02010600030101010101" pitchFamily="2" charset="-122"/>
                <a:cs typeface="Arial" panose="020B0604020202020204" pitchFamily="34" charset="0"/>
              </a:rPr>
              <a:t>Is </a:t>
            </a:r>
            <a:r>
              <a:rPr kumimoji="0" lang="en-US" altLang="es-MX" sz="1200" b="0" i="0" u="none" strike="noStrike" cap="none" normalizeH="0" baseline="0" dirty="0">
                <a:ln>
                  <a:noFill/>
                </a:ln>
                <a:solidFill>
                  <a:srgbClr val="000000"/>
                </a:solidFill>
                <a:effectLst/>
                <a:ea typeface="SimSun" panose="02010600030101010101" pitchFamily="2" charset="-122"/>
                <a:cs typeface="Arial" panose="020B0604020202020204" pitchFamily="34" charset="0"/>
              </a:rPr>
              <a:t>your job interesting (stressful, difficult, easy, boring)?</a:t>
            </a:r>
            <a:endParaRPr kumimoji="0" lang="es-MX" altLang="es-MX" sz="1200" b="0" i="0" u="none" strike="noStrike" cap="none" normalizeH="0" baseline="0" dirty="0">
              <a:ln>
                <a:noFill/>
              </a:ln>
              <a:solidFill>
                <a:schemeClr val="tx1"/>
              </a:solidFill>
              <a:effectLst/>
              <a:cs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s-MX" sz="1200" b="0" i="0" u="none" strike="noStrike" cap="none" normalizeH="0" baseline="0" dirty="0" smtClean="0">
                <a:ln>
                  <a:noFill/>
                </a:ln>
                <a:solidFill>
                  <a:srgbClr val="000000"/>
                </a:solidFill>
                <a:effectLst/>
                <a:ea typeface="SimSun" panose="02010600030101010101" pitchFamily="2" charset="-122"/>
                <a:cs typeface="Arial" panose="020B0604020202020204" pitchFamily="34" charset="0"/>
              </a:rPr>
              <a:t>What </a:t>
            </a:r>
            <a:r>
              <a:rPr kumimoji="0" lang="en-US" altLang="es-MX" sz="1200" b="0" i="0" u="none" strike="noStrike" cap="none" normalizeH="0" baseline="0" dirty="0">
                <a:ln>
                  <a:noFill/>
                </a:ln>
                <a:solidFill>
                  <a:srgbClr val="000000"/>
                </a:solidFill>
                <a:effectLst/>
                <a:ea typeface="SimSun" panose="02010600030101010101" pitchFamily="2" charset="-122"/>
                <a:cs typeface="Arial" panose="020B0604020202020204" pitchFamily="34" charset="0"/>
              </a:rPr>
              <a:t>time do you start and finish work?</a:t>
            </a:r>
            <a:endParaRPr kumimoji="0" lang="es-MX" altLang="es-MX" sz="1200" b="0" i="0" u="none" strike="noStrike" cap="none" normalizeH="0" baseline="0" dirty="0">
              <a:ln>
                <a:noFill/>
              </a:ln>
              <a:solidFill>
                <a:schemeClr val="tx1"/>
              </a:solidFill>
              <a:effectLst/>
              <a:cs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s-MX" sz="1200" b="0" i="0" u="none" strike="noStrike" cap="none" normalizeH="0" baseline="0" dirty="0">
                <a:ln>
                  <a:noFill/>
                </a:ln>
                <a:solidFill>
                  <a:srgbClr val="000000"/>
                </a:solidFill>
                <a:effectLst/>
                <a:ea typeface="SimSun" panose="02010600030101010101" pitchFamily="2" charset="-122"/>
                <a:cs typeface="Arial" panose="020B0604020202020204" pitchFamily="34" charset="0"/>
              </a:rPr>
              <a:t>What do you do after work?</a:t>
            </a:r>
          </a:p>
          <a:p>
            <a:pPr marL="0" marR="0" lvl="0" indent="0" algn="just" defTabSz="914400" rtl="0" eaLnBrk="0" fontAlgn="base" latinLnBrk="0" hangingPunct="0">
              <a:lnSpc>
                <a:spcPct val="100000"/>
              </a:lnSpc>
              <a:spcBef>
                <a:spcPct val="0"/>
              </a:spcBef>
              <a:spcAft>
                <a:spcPct val="0"/>
              </a:spcAft>
              <a:buClrTx/>
              <a:buSzTx/>
              <a:buFontTx/>
              <a:buNone/>
              <a:tabLst/>
            </a:pPr>
            <a:endParaRPr lang="en-US" altLang="es-MX" sz="1200" dirty="0">
              <a:solidFill>
                <a:srgbClr val="000000"/>
              </a:solidFill>
              <a:ea typeface="SimSun" panose="02010600030101010101" pitchFamily="2" charset="-122"/>
              <a:cs typeface="Arial" panose="020B0604020202020204" pitchFamily="34" charset="0"/>
            </a:endParaRPr>
          </a:p>
          <a:p>
            <a:pPr algn="just" defTabSz="914400"/>
            <a:r>
              <a:rPr lang="en-US" altLang="es-MX" sz="1200" b="1" dirty="0">
                <a:solidFill>
                  <a:srgbClr val="000000"/>
                </a:solidFill>
                <a:ea typeface="SimSun" panose="02010600030101010101" pitchFamily="2" charset="-122"/>
                <a:cs typeface="Arial" panose="020B0604020202020204" pitchFamily="34" charset="0"/>
              </a:rPr>
              <a:t>B </a:t>
            </a:r>
            <a:r>
              <a:rPr lang="en-US" altLang="es-MX" sz="1200" b="1" i="1" dirty="0">
                <a:ea typeface="SimSun" panose="02010600030101010101" pitchFamily="2" charset="-122"/>
                <a:cs typeface="Arial" panose="020B0604020202020204" pitchFamily="34" charset="0"/>
              </a:rPr>
              <a:t> </a:t>
            </a:r>
            <a:r>
              <a:rPr lang="en-US" altLang="es-MX" sz="1200" b="1" dirty="0" smtClean="0">
                <a:ea typeface="SimSun" panose="02010600030101010101" pitchFamily="2" charset="-122"/>
                <a:cs typeface="Arial" panose="020B0604020202020204" pitchFamily="34" charset="0"/>
              </a:rPr>
              <a:t>PRESENT  </a:t>
            </a:r>
            <a:r>
              <a:rPr lang="en-US" altLang="es-MX" sz="1200" dirty="0">
                <a:solidFill>
                  <a:srgbClr val="000000"/>
                </a:solidFill>
                <a:ea typeface="SimSun" panose="02010600030101010101" pitchFamily="2" charset="-122"/>
                <a:cs typeface="Arial" panose="020B0604020202020204" pitchFamily="34" charset="0"/>
              </a:rPr>
              <a:t>Upload </a:t>
            </a:r>
            <a:r>
              <a:rPr lang="en-US" altLang="es-MX" sz="1200" dirty="0" smtClean="0">
                <a:solidFill>
                  <a:srgbClr val="000000"/>
                </a:solidFill>
                <a:ea typeface="SimSun" panose="02010600030101010101" pitchFamily="2" charset="-122"/>
                <a:cs typeface="Arial" panose="020B0604020202020204" pitchFamily="34" charset="0"/>
              </a:rPr>
              <a:t>your </a:t>
            </a:r>
            <a:r>
              <a:rPr lang="en-US" altLang="es-MX" sz="1200" dirty="0">
                <a:solidFill>
                  <a:srgbClr val="000000"/>
                </a:solidFill>
                <a:ea typeface="SimSun" panose="02010600030101010101" pitchFamily="2" charset="-122"/>
                <a:cs typeface="Arial" panose="020B0604020202020204" pitchFamily="34" charset="0"/>
              </a:rPr>
              <a:t>video </a:t>
            </a:r>
            <a:r>
              <a:rPr lang="es-MX" altLang="es-MX" sz="1200" dirty="0" smtClean="0">
                <a:solidFill>
                  <a:srgbClr val="000000"/>
                </a:solidFill>
                <a:ea typeface="SimSun" panose="02010600030101010101" pitchFamily="2" charset="-122"/>
                <a:cs typeface="Arial" panose="020B0604020202020204" pitchFamily="34" charset="0"/>
              </a:rPr>
              <a:t>in </a:t>
            </a:r>
            <a:r>
              <a:rPr lang="es-MX" altLang="es-MX" sz="1200" dirty="0" err="1" smtClean="0">
                <a:solidFill>
                  <a:srgbClr val="000000"/>
                </a:solidFill>
                <a:ea typeface="SimSun" panose="02010600030101010101" pitchFamily="2" charset="-122"/>
                <a:cs typeface="Arial" panose="020B0604020202020204" pitchFamily="34" charset="0"/>
              </a:rPr>
              <a:t>this</a:t>
            </a:r>
            <a:r>
              <a:rPr lang="es-MX" altLang="es-MX" sz="1200" dirty="0" smtClean="0">
                <a:solidFill>
                  <a:srgbClr val="000000"/>
                </a:solidFill>
                <a:ea typeface="SimSun" panose="02010600030101010101" pitchFamily="2" charset="-122"/>
                <a:cs typeface="Arial" panose="020B0604020202020204" pitchFamily="34" charset="0"/>
              </a:rPr>
              <a:t> </a:t>
            </a:r>
            <a:r>
              <a:rPr lang="es-MX" altLang="es-MX" sz="1200" dirty="0" err="1" smtClean="0">
                <a:solidFill>
                  <a:srgbClr val="000000"/>
                </a:solidFill>
                <a:ea typeface="SimSun" panose="02010600030101010101" pitchFamily="2" charset="-122"/>
                <a:cs typeface="Arial" panose="020B0604020202020204" pitchFamily="34" charset="0"/>
              </a:rPr>
              <a:t>presentation</a:t>
            </a:r>
            <a:r>
              <a:rPr lang="es-MX" altLang="es-MX" sz="1200" dirty="0" smtClean="0">
                <a:solidFill>
                  <a:srgbClr val="000000"/>
                </a:solidFill>
                <a:ea typeface="SimSun" panose="02010600030101010101" pitchFamily="2" charset="-122"/>
                <a:cs typeface="Arial" panose="020B0604020202020204" pitchFamily="34" charset="0"/>
              </a:rPr>
              <a:t> and </a:t>
            </a:r>
            <a:r>
              <a:rPr lang="es-MX" altLang="es-MX" sz="1200" dirty="0" err="1" smtClean="0">
                <a:solidFill>
                  <a:srgbClr val="000000"/>
                </a:solidFill>
                <a:ea typeface="SimSun" panose="02010600030101010101" pitchFamily="2" charset="-122"/>
                <a:cs typeface="Arial" panose="020B0604020202020204" pitchFamily="34" charset="0"/>
              </a:rPr>
              <a:t>include</a:t>
            </a:r>
            <a:r>
              <a:rPr lang="es-MX" altLang="es-MX" sz="1200" dirty="0" smtClean="0">
                <a:solidFill>
                  <a:srgbClr val="000000"/>
                </a:solidFill>
                <a:ea typeface="SimSun" panose="02010600030101010101" pitchFamily="2" charset="-122"/>
                <a:cs typeface="Arial" panose="020B0604020202020204" pitchFamily="34" charset="0"/>
              </a:rPr>
              <a:t> </a:t>
            </a:r>
            <a:r>
              <a:rPr lang="es-MX" altLang="es-MX" sz="1200" dirty="0" err="1" smtClean="0">
                <a:solidFill>
                  <a:srgbClr val="000000"/>
                </a:solidFill>
                <a:ea typeface="SimSun" panose="02010600030101010101" pitchFamily="2" charset="-122"/>
                <a:cs typeface="Arial" panose="020B0604020202020204" pitchFamily="34" charset="0"/>
              </a:rPr>
              <a:t>the</a:t>
            </a:r>
            <a:r>
              <a:rPr lang="es-MX" altLang="es-MX" sz="1200" dirty="0" smtClean="0">
                <a:solidFill>
                  <a:srgbClr val="000000"/>
                </a:solidFill>
                <a:ea typeface="SimSun" panose="02010600030101010101" pitchFamily="2" charset="-122"/>
                <a:cs typeface="Arial" panose="020B0604020202020204" pitchFamily="34" charset="0"/>
              </a:rPr>
              <a:t> link of </a:t>
            </a:r>
            <a:r>
              <a:rPr lang="es-MX" altLang="es-MX" sz="1200" dirty="0" err="1" smtClean="0">
                <a:solidFill>
                  <a:srgbClr val="000000"/>
                </a:solidFill>
                <a:ea typeface="SimSun" panose="02010600030101010101" pitchFamily="2" charset="-122"/>
                <a:cs typeface="Arial" panose="020B0604020202020204" pitchFamily="34" charset="0"/>
              </a:rPr>
              <a:t>your</a:t>
            </a:r>
            <a:r>
              <a:rPr lang="es-MX" altLang="es-MX" sz="1200" dirty="0" smtClean="0">
                <a:solidFill>
                  <a:srgbClr val="000000"/>
                </a:solidFill>
                <a:ea typeface="SimSun" panose="02010600030101010101" pitchFamily="2" charset="-122"/>
                <a:cs typeface="Arial" panose="020B0604020202020204" pitchFamily="34" charset="0"/>
              </a:rPr>
              <a:t> video</a:t>
            </a:r>
            <a:r>
              <a:rPr lang="en-US" altLang="es-MX" sz="1200" dirty="0" smtClean="0">
                <a:solidFill>
                  <a:srgbClr val="000000"/>
                </a:solidFill>
                <a:ea typeface="SimSun" panose="02010600030101010101" pitchFamily="2" charset="-122"/>
                <a:cs typeface="Arial" panose="020B0604020202020204" pitchFamily="34" charset="0"/>
              </a:rPr>
              <a:t>.</a:t>
            </a:r>
            <a:endParaRPr lang="en-US" altLang="es-MX" sz="1200" dirty="0">
              <a:cs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altLang="es-MX" sz="1200" b="0" i="0" u="none" strike="noStrike" cap="none" normalizeH="0" baseline="0" dirty="0">
              <a:ln>
                <a:noFill/>
              </a:ln>
              <a:solidFill>
                <a:srgbClr val="000000"/>
              </a:solidFill>
              <a:effectLst/>
              <a:ea typeface="SimSun" panose="02010600030101010101" pitchFamily="2" charset="-122"/>
              <a:cs typeface="Arial" panose="020B0604020202020204" pitchFamily="34" charset="0"/>
            </a:endParaRPr>
          </a:p>
        </p:txBody>
      </p:sp>
    </p:spTree>
    <p:extLst>
      <p:ext uri="{BB962C8B-B14F-4D97-AF65-F5344CB8AC3E}">
        <p14:creationId xmlns:p14="http://schemas.microsoft.com/office/powerpoint/2010/main" val="36492803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3" name="Flecha derecha 2"/>
          <p:cNvSpPr/>
          <p:nvPr/>
        </p:nvSpPr>
        <p:spPr>
          <a:xfrm>
            <a:off x="528452" y="655122"/>
            <a:ext cx="498763" cy="391886"/>
          </a:xfrm>
          <a:prstGeom prst="rightArrow">
            <a:avLst/>
          </a:prstGeom>
          <a:solidFill>
            <a:srgbClr val="009999"/>
          </a:solidFill>
          <a:ln>
            <a:solidFill>
              <a:srgbClr val="009999"/>
            </a:solidFill>
          </a:ln>
          <a:scene3d>
            <a:camera prst="orthographicFront"/>
            <a:lightRig rig="threePt" dir="t"/>
          </a:scene3d>
          <a:sp3d>
            <a:bevelT/>
          </a:sp3d>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s-MX"/>
          </a:p>
        </p:txBody>
      </p:sp>
      <p:pic>
        <p:nvPicPr>
          <p:cNvPr id="4" name="Imagen 3"/>
          <p:cNvPicPr>
            <a:picLocks noChangeAspect="1"/>
          </p:cNvPicPr>
          <p:nvPr/>
        </p:nvPicPr>
        <p:blipFill rotWithShape="1">
          <a:blip r:embed="rId2"/>
          <a:srcRect l="682" t="10727" r="46500" b="31414"/>
          <a:stretch/>
        </p:blipFill>
        <p:spPr>
          <a:xfrm>
            <a:off x="138545" y="2465154"/>
            <a:ext cx="6567054" cy="4046481"/>
          </a:xfrm>
          <a:prstGeom prst="rect">
            <a:avLst/>
          </a:prstGeom>
          <a:ln>
            <a:noFill/>
          </a:ln>
          <a:effectLst>
            <a:outerShdw blurRad="292100" dist="139700" dir="2700000" algn="tl" rotWithShape="0">
              <a:srgbClr val="333333">
                <a:alpha val="65000"/>
              </a:srgbClr>
            </a:outerShdw>
          </a:effectLst>
        </p:spPr>
      </p:pic>
      <p:sp>
        <p:nvSpPr>
          <p:cNvPr id="6" name="Rectángulo redondeado 5"/>
          <p:cNvSpPr/>
          <p:nvPr/>
        </p:nvSpPr>
        <p:spPr>
          <a:xfrm>
            <a:off x="2604655" y="4710545"/>
            <a:ext cx="1870363" cy="1801090"/>
          </a:xfrm>
          <a:prstGeom prst="roundRect">
            <a:avLst/>
          </a:prstGeom>
          <a:noFill/>
          <a:ln w="57150">
            <a:solidFill>
              <a:srgbClr val="FFCCFF"/>
            </a:solidFill>
            <a:prstDash val="lgDash"/>
          </a:ln>
          <a:effectLst>
            <a:glow rad="228600">
              <a:srgbClr val="FFCCFF">
                <a:alpha val="40000"/>
              </a:srgbClr>
            </a:glow>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 name="CuadroTexto 6"/>
          <p:cNvSpPr txBox="1"/>
          <p:nvPr/>
        </p:nvSpPr>
        <p:spPr>
          <a:xfrm>
            <a:off x="138545" y="1428489"/>
            <a:ext cx="6652161" cy="738792"/>
          </a:xfrm>
          <a:prstGeom prst="rect">
            <a:avLst/>
          </a:prstGeom>
          <a:noFill/>
        </p:spPr>
        <p:txBody>
          <a:bodyPr wrap="square" rtlCol="0">
            <a:spAutoFit/>
          </a:bodyPr>
          <a:lstStyle/>
          <a:p>
            <a:r>
              <a:rPr lang="es-MX" sz="2400" dirty="0">
                <a:hlinkClick r:id="rId3"/>
              </a:rPr>
              <a:t>https://</a:t>
            </a:r>
            <a:r>
              <a:rPr lang="es-MX" sz="2400" dirty="0" smtClean="0">
                <a:hlinkClick r:id="rId3"/>
              </a:rPr>
              <a:t>www.youtube.com/watch?v=RKYw-hpagZE</a:t>
            </a:r>
            <a:endParaRPr lang="es-MX" sz="2400" dirty="0" smtClean="0"/>
          </a:p>
          <a:p>
            <a:endParaRPr lang="es-MX" dirty="0"/>
          </a:p>
        </p:txBody>
      </p:sp>
      <p:sp>
        <p:nvSpPr>
          <p:cNvPr id="8" name="CuadroTexto 7"/>
          <p:cNvSpPr txBox="1"/>
          <p:nvPr/>
        </p:nvSpPr>
        <p:spPr>
          <a:xfrm>
            <a:off x="847399" y="7102582"/>
            <a:ext cx="5149346" cy="1143070"/>
          </a:xfrm>
          <a:prstGeom prst="rect">
            <a:avLst/>
          </a:prstGeom>
          <a:noFill/>
        </p:spPr>
        <p:txBody>
          <a:bodyPr wrap="square" rtlCol="0">
            <a:spAutoFit/>
          </a:bodyPr>
          <a:lstStyle/>
          <a:p>
            <a:pPr marL="171450" lvl="0" indent="-171450" defTabSz="514350">
              <a:lnSpc>
                <a:spcPct val="150000"/>
              </a:lnSpc>
              <a:buClr>
                <a:schemeClr val="accent1"/>
              </a:buClr>
              <a:buFont typeface="Symbol" panose="05050102010706020507" pitchFamily="18" charset="2"/>
              <a:buChar char="©"/>
            </a:pPr>
            <a:r>
              <a:rPr lang="es-MX" sz="2400" dirty="0">
                <a:solidFill>
                  <a:prstClr val="black"/>
                </a:solidFill>
              </a:rPr>
              <a:t>María de los Ángeles Guevara Ramírez </a:t>
            </a:r>
          </a:p>
          <a:p>
            <a:pPr marL="171450" lvl="0" indent="-171450" defTabSz="514350">
              <a:lnSpc>
                <a:spcPct val="150000"/>
              </a:lnSpc>
              <a:buClr>
                <a:schemeClr val="accent1"/>
              </a:buClr>
              <a:buFont typeface="Symbol" panose="05050102010706020507" pitchFamily="18" charset="2"/>
              <a:buChar char="©"/>
            </a:pPr>
            <a:r>
              <a:rPr lang="es-MX" sz="2400" dirty="0" smtClean="0">
                <a:solidFill>
                  <a:prstClr val="black"/>
                </a:solidFill>
              </a:rPr>
              <a:t>Natalia Elizabeth Ramirez Hernández</a:t>
            </a:r>
            <a:endParaRPr lang="es-MX" sz="2400" dirty="0">
              <a:solidFill>
                <a:prstClr val="black"/>
              </a:solidFill>
            </a:endParaRPr>
          </a:p>
        </p:txBody>
      </p:sp>
      <p:sp>
        <p:nvSpPr>
          <p:cNvPr id="9" name="CuadroTexto 8"/>
          <p:cNvSpPr txBox="1"/>
          <p:nvPr/>
        </p:nvSpPr>
        <p:spPr>
          <a:xfrm>
            <a:off x="1787236" y="314419"/>
            <a:ext cx="3505200" cy="923330"/>
          </a:xfrm>
          <a:prstGeom prst="rect">
            <a:avLst/>
          </a:prstGeom>
          <a:noFill/>
        </p:spPr>
        <p:txBody>
          <a:bodyPr wrap="square" rtlCol="0">
            <a:spAutoFit/>
          </a:bodyPr>
          <a:lstStyle/>
          <a:p>
            <a:pPr algn="ctr"/>
            <a:r>
              <a:rPr lang="es-MX" sz="5400" b="1" dirty="0">
                <a:solidFill>
                  <a:srgbClr val="009999"/>
                </a:solidFill>
                <a:effectLst>
                  <a:outerShdw blurRad="38100" dist="38100" dir="2700000" algn="tl">
                    <a:srgbClr val="000000">
                      <a:alpha val="43137"/>
                    </a:srgbClr>
                  </a:outerShdw>
                </a:effectLst>
                <a:latin typeface="Cooper Black" panose="0208090404030B020404" pitchFamily="18" charset="0"/>
              </a:rPr>
              <a:t>Video</a:t>
            </a:r>
            <a:r>
              <a:rPr lang="es-MX" dirty="0" smtClean="0"/>
              <a:t> </a:t>
            </a:r>
            <a:endParaRPr lang="es-MX" dirty="0"/>
          </a:p>
        </p:txBody>
      </p:sp>
    </p:spTree>
    <p:extLst>
      <p:ext uri="{BB962C8B-B14F-4D97-AF65-F5344CB8AC3E}">
        <p14:creationId xmlns:p14="http://schemas.microsoft.com/office/powerpoint/2010/main" val="4432397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graphicFrame>
        <p:nvGraphicFramePr>
          <p:cNvPr id="5" name="Tabla 4"/>
          <p:cNvGraphicFramePr>
            <a:graphicFrameLocks noGrp="1"/>
          </p:cNvGraphicFramePr>
          <p:nvPr/>
        </p:nvGraphicFramePr>
        <p:xfrm>
          <a:off x="998730" y="5894889"/>
          <a:ext cx="4860541" cy="2890446"/>
        </p:xfrm>
        <a:graphic>
          <a:graphicData uri="http://schemas.openxmlformats.org/drawingml/2006/table">
            <a:tbl>
              <a:tblPr firstRow="1" firstCol="1" bandRow="1">
                <a:tableStyleId>{5C22544A-7EE6-4342-B048-85BDC9FD1C3A}</a:tableStyleId>
              </a:tblPr>
              <a:tblGrid>
                <a:gridCol w="2982605">
                  <a:extLst>
                    <a:ext uri="{9D8B030D-6E8A-4147-A177-3AD203B41FA5}">
                      <a16:colId xmlns:a16="http://schemas.microsoft.com/office/drawing/2014/main" val="20000"/>
                    </a:ext>
                  </a:extLst>
                </a:gridCol>
                <a:gridCol w="662801">
                  <a:extLst>
                    <a:ext uri="{9D8B030D-6E8A-4147-A177-3AD203B41FA5}">
                      <a16:colId xmlns:a16="http://schemas.microsoft.com/office/drawing/2014/main" val="20001"/>
                    </a:ext>
                  </a:extLst>
                </a:gridCol>
                <a:gridCol w="607568">
                  <a:extLst>
                    <a:ext uri="{9D8B030D-6E8A-4147-A177-3AD203B41FA5}">
                      <a16:colId xmlns:a16="http://schemas.microsoft.com/office/drawing/2014/main" val="20002"/>
                    </a:ext>
                  </a:extLst>
                </a:gridCol>
                <a:gridCol w="607567">
                  <a:extLst>
                    <a:ext uri="{9D8B030D-6E8A-4147-A177-3AD203B41FA5}">
                      <a16:colId xmlns:a16="http://schemas.microsoft.com/office/drawing/2014/main" val="20003"/>
                    </a:ext>
                  </a:extLst>
                </a:gridCol>
              </a:tblGrid>
              <a:tr h="675089">
                <a:tc>
                  <a:txBody>
                    <a:bodyPr/>
                    <a:lstStyle/>
                    <a:p>
                      <a:pPr>
                        <a:spcAft>
                          <a:spcPts val="0"/>
                        </a:spcAft>
                      </a:pPr>
                      <a:r>
                        <a:rPr lang="en-US" sz="800" dirty="0">
                          <a:solidFill>
                            <a:schemeClr val="tx1"/>
                          </a:solidFill>
                          <a:effectLst/>
                          <a:latin typeface="Arial" panose="020B0604020202020204" pitchFamily="34" charset="0"/>
                          <a:cs typeface="Arial" panose="020B0604020202020204" pitchFamily="34" charset="0"/>
                        </a:rPr>
                        <a:t> </a:t>
                      </a:r>
                      <a:endParaRPr lang="es-MX" sz="800" dirty="0">
                        <a:solidFill>
                          <a:schemeClr val="tx1"/>
                        </a:solidFill>
                        <a:effectLst/>
                        <a:latin typeface="Arial" panose="020B0604020202020204" pitchFamily="34" charset="0"/>
                        <a:cs typeface="Arial" panose="020B0604020202020204" pitchFamily="34" charset="0"/>
                      </a:endParaRPr>
                    </a:p>
                    <a:p>
                      <a:pPr>
                        <a:spcAft>
                          <a:spcPts val="0"/>
                        </a:spcAft>
                      </a:pPr>
                      <a:r>
                        <a:rPr lang="en-US" sz="1100" b="1" dirty="0">
                          <a:solidFill>
                            <a:schemeClr val="tx1"/>
                          </a:solidFill>
                          <a:effectLst/>
                          <a:latin typeface="Arial" panose="020B0604020202020204" pitchFamily="34" charset="0"/>
                          <a:cs typeface="Arial" panose="020B0604020202020204" pitchFamily="34" charset="0"/>
                        </a:rPr>
                        <a:t>General requirement format (+5 </a:t>
                      </a:r>
                      <a:r>
                        <a:rPr lang="en-US" sz="1100" b="1" dirty="0" err="1">
                          <a:solidFill>
                            <a:schemeClr val="tx1"/>
                          </a:solidFill>
                          <a:effectLst/>
                          <a:latin typeface="Arial" panose="020B0604020202020204" pitchFamily="34" charset="0"/>
                          <a:cs typeface="Arial" panose="020B0604020202020204" pitchFamily="34" charset="0"/>
                        </a:rPr>
                        <a:t>pts</a:t>
                      </a:r>
                      <a:r>
                        <a:rPr lang="en-US" sz="1100" b="1" dirty="0">
                          <a:solidFill>
                            <a:schemeClr val="tx1"/>
                          </a:solidFill>
                          <a:effectLst/>
                          <a:latin typeface="Arial" panose="020B0604020202020204" pitchFamily="34" charset="0"/>
                          <a:cs typeface="Arial" panose="020B0604020202020204" pitchFamily="34" charset="0"/>
                        </a:rPr>
                        <a:t>)</a:t>
                      </a:r>
                      <a:endParaRPr lang="es-MX" sz="1100" b="1"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solidFill>
                      <a:schemeClr val="accent1">
                        <a:lumMod val="40000"/>
                        <a:lumOff val="60000"/>
                      </a:schemeClr>
                    </a:solidFill>
                  </a:tcPr>
                </a:tc>
                <a:tc>
                  <a:txBody>
                    <a:bodyPr/>
                    <a:lstStyle/>
                    <a:p>
                      <a:pPr algn="ctr">
                        <a:spcAft>
                          <a:spcPts val="0"/>
                        </a:spcAft>
                      </a:pPr>
                      <a:r>
                        <a:rPr lang="en-US" sz="800" dirty="0">
                          <a:solidFill>
                            <a:schemeClr val="tx1"/>
                          </a:solidFill>
                          <a:effectLst/>
                          <a:latin typeface="Arial" panose="020B0604020202020204" pitchFamily="34" charset="0"/>
                          <a:cs typeface="Arial" panose="020B0604020202020204" pitchFamily="34" charset="0"/>
                        </a:rPr>
                        <a:t>Good</a:t>
                      </a:r>
                      <a:endParaRPr lang="es-MX" sz="800" dirty="0">
                        <a:solidFill>
                          <a:schemeClr val="tx1"/>
                        </a:solidFill>
                        <a:effectLst/>
                        <a:latin typeface="Arial" panose="020B0604020202020204" pitchFamily="34" charset="0"/>
                        <a:cs typeface="Arial" panose="020B0604020202020204" pitchFamily="34" charset="0"/>
                      </a:endParaRPr>
                    </a:p>
                    <a:p>
                      <a:pPr algn="ctr">
                        <a:spcAft>
                          <a:spcPts val="0"/>
                        </a:spcAft>
                      </a:pPr>
                      <a:r>
                        <a:rPr lang="en-US" sz="800" dirty="0">
                          <a:solidFill>
                            <a:schemeClr val="tx1"/>
                          </a:solidFill>
                          <a:effectLst/>
                          <a:latin typeface="Arial" panose="020B0604020202020204" pitchFamily="34" charset="0"/>
                          <a:cs typeface="Arial" panose="020B0604020202020204" pitchFamily="34" charset="0"/>
                        </a:rPr>
                        <a:t>(1)</a:t>
                      </a:r>
                      <a:endParaRPr lang="es-MX" sz="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solidFill>
                      <a:schemeClr val="accent1">
                        <a:lumMod val="40000"/>
                        <a:lumOff val="60000"/>
                      </a:schemeClr>
                    </a:solidFill>
                  </a:tcPr>
                </a:tc>
                <a:tc>
                  <a:txBody>
                    <a:bodyPr/>
                    <a:lstStyle/>
                    <a:p>
                      <a:pPr algn="ctr">
                        <a:spcAft>
                          <a:spcPts val="0"/>
                        </a:spcAft>
                      </a:pPr>
                      <a:r>
                        <a:rPr lang="en-US" sz="800" dirty="0">
                          <a:solidFill>
                            <a:schemeClr val="tx1"/>
                          </a:solidFill>
                          <a:effectLst/>
                          <a:latin typeface="Arial" panose="020B0604020202020204" pitchFamily="34" charset="0"/>
                          <a:cs typeface="Arial" panose="020B0604020202020204" pitchFamily="34" charset="0"/>
                        </a:rPr>
                        <a:t>Average</a:t>
                      </a:r>
                      <a:endParaRPr lang="es-MX" sz="800" dirty="0">
                        <a:solidFill>
                          <a:schemeClr val="tx1"/>
                        </a:solidFill>
                        <a:effectLst/>
                        <a:latin typeface="Arial" panose="020B0604020202020204" pitchFamily="34" charset="0"/>
                        <a:cs typeface="Arial" panose="020B0604020202020204" pitchFamily="34" charset="0"/>
                      </a:endParaRPr>
                    </a:p>
                    <a:p>
                      <a:pPr algn="ctr">
                        <a:spcAft>
                          <a:spcPts val="0"/>
                        </a:spcAft>
                      </a:pPr>
                      <a:r>
                        <a:rPr lang="en-US" sz="800" dirty="0">
                          <a:solidFill>
                            <a:schemeClr val="tx1"/>
                          </a:solidFill>
                          <a:effectLst/>
                          <a:latin typeface="Arial" panose="020B0604020202020204" pitchFamily="34" charset="0"/>
                          <a:cs typeface="Arial" panose="020B0604020202020204" pitchFamily="34" charset="0"/>
                        </a:rPr>
                        <a:t>(.5)</a:t>
                      </a:r>
                      <a:endParaRPr lang="es-MX" sz="800" dirty="0">
                        <a:solidFill>
                          <a:schemeClr val="tx1"/>
                        </a:solidFill>
                        <a:effectLst/>
                        <a:latin typeface="Arial" panose="020B0604020202020204" pitchFamily="34" charset="0"/>
                        <a:cs typeface="Arial" panose="020B0604020202020204" pitchFamily="34" charset="0"/>
                      </a:endParaRPr>
                    </a:p>
                    <a:p>
                      <a:pPr algn="ctr">
                        <a:spcAft>
                          <a:spcPts val="0"/>
                        </a:spcAft>
                      </a:pPr>
                      <a:r>
                        <a:rPr lang="en-US" sz="800" dirty="0">
                          <a:solidFill>
                            <a:schemeClr val="tx1"/>
                          </a:solidFill>
                          <a:effectLst/>
                          <a:latin typeface="Arial" panose="020B0604020202020204" pitchFamily="34" charset="0"/>
                          <a:cs typeface="Arial" panose="020B0604020202020204" pitchFamily="34" charset="0"/>
                        </a:rPr>
                        <a:t> </a:t>
                      </a:r>
                      <a:endParaRPr lang="es-MX" sz="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solidFill>
                      <a:schemeClr val="accent1">
                        <a:lumMod val="40000"/>
                        <a:lumOff val="60000"/>
                      </a:schemeClr>
                    </a:solidFill>
                  </a:tcPr>
                </a:tc>
                <a:tc>
                  <a:txBody>
                    <a:bodyPr/>
                    <a:lstStyle/>
                    <a:p>
                      <a:pPr algn="ctr">
                        <a:spcAft>
                          <a:spcPts val="0"/>
                        </a:spcAft>
                      </a:pPr>
                      <a:r>
                        <a:rPr lang="en-US" sz="800" dirty="0">
                          <a:solidFill>
                            <a:schemeClr val="tx1"/>
                          </a:solidFill>
                          <a:effectLst/>
                          <a:latin typeface="Arial" panose="020B0604020202020204" pitchFamily="34" charset="0"/>
                          <a:cs typeface="Arial" panose="020B0604020202020204" pitchFamily="34" charset="0"/>
                        </a:rPr>
                        <a:t>Weak</a:t>
                      </a:r>
                      <a:endParaRPr lang="es-MX" sz="800" dirty="0">
                        <a:solidFill>
                          <a:schemeClr val="tx1"/>
                        </a:solidFill>
                        <a:effectLst/>
                        <a:latin typeface="Arial" panose="020B0604020202020204" pitchFamily="34" charset="0"/>
                        <a:cs typeface="Arial" panose="020B0604020202020204" pitchFamily="34" charset="0"/>
                      </a:endParaRPr>
                    </a:p>
                    <a:p>
                      <a:pPr algn="ctr">
                        <a:spcAft>
                          <a:spcPts val="0"/>
                        </a:spcAft>
                      </a:pPr>
                      <a:r>
                        <a:rPr lang="en-US" sz="800" dirty="0">
                          <a:solidFill>
                            <a:schemeClr val="tx1"/>
                          </a:solidFill>
                          <a:effectLst/>
                          <a:latin typeface="Arial" panose="020B0604020202020204" pitchFamily="34" charset="0"/>
                          <a:cs typeface="Arial" panose="020B0604020202020204" pitchFamily="34" charset="0"/>
                        </a:rPr>
                        <a:t>(0)</a:t>
                      </a:r>
                      <a:endParaRPr lang="es-MX" sz="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solidFill>
                      <a:schemeClr val="accent1">
                        <a:lumMod val="40000"/>
                        <a:lumOff val="60000"/>
                      </a:schemeClr>
                    </a:solidFill>
                  </a:tcPr>
                </a:tc>
                <a:extLst>
                  <a:ext uri="{0D108BD9-81ED-4DB2-BD59-A6C34878D82A}">
                    <a16:rowId xmlns:a16="http://schemas.microsoft.com/office/drawing/2014/main" val="10000"/>
                  </a:ext>
                </a:extLst>
              </a:tr>
              <a:tr h="450060">
                <a:tc>
                  <a:txBody>
                    <a:bodyPr/>
                    <a:lstStyle/>
                    <a:p>
                      <a:pPr marL="171450" indent="-171450">
                        <a:spcAft>
                          <a:spcPts val="0"/>
                        </a:spcAft>
                        <a:buFont typeface="Arial" panose="020B0604020202020204" pitchFamily="34" charset="0"/>
                        <a:buChar char="•"/>
                      </a:pPr>
                      <a:r>
                        <a:rPr lang="en-US" sz="800" b="0" dirty="0">
                          <a:solidFill>
                            <a:schemeClr val="tx1"/>
                          </a:solidFill>
                          <a:effectLst/>
                          <a:latin typeface="Arial" panose="020B0604020202020204" pitchFamily="34" charset="0"/>
                          <a:cs typeface="Arial" panose="020B0604020202020204" pitchFamily="34" charset="0"/>
                        </a:rPr>
                        <a:t>Does the student correctly apply in context  the new functions and grammar from the module?</a:t>
                      </a:r>
                      <a:endParaRPr lang="es-MX" sz="8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solidFill>
                      <a:schemeClr val="accent1">
                        <a:lumMod val="40000"/>
                        <a:lumOff val="60000"/>
                      </a:schemeClr>
                    </a:solidFill>
                  </a:tcPr>
                </a:tc>
                <a:tc>
                  <a:txBody>
                    <a:bodyPr/>
                    <a:lstStyle/>
                    <a:p>
                      <a:pPr>
                        <a:spcAft>
                          <a:spcPts val="0"/>
                        </a:spcAft>
                      </a:pPr>
                      <a:r>
                        <a:rPr lang="en-US" sz="800" dirty="0">
                          <a:effectLst/>
                        </a:rPr>
                        <a:t> </a:t>
                      </a:r>
                      <a:endParaRPr lang="es-MX"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solidFill>
                      <a:schemeClr val="accent1">
                        <a:lumMod val="20000"/>
                        <a:lumOff val="80000"/>
                      </a:schemeClr>
                    </a:solidFill>
                  </a:tcPr>
                </a:tc>
                <a:tc>
                  <a:txBody>
                    <a:bodyPr/>
                    <a:lstStyle/>
                    <a:p>
                      <a:pPr>
                        <a:spcAft>
                          <a:spcPts val="0"/>
                        </a:spcAft>
                      </a:pPr>
                      <a:r>
                        <a:rPr lang="en-US" sz="800" dirty="0">
                          <a:effectLst/>
                        </a:rPr>
                        <a:t> </a:t>
                      </a:r>
                      <a:endParaRPr lang="es-MX"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solidFill>
                      <a:schemeClr val="accent1">
                        <a:lumMod val="20000"/>
                        <a:lumOff val="80000"/>
                      </a:schemeClr>
                    </a:solidFill>
                  </a:tcPr>
                </a:tc>
                <a:tc>
                  <a:txBody>
                    <a:bodyPr/>
                    <a:lstStyle/>
                    <a:p>
                      <a:pPr>
                        <a:spcAft>
                          <a:spcPts val="0"/>
                        </a:spcAft>
                      </a:pPr>
                      <a:r>
                        <a:rPr lang="en-US" sz="800" dirty="0">
                          <a:effectLst/>
                        </a:rPr>
                        <a:t> </a:t>
                      </a:r>
                      <a:endParaRPr lang="es-MX"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solidFill>
                      <a:schemeClr val="accent1">
                        <a:lumMod val="20000"/>
                        <a:lumOff val="80000"/>
                      </a:schemeClr>
                    </a:solidFill>
                  </a:tcPr>
                </a:tc>
                <a:extLst>
                  <a:ext uri="{0D108BD9-81ED-4DB2-BD59-A6C34878D82A}">
                    <a16:rowId xmlns:a16="http://schemas.microsoft.com/office/drawing/2014/main" val="10001"/>
                  </a:ext>
                </a:extLst>
              </a:tr>
              <a:tr h="450060">
                <a:tc>
                  <a:txBody>
                    <a:bodyPr/>
                    <a:lstStyle/>
                    <a:p>
                      <a:pPr marL="171450" indent="-171450">
                        <a:spcAft>
                          <a:spcPts val="0"/>
                        </a:spcAft>
                        <a:buFont typeface="Arial" panose="020B0604020202020204" pitchFamily="34" charset="0"/>
                        <a:buChar char="•"/>
                      </a:pPr>
                      <a:r>
                        <a:rPr lang="en-US" sz="800" b="0" dirty="0">
                          <a:solidFill>
                            <a:schemeClr val="tx1"/>
                          </a:solidFill>
                          <a:effectLst/>
                          <a:latin typeface="Arial" panose="020B0604020202020204" pitchFamily="34" charset="0"/>
                          <a:cs typeface="Arial" panose="020B0604020202020204" pitchFamily="34" charset="0"/>
                        </a:rPr>
                        <a:t>Does the student correctly apply in context  the vocabulary from the module?</a:t>
                      </a:r>
                      <a:endParaRPr lang="es-MX" sz="8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solidFill>
                      <a:schemeClr val="accent1">
                        <a:lumMod val="40000"/>
                        <a:lumOff val="60000"/>
                      </a:schemeClr>
                    </a:solidFill>
                  </a:tcPr>
                </a:tc>
                <a:tc>
                  <a:txBody>
                    <a:bodyPr/>
                    <a:lstStyle/>
                    <a:p>
                      <a:pPr>
                        <a:spcAft>
                          <a:spcPts val="0"/>
                        </a:spcAft>
                      </a:pPr>
                      <a:r>
                        <a:rPr lang="en-US" sz="800" dirty="0">
                          <a:effectLst/>
                        </a:rPr>
                        <a:t> </a:t>
                      </a:r>
                      <a:endParaRPr lang="es-MX"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solidFill>
                      <a:schemeClr val="accent1">
                        <a:lumMod val="20000"/>
                        <a:lumOff val="80000"/>
                      </a:schemeClr>
                    </a:solidFill>
                  </a:tcPr>
                </a:tc>
                <a:tc>
                  <a:txBody>
                    <a:bodyPr/>
                    <a:lstStyle/>
                    <a:p>
                      <a:pPr>
                        <a:spcAft>
                          <a:spcPts val="0"/>
                        </a:spcAft>
                      </a:pPr>
                      <a:r>
                        <a:rPr lang="en-US" sz="800" dirty="0">
                          <a:effectLst/>
                        </a:rPr>
                        <a:t> </a:t>
                      </a:r>
                      <a:endParaRPr lang="es-MX"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solidFill>
                      <a:schemeClr val="accent1">
                        <a:lumMod val="20000"/>
                        <a:lumOff val="80000"/>
                      </a:schemeClr>
                    </a:solidFill>
                  </a:tcPr>
                </a:tc>
                <a:tc>
                  <a:txBody>
                    <a:bodyPr/>
                    <a:lstStyle/>
                    <a:p>
                      <a:pPr>
                        <a:spcAft>
                          <a:spcPts val="0"/>
                        </a:spcAft>
                      </a:pPr>
                      <a:r>
                        <a:rPr lang="en-US" sz="800" dirty="0">
                          <a:effectLst/>
                        </a:rPr>
                        <a:t> </a:t>
                      </a:r>
                      <a:endParaRPr lang="es-MX"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solidFill>
                      <a:schemeClr val="accent1">
                        <a:lumMod val="20000"/>
                        <a:lumOff val="80000"/>
                      </a:schemeClr>
                    </a:solidFill>
                  </a:tcPr>
                </a:tc>
                <a:extLst>
                  <a:ext uri="{0D108BD9-81ED-4DB2-BD59-A6C34878D82A}">
                    <a16:rowId xmlns:a16="http://schemas.microsoft.com/office/drawing/2014/main" val="10002"/>
                  </a:ext>
                </a:extLst>
              </a:tr>
              <a:tr h="450060">
                <a:tc>
                  <a:txBody>
                    <a:bodyPr/>
                    <a:lstStyle/>
                    <a:p>
                      <a:pPr marL="171450" indent="-171450">
                        <a:spcAft>
                          <a:spcPts val="0"/>
                        </a:spcAft>
                        <a:buFont typeface="Arial" panose="020B0604020202020204" pitchFamily="34" charset="0"/>
                        <a:buChar char="•"/>
                      </a:pPr>
                      <a:r>
                        <a:rPr lang="en-US" sz="800" b="0" dirty="0">
                          <a:solidFill>
                            <a:schemeClr val="tx1"/>
                          </a:solidFill>
                          <a:effectLst/>
                          <a:latin typeface="Arial" panose="020B0604020202020204" pitchFamily="34" charset="0"/>
                          <a:cs typeface="Arial" panose="020B0604020202020204" pitchFamily="34" charset="0"/>
                        </a:rPr>
                        <a:t>Does the student express himself or herself  clearly and fluently?</a:t>
                      </a:r>
                      <a:endParaRPr lang="es-MX" sz="8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solidFill>
                      <a:schemeClr val="accent1">
                        <a:lumMod val="40000"/>
                        <a:lumOff val="60000"/>
                      </a:schemeClr>
                    </a:solidFill>
                  </a:tcPr>
                </a:tc>
                <a:tc>
                  <a:txBody>
                    <a:bodyPr/>
                    <a:lstStyle/>
                    <a:p>
                      <a:pPr>
                        <a:spcAft>
                          <a:spcPts val="0"/>
                        </a:spcAft>
                      </a:pPr>
                      <a:r>
                        <a:rPr lang="en-US" sz="800" dirty="0">
                          <a:effectLst/>
                        </a:rPr>
                        <a:t> </a:t>
                      </a:r>
                      <a:endParaRPr lang="es-MX"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solidFill>
                      <a:schemeClr val="accent1">
                        <a:lumMod val="20000"/>
                        <a:lumOff val="80000"/>
                      </a:schemeClr>
                    </a:solidFill>
                  </a:tcPr>
                </a:tc>
                <a:tc>
                  <a:txBody>
                    <a:bodyPr/>
                    <a:lstStyle/>
                    <a:p>
                      <a:pPr>
                        <a:spcAft>
                          <a:spcPts val="0"/>
                        </a:spcAft>
                      </a:pPr>
                      <a:r>
                        <a:rPr lang="en-US" sz="800" dirty="0">
                          <a:effectLst/>
                        </a:rPr>
                        <a:t> </a:t>
                      </a:r>
                      <a:endParaRPr lang="es-MX"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solidFill>
                      <a:schemeClr val="accent1">
                        <a:lumMod val="20000"/>
                        <a:lumOff val="80000"/>
                      </a:schemeClr>
                    </a:solidFill>
                  </a:tcPr>
                </a:tc>
                <a:tc>
                  <a:txBody>
                    <a:bodyPr/>
                    <a:lstStyle/>
                    <a:p>
                      <a:pPr>
                        <a:spcAft>
                          <a:spcPts val="0"/>
                        </a:spcAft>
                      </a:pPr>
                      <a:r>
                        <a:rPr lang="en-US" sz="800" dirty="0">
                          <a:effectLst/>
                        </a:rPr>
                        <a:t> </a:t>
                      </a:r>
                      <a:endParaRPr lang="es-MX"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solidFill>
                      <a:schemeClr val="accent1">
                        <a:lumMod val="20000"/>
                        <a:lumOff val="80000"/>
                      </a:schemeClr>
                    </a:solidFill>
                  </a:tcPr>
                </a:tc>
                <a:extLst>
                  <a:ext uri="{0D108BD9-81ED-4DB2-BD59-A6C34878D82A}">
                    <a16:rowId xmlns:a16="http://schemas.microsoft.com/office/drawing/2014/main" val="10003"/>
                  </a:ext>
                </a:extLst>
              </a:tr>
              <a:tr h="225029">
                <a:tc>
                  <a:txBody>
                    <a:bodyPr/>
                    <a:lstStyle/>
                    <a:p>
                      <a:pPr marL="171450" indent="-171450">
                        <a:spcAft>
                          <a:spcPts val="0"/>
                        </a:spcAft>
                        <a:buFont typeface="Arial" panose="020B0604020202020204" pitchFamily="34" charset="0"/>
                        <a:buChar char="•"/>
                      </a:pPr>
                      <a:r>
                        <a:rPr lang="en-US" sz="800" b="0" dirty="0">
                          <a:solidFill>
                            <a:schemeClr val="tx1"/>
                          </a:solidFill>
                          <a:effectLst/>
                          <a:latin typeface="Arial" panose="020B0604020202020204" pitchFamily="34" charset="0"/>
                          <a:cs typeface="Arial" panose="020B0604020202020204" pitchFamily="34" charset="0"/>
                        </a:rPr>
                        <a:t>The task is creative.</a:t>
                      </a:r>
                      <a:endParaRPr lang="es-MX" sz="8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solidFill>
                      <a:schemeClr val="accent1">
                        <a:lumMod val="40000"/>
                        <a:lumOff val="60000"/>
                      </a:schemeClr>
                    </a:solidFill>
                  </a:tcPr>
                </a:tc>
                <a:tc>
                  <a:txBody>
                    <a:bodyPr/>
                    <a:lstStyle/>
                    <a:p>
                      <a:pPr>
                        <a:spcAft>
                          <a:spcPts val="0"/>
                        </a:spcAft>
                      </a:pPr>
                      <a:r>
                        <a:rPr lang="en-US" sz="800" dirty="0">
                          <a:effectLst/>
                        </a:rPr>
                        <a:t> </a:t>
                      </a:r>
                      <a:endParaRPr lang="es-MX"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solidFill>
                      <a:schemeClr val="accent1">
                        <a:lumMod val="20000"/>
                        <a:lumOff val="80000"/>
                      </a:schemeClr>
                    </a:solidFill>
                  </a:tcPr>
                </a:tc>
                <a:tc>
                  <a:txBody>
                    <a:bodyPr/>
                    <a:lstStyle/>
                    <a:p>
                      <a:pPr>
                        <a:spcAft>
                          <a:spcPts val="0"/>
                        </a:spcAft>
                      </a:pPr>
                      <a:r>
                        <a:rPr lang="en-US" sz="800" dirty="0">
                          <a:effectLst/>
                        </a:rPr>
                        <a:t> </a:t>
                      </a:r>
                      <a:endParaRPr lang="es-MX"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solidFill>
                      <a:schemeClr val="accent1">
                        <a:lumMod val="20000"/>
                        <a:lumOff val="80000"/>
                      </a:schemeClr>
                    </a:solidFill>
                  </a:tcPr>
                </a:tc>
                <a:tc>
                  <a:txBody>
                    <a:bodyPr/>
                    <a:lstStyle/>
                    <a:p>
                      <a:pPr>
                        <a:spcAft>
                          <a:spcPts val="0"/>
                        </a:spcAft>
                      </a:pPr>
                      <a:r>
                        <a:rPr lang="en-US" sz="800" dirty="0">
                          <a:effectLst/>
                        </a:rPr>
                        <a:t> </a:t>
                      </a:r>
                      <a:endParaRPr lang="es-MX"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solidFill>
                      <a:schemeClr val="accent1">
                        <a:lumMod val="20000"/>
                        <a:lumOff val="80000"/>
                      </a:schemeClr>
                    </a:solidFill>
                  </a:tcPr>
                </a:tc>
                <a:extLst>
                  <a:ext uri="{0D108BD9-81ED-4DB2-BD59-A6C34878D82A}">
                    <a16:rowId xmlns:a16="http://schemas.microsoft.com/office/drawing/2014/main" val="10004"/>
                  </a:ext>
                </a:extLst>
              </a:tr>
              <a:tr h="415119">
                <a:tc>
                  <a:txBody>
                    <a:bodyPr/>
                    <a:lstStyle/>
                    <a:p>
                      <a:pPr marL="171450" indent="-171450">
                        <a:spcAft>
                          <a:spcPts val="0"/>
                        </a:spcAft>
                        <a:buFont typeface="Arial" panose="020B0604020202020204" pitchFamily="34" charset="0"/>
                        <a:buChar char="•"/>
                        <a:tabLst>
                          <a:tab pos="365125" algn="l"/>
                        </a:tabLst>
                      </a:pPr>
                      <a:r>
                        <a:rPr lang="en-US" sz="800" b="0" dirty="0">
                          <a:solidFill>
                            <a:schemeClr val="tx1"/>
                          </a:solidFill>
                          <a:effectLst/>
                          <a:latin typeface="Arial" panose="020B0604020202020204" pitchFamily="34" charset="0"/>
                          <a:cs typeface="Arial" panose="020B0604020202020204" pitchFamily="34" charset="0"/>
                        </a:rPr>
                        <a:t>The task fulfill all the elements of the required format</a:t>
                      </a:r>
                      <a:endParaRPr lang="es-MX" sz="8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solidFill>
                      <a:schemeClr val="accent1">
                        <a:lumMod val="40000"/>
                        <a:lumOff val="60000"/>
                      </a:schemeClr>
                    </a:solidFill>
                  </a:tcPr>
                </a:tc>
                <a:tc>
                  <a:txBody>
                    <a:bodyPr/>
                    <a:lstStyle/>
                    <a:p>
                      <a:pPr>
                        <a:spcAft>
                          <a:spcPts val="0"/>
                        </a:spcAft>
                      </a:pPr>
                      <a:r>
                        <a:rPr lang="en-US" sz="800" dirty="0">
                          <a:effectLst/>
                        </a:rPr>
                        <a:t> </a:t>
                      </a:r>
                      <a:endParaRPr lang="es-MX"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solidFill>
                      <a:schemeClr val="accent1">
                        <a:lumMod val="20000"/>
                        <a:lumOff val="80000"/>
                      </a:schemeClr>
                    </a:solidFill>
                  </a:tcPr>
                </a:tc>
                <a:tc>
                  <a:txBody>
                    <a:bodyPr/>
                    <a:lstStyle/>
                    <a:p>
                      <a:pPr>
                        <a:spcAft>
                          <a:spcPts val="0"/>
                        </a:spcAft>
                      </a:pPr>
                      <a:r>
                        <a:rPr lang="en-US" sz="800" dirty="0">
                          <a:effectLst/>
                        </a:rPr>
                        <a:t> </a:t>
                      </a:r>
                      <a:endParaRPr lang="es-MX"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solidFill>
                      <a:schemeClr val="accent1">
                        <a:lumMod val="20000"/>
                        <a:lumOff val="80000"/>
                      </a:schemeClr>
                    </a:solidFill>
                  </a:tcPr>
                </a:tc>
                <a:tc>
                  <a:txBody>
                    <a:bodyPr/>
                    <a:lstStyle/>
                    <a:p>
                      <a:pPr>
                        <a:spcAft>
                          <a:spcPts val="0"/>
                        </a:spcAft>
                      </a:pPr>
                      <a:r>
                        <a:rPr lang="en-US" sz="800" dirty="0">
                          <a:effectLst/>
                        </a:rPr>
                        <a:t> </a:t>
                      </a:r>
                      <a:endParaRPr lang="es-MX"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solidFill>
                      <a:schemeClr val="accent1">
                        <a:lumMod val="20000"/>
                        <a:lumOff val="80000"/>
                      </a:schemeClr>
                    </a:solidFill>
                  </a:tcPr>
                </a:tc>
                <a:extLst>
                  <a:ext uri="{0D108BD9-81ED-4DB2-BD59-A6C34878D82A}">
                    <a16:rowId xmlns:a16="http://schemas.microsoft.com/office/drawing/2014/main" val="10005"/>
                  </a:ext>
                </a:extLst>
              </a:tr>
              <a:tr h="225029">
                <a:tc>
                  <a:txBody>
                    <a:bodyPr/>
                    <a:lstStyle/>
                    <a:p>
                      <a:pPr algn="r">
                        <a:spcAft>
                          <a:spcPts val="0"/>
                        </a:spcAft>
                      </a:pPr>
                      <a:r>
                        <a:rPr lang="en-US" sz="800" b="1" dirty="0">
                          <a:solidFill>
                            <a:schemeClr val="tx1"/>
                          </a:solidFill>
                          <a:effectLst/>
                          <a:latin typeface="Arial" panose="020B0604020202020204" pitchFamily="34" charset="0"/>
                          <a:cs typeface="Arial" panose="020B0604020202020204" pitchFamily="34" charset="0"/>
                        </a:rPr>
                        <a:t>Total:</a:t>
                      </a:r>
                      <a:endParaRPr lang="es-MX" sz="800" b="1"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solidFill>
                      <a:schemeClr val="accent1">
                        <a:lumMod val="40000"/>
                        <a:lumOff val="60000"/>
                      </a:schemeClr>
                    </a:solidFill>
                  </a:tcPr>
                </a:tc>
                <a:tc>
                  <a:txBody>
                    <a:bodyPr/>
                    <a:lstStyle/>
                    <a:p>
                      <a:pPr>
                        <a:spcAft>
                          <a:spcPts val="0"/>
                        </a:spcAft>
                      </a:pPr>
                      <a:r>
                        <a:rPr lang="en-US" sz="800" dirty="0">
                          <a:effectLst/>
                        </a:rPr>
                        <a:t> </a:t>
                      </a:r>
                      <a:endParaRPr lang="es-MX"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solidFill>
                      <a:schemeClr val="accent1">
                        <a:lumMod val="20000"/>
                        <a:lumOff val="80000"/>
                      </a:schemeClr>
                    </a:solidFill>
                  </a:tcPr>
                </a:tc>
                <a:tc>
                  <a:txBody>
                    <a:bodyPr/>
                    <a:lstStyle/>
                    <a:p>
                      <a:pPr>
                        <a:spcAft>
                          <a:spcPts val="0"/>
                        </a:spcAft>
                      </a:pPr>
                      <a:r>
                        <a:rPr lang="en-US" sz="800" dirty="0">
                          <a:effectLst/>
                        </a:rPr>
                        <a:t> </a:t>
                      </a:r>
                      <a:endParaRPr lang="es-MX"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solidFill>
                      <a:schemeClr val="accent1">
                        <a:lumMod val="20000"/>
                        <a:lumOff val="80000"/>
                      </a:schemeClr>
                    </a:solidFill>
                  </a:tcPr>
                </a:tc>
                <a:tc>
                  <a:txBody>
                    <a:bodyPr/>
                    <a:lstStyle/>
                    <a:p>
                      <a:pPr>
                        <a:spcAft>
                          <a:spcPts val="0"/>
                        </a:spcAft>
                      </a:pPr>
                      <a:r>
                        <a:rPr lang="en-US" sz="800" dirty="0">
                          <a:effectLst/>
                        </a:rPr>
                        <a:t> </a:t>
                      </a:r>
                      <a:endParaRPr lang="es-MX"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solidFill>
                      <a:schemeClr val="accent1">
                        <a:lumMod val="20000"/>
                        <a:lumOff val="80000"/>
                      </a:schemeClr>
                    </a:solidFill>
                  </a:tcPr>
                </a:tc>
                <a:extLst>
                  <a:ext uri="{0D108BD9-81ED-4DB2-BD59-A6C34878D82A}">
                    <a16:rowId xmlns:a16="http://schemas.microsoft.com/office/drawing/2014/main" val="10006"/>
                  </a:ext>
                </a:extLst>
              </a:tr>
            </a:tbl>
          </a:graphicData>
        </a:graphic>
      </p:graphicFrame>
      <p:graphicFrame>
        <p:nvGraphicFramePr>
          <p:cNvPr id="6" name="Tabla 5"/>
          <p:cNvGraphicFramePr>
            <a:graphicFrameLocks noGrp="1"/>
          </p:cNvGraphicFramePr>
          <p:nvPr>
            <p:extLst>
              <p:ext uri="{D42A27DB-BD31-4B8C-83A1-F6EECF244321}">
                <p14:modId xmlns:p14="http://schemas.microsoft.com/office/powerpoint/2010/main" val="2849121085"/>
              </p:ext>
            </p:extLst>
          </p:nvPr>
        </p:nvGraphicFramePr>
        <p:xfrm>
          <a:off x="998730" y="1002444"/>
          <a:ext cx="4860540" cy="3716242"/>
        </p:xfrm>
        <a:graphic>
          <a:graphicData uri="http://schemas.openxmlformats.org/drawingml/2006/table">
            <a:tbl>
              <a:tblPr firstRow="1" firstCol="1" bandRow="1">
                <a:tableStyleId>{5C22544A-7EE6-4342-B048-85BDC9FD1C3A}</a:tableStyleId>
              </a:tblPr>
              <a:tblGrid>
                <a:gridCol w="2970330">
                  <a:extLst>
                    <a:ext uri="{9D8B030D-6E8A-4147-A177-3AD203B41FA5}">
                      <a16:colId xmlns:a16="http://schemas.microsoft.com/office/drawing/2014/main" val="20000"/>
                    </a:ext>
                  </a:extLst>
                </a:gridCol>
                <a:gridCol w="972108">
                  <a:extLst>
                    <a:ext uri="{9D8B030D-6E8A-4147-A177-3AD203B41FA5}">
                      <a16:colId xmlns:a16="http://schemas.microsoft.com/office/drawing/2014/main" val="20001"/>
                    </a:ext>
                  </a:extLst>
                </a:gridCol>
                <a:gridCol w="918102">
                  <a:extLst>
                    <a:ext uri="{9D8B030D-6E8A-4147-A177-3AD203B41FA5}">
                      <a16:colId xmlns:a16="http://schemas.microsoft.com/office/drawing/2014/main" val="20002"/>
                    </a:ext>
                  </a:extLst>
                </a:gridCol>
              </a:tblGrid>
              <a:tr h="664484">
                <a:tc>
                  <a:txBody>
                    <a:bodyPr/>
                    <a:lstStyle/>
                    <a:p>
                      <a:pPr>
                        <a:spcAft>
                          <a:spcPts val="0"/>
                        </a:spcAft>
                      </a:pPr>
                      <a:r>
                        <a:rPr lang="es-ES" sz="800" b="0" dirty="0">
                          <a:solidFill>
                            <a:schemeClr val="tx1"/>
                          </a:solidFill>
                          <a:effectLst/>
                          <a:latin typeface="Arial" panose="020B0604020202020204" pitchFamily="34" charset="0"/>
                          <a:cs typeface="Arial" panose="020B0604020202020204" pitchFamily="34" charset="0"/>
                        </a:rPr>
                        <a:t> </a:t>
                      </a:r>
                      <a:endParaRPr lang="es-MX" sz="800" b="0" dirty="0">
                        <a:solidFill>
                          <a:schemeClr val="tx1"/>
                        </a:solidFill>
                        <a:effectLst/>
                        <a:latin typeface="Arial" panose="020B0604020202020204" pitchFamily="34" charset="0"/>
                        <a:cs typeface="Arial" panose="020B0604020202020204" pitchFamily="34" charset="0"/>
                      </a:endParaRPr>
                    </a:p>
                    <a:p>
                      <a:pPr>
                        <a:spcAft>
                          <a:spcPts val="0"/>
                        </a:spcAft>
                      </a:pPr>
                      <a:r>
                        <a:rPr lang="en-US" sz="1100" b="1" dirty="0">
                          <a:solidFill>
                            <a:schemeClr val="tx1"/>
                          </a:solidFill>
                          <a:effectLst/>
                          <a:latin typeface="Arial" panose="020B0604020202020204" pitchFamily="34" charset="0"/>
                          <a:cs typeface="Arial" panose="020B0604020202020204" pitchFamily="34" charset="0"/>
                        </a:rPr>
                        <a:t>General requirement format (+25pts)</a:t>
                      </a:r>
                      <a:endParaRPr lang="es-MX" sz="1100" b="1"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solidFill>
                      <a:schemeClr val="accent1">
                        <a:lumMod val="40000"/>
                        <a:lumOff val="60000"/>
                      </a:schemeClr>
                    </a:solidFill>
                  </a:tcPr>
                </a:tc>
                <a:tc>
                  <a:txBody>
                    <a:bodyPr/>
                    <a:lstStyle/>
                    <a:p>
                      <a:pPr algn="ctr">
                        <a:spcAft>
                          <a:spcPts val="0"/>
                        </a:spcAft>
                      </a:pPr>
                      <a:r>
                        <a:rPr lang="en-US" sz="800" dirty="0">
                          <a:solidFill>
                            <a:schemeClr val="tx1"/>
                          </a:solidFill>
                          <a:effectLst/>
                          <a:latin typeface="Arial" panose="020B0604020202020204" pitchFamily="34" charset="0"/>
                          <a:ea typeface="+mn-ea"/>
                          <a:cs typeface="Arial" panose="020B0604020202020204" pitchFamily="34" charset="0"/>
                        </a:rPr>
                        <a:t>Points</a:t>
                      </a:r>
                      <a:endParaRPr lang="es-MX" sz="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solidFill>
                      <a:schemeClr val="accent1">
                        <a:lumMod val="40000"/>
                        <a:lumOff val="60000"/>
                      </a:schemeClr>
                    </a:solidFill>
                  </a:tcPr>
                </a:tc>
                <a:tc>
                  <a:txBody>
                    <a:bodyPr/>
                    <a:lstStyle/>
                    <a:p>
                      <a:pPr algn="ctr">
                        <a:spcAft>
                          <a:spcPts val="0"/>
                        </a:spcAft>
                      </a:pPr>
                      <a:r>
                        <a:rPr lang="en-US" sz="800" dirty="0">
                          <a:solidFill>
                            <a:schemeClr val="tx1"/>
                          </a:solidFill>
                          <a:effectLst/>
                          <a:latin typeface="Arial" panose="020B0604020202020204" pitchFamily="34" charset="0"/>
                          <a:cs typeface="Arial" panose="020B0604020202020204" pitchFamily="34" charset="0"/>
                        </a:rPr>
                        <a:t>Total pts.</a:t>
                      </a:r>
                      <a:endParaRPr lang="es-MX" sz="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solidFill>
                      <a:schemeClr val="accent1">
                        <a:lumMod val="40000"/>
                        <a:lumOff val="60000"/>
                      </a:schemeClr>
                    </a:solidFill>
                  </a:tcPr>
                </a:tc>
                <a:extLst>
                  <a:ext uri="{0D108BD9-81ED-4DB2-BD59-A6C34878D82A}">
                    <a16:rowId xmlns:a16="http://schemas.microsoft.com/office/drawing/2014/main" val="10000"/>
                  </a:ext>
                </a:extLst>
              </a:tr>
              <a:tr h="1184041">
                <a:tc>
                  <a:txBody>
                    <a:bodyPr/>
                    <a:lstStyle/>
                    <a:p>
                      <a:pPr marL="342900" lvl="0" indent="-160338">
                        <a:lnSpc>
                          <a:spcPct val="115000"/>
                        </a:lnSpc>
                        <a:spcAft>
                          <a:spcPts val="1000"/>
                        </a:spcAft>
                        <a:buFont typeface="Symbol" panose="05050102010706020507" pitchFamily="18" charset="2"/>
                        <a:buChar char=""/>
                        <a:tabLst>
                          <a:tab pos="741680" algn="l"/>
                        </a:tabLst>
                      </a:pPr>
                      <a:r>
                        <a:rPr lang="en-US" sz="800" b="0" dirty="0">
                          <a:solidFill>
                            <a:schemeClr val="tx1"/>
                          </a:solidFill>
                          <a:effectLst/>
                          <a:latin typeface="Arial" panose="020B0604020202020204" pitchFamily="34" charset="0"/>
                          <a:cs typeface="Arial" panose="020B0604020202020204" pitchFamily="34" charset="0"/>
                        </a:rPr>
                        <a:t>Vocabulary of jobs  and workplaces unit</a:t>
                      </a:r>
                      <a:r>
                        <a:rPr lang="en-US" sz="800" b="0" baseline="0" dirty="0">
                          <a:solidFill>
                            <a:schemeClr val="tx1"/>
                          </a:solidFill>
                          <a:effectLst/>
                          <a:latin typeface="Arial" panose="020B0604020202020204" pitchFamily="34" charset="0"/>
                          <a:cs typeface="Arial" panose="020B0604020202020204" pitchFamily="34" charset="0"/>
                        </a:rPr>
                        <a:t> 8</a:t>
                      </a:r>
                    </a:p>
                    <a:p>
                      <a:pPr marL="342900" lvl="0" indent="-160338">
                        <a:lnSpc>
                          <a:spcPct val="115000"/>
                        </a:lnSpc>
                        <a:spcAft>
                          <a:spcPts val="1000"/>
                        </a:spcAft>
                        <a:buFont typeface="Symbol" panose="05050102010706020507" pitchFamily="18" charset="2"/>
                        <a:buChar char=""/>
                        <a:tabLst>
                          <a:tab pos="741680" algn="l"/>
                        </a:tabLst>
                      </a:pPr>
                      <a:r>
                        <a:rPr lang="en-US" sz="800" b="0" baseline="0" dirty="0">
                          <a:solidFill>
                            <a:schemeClr val="tx1"/>
                          </a:solidFill>
                          <a:effectLst/>
                          <a:latin typeface="Arial" panose="020B0604020202020204" pitchFamily="34" charset="0"/>
                          <a:cs typeface="Arial" panose="020B0604020202020204" pitchFamily="34" charset="0"/>
                        </a:rPr>
                        <a:t>Use of adjectives to describe the </a:t>
                      </a:r>
                      <a:r>
                        <a:rPr lang="en-US" sz="800" b="0" baseline="0">
                          <a:solidFill>
                            <a:schemeClr val="tx1"/>
                          </a:solidFill>
                          <a:effectLst/>
                          <a:latin typeface="Arial" panose="020B0604020202020204" pitchFamily="34" charset="0"/>
                          <a:cs typeface="Arial" panose="020B0604020202020204" pitchFamily="34" charset="0"/>
                        </a:rPr>
                        <a:t>job </a:t>
                      </a:r>
                      <a:r>
                        <a:rPr lang="en-US" sz="800" b="0">
                          <a:solidFill>
                            <a:schemeClr val="tx1"/>
                          </a:solidFill>
                          <a:effectLst/>
                          <a:latin typeface="Arial" panose="020B0604020202020204" pitchFamily="34" charset="0"/>
                          <a:cs typeface="Arial" panose="020B0604020202020204" pitchFamily="34" charset="0"/>
                        </a:rPr>
                        <a:t> (+5)</a:t>
                      </a:r>
                      <a:endParaRPr lang="es-MX" sz="8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solidFill>
                      <a:schemeClr val="accent1">
                        <a:lumMod val="40000"/>
                        <a:lumOff val="60000"/>
                      </a:schemeClr>
                    </a:solidFill>
                  </a:tcPr>
                </a:tc>
                <a:tc>
                  <a:txBody>
                    <a:bodyPr/>
                    <a:lstStyle/>
                    <a:p>
                      <a:pPr algn="ctr">
                        <a:spcAft>
                          <a:spcPts val="0"/>
                        </a:spcAft>
                      </a:pPr>
                      <a:r>
                        <a:rPr lang="es-MX" sz="800" dirty="0">
                          <a:solidFill>
                            <a:schemeClr val="tx1"/>
                          </a:solidFill>
                          <a:effectLst/>
                          <a:latin typeface="Arial" panose="020B0604020202020204" pitchFamily="34" charset="0"/>
                          <a:ea typeface="Calibri" panose="020F0502020204030204" pitchFamily="34" charset="0"/>
                          <a:cs typeface="Arial" panose="020B0604020202020204" pitchFamily="34" charset="0"/>
                        </a:rPr>
                        <a:t>5</a:t>
                      </a:r>
                    </a:p>
                  </a:txBody>
                  <a:tcPr marL="51435" marR="51435" marT="0" marB="0"/>
                </a:tc>
                <a:tc>
                  <a:txBody>
                    <a:bodyPr/>
                    <a:lstStyle/>
                    <a:p>
                      <a:pPr>
                        <a:spcAft>
                          <a:spcPts val="0"/>
                        </a:spcAft>
                      </a:pPr>
                      <a:r>
                        <a:rPr lang="es-ES" sz="800" dirty="0">
                          <a:solidFill>
                            <a:schemeClr val="tx1"/>
                          </a:solidFill>
                          <a:effectLst/>
                          <a:latin typeface="Arial" panose="020B0604020202020204" pitchFamily="34" charset="0"/>
                          <a:cs typeface="Arial" panose="020B0604020202020204" pitchFamily="34" charset="0"/>
                        </a:rPr>
                        <a:t> </a:t>
                      </a:r>
                      <a:endParaRPr lang="es-MX" sz="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tc>
                <a:extLst>
                  <a:ext uri="{0D108BD9-81ED-4DB2-BD59-A6C34878D82A}">
                    <a16:rowId xmlns:a16="http://schemas.microsoft.com/office/drawing/2014/main" val="10001"/>
                  </a:ext>
                </a:extLst>
              </a:tr>
              <a:tr h="765688">
                <a:tc>
                  <a:txBody>
                    <a:bodyPr/>
                    <a:lstStyle/>
                    <a:p>
                      <a:pPr marL="342900" marR="0" lvl="0" indent="-160338" algn="l" defTabSz="914400" rtl="0" eaLnBrk="1" fontAlgn="auto" latinLnBrk="0" hangingPunct="1">
                        <a:lnSpc>
                          <a:spcPct val="115000"/>
                        </a:lnSpc>
                        <a:spcBef>
                          <a:spcPts val="0"/>
                        </a:spcBef>
                        <a:spcAft>
                          <a:spcPts val="1000"/>
                        </a:spcAft>
                        <a:buClrTx/>
                        <a:buSzTx/>
                        <a:buFont typeface="Symbol" panose="05050102010706020507" pitchFamily="18" charset="2"/>
                        <a:buChar char=""/>
                        <a:tabLst>
                          <a:tab pos="741680" algn="l"/>
                        </a:tabLst>
                        <a:defRPr/>
                      </a:pPr>
                      <a:r>
                        <a:rPr lang="en-US" sz="800" b="0" dirty="0">
                          <a:solidFill>
                            <a:schemeClr val="tx1"/>
                          </a:solidFill>
                          <a:effectLst/>
                          <a:latin typeface="Arial" panose="020B0604020202020204" pitchFamily="34" charset="0"/>
                          <a:cs typeface="Arial" panose="020B0604020202020204" pitchFamily="34" charset="0"/>
                        </a:rPr>
                        <a:t>Use of simple present (+, -) sentences and questions (10)</a:t>
                      </a:r>
                    </a:p>
                  </a:txBody>
                  <a:tcPr marL="51435" marR="51435" marT="0" marB="0">
                    <a:solidFill>
                      <a:schemeClr val="accent1">
                        <a:lumMod val="40000"/>
                        <a:lumOff val="60000"/>
                      </a:schemeClr>
                    </a:solidFill>
                  </a:tcPr>
                </a:tc>
                <a:tc>
                  <a:txBody>
                    <a:bodyPr/>
                    <a:lstStyle/>
                    <a:p>
                      <a:pPr algn="ctr">
                        <a:spcAft>
                          <a:spcPts val="0"/>
                        </a:spcAft>
                      </a:pPr>
                      <a:r>
                        <a:rPr lang="es-MX" sz="800" dirty="0">
                          <a:solidFill>
                            <a:schemeClr val="tx1"/>
                          </a:solidFill>
                          <a:effectLst/>
                          <a:latin typeface="Arial" panose="020B0604020202020204" pitchFamily="34" charset="0"/>
                          <a:ea typeface="Calibri" panose="020F0502020204030204" pitchFamily="34" charset="0"/>
                          <a:cs typeface="Arial" panose="020B0604020202020204" pitchFamily="34" charset="0"/>
                        </a:rPr>
                        <a:t>10</a:t>
                      </a:r>
                    </a:p>
                  </a:txBody>
                  <a:tcPr marL="51435" marR="51435" marT="0" marB="0"/>
                </a:tc>
                <a:tc>
                  <a:txBody>
                    <a:bodyPr/>
                    <a:lstStyle/>
                    <a:p>
                      <a:pPr>
                        <a:spcAft>
                          <a:spcPts val="0"/>
                        </a:spcAft>
                      </a:pPr>
                      <a:r>
                        <a:rPr lang="en-US" sz="800" dirty="0">
                          <a:solidFill>
                            <a:schemeClr val="tx1"/>
                          </a:solidFill>
                          <a:effectLst/>
                          <a:latin typeface="Arial" panose="020B0604020202020204" pitchFamily="34" charset="0"/>
                          <a:cs typeface="Arial" panose="020B0604020202020204" pitchFamily="34" charset="0"/>
                        </a:rPr>
                        <a:t> </a:t>
                      </a:r>
                      <a:endParaRPr lang="es-MX" sz="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tc>
                <a:extLst>
                  <a:ext uri="{0D108BD9-81ED-4DB2-BD59-A6C34878D82A}">
                    <a16:rowId xmlns:a16="http://schemas.microsoft.com/office/drawing/2014/main" val="10002"/>
                  </a:ext>
                </a:extLst>
              </a:tr>
              <a:tr h="499730">
                <a:tc>
                  <a:txBody>
                    <a:bodyPr/>
                    <a:lstStyle/>
                    <a:p>
                      <a:pPr marL="342900" marR="0" lvl="0" indent="-160338" algn="l" defTabSz="914400" rtl="0" eaLnBrk="1" fontAlgn="auto" latinLnBrk="0" hangingPunct="1">
                        <a:lnSpc>
                          <a:spcPct val="115000"/>
                        </a:lnSpc>
                        <a:spcBef>
                          <a:spcPts val="0"/>
                        </a:spcBef>
                        <a:spcAft>
                          <a:spcPts val="1000"/>
                        </a:spcAft>
                        <a:buClrTx/>
                        <a:buSzTx/>
                        <a:buFont typeface="Symbol" panose="05050102010706020507" pitchFamily="18" charset="2"/>
                        <a:buChar char=""/>
                        <a:tabLst>
                          <a:tab pos="741680" algn="l"/>
                        </a:tabLst>
                        <a:defRPr/>
                      </a:pPr>
                      <a:r>
                        <a:rPr lang="en-US" sz="800" b="0" kern="1200" dirty="0">
                          <a:solidFill>
                            <a:schemeClr val="dk1"/>
                          </a:solidFill>
                          <a:effectLst/>
                          <a:latin typeface="Arial" panose="020B0604020202020204" pitchFamily="34" charset="0"/>
                          <a:ea typeface="+mn-ea"/>
                          <a:cs typeface="Arial" panose="020B0604020202020204" pitchFamily="34" charset="0"/>
                        </a:rPr>
                        <a:t>Creativity in the presentation of the video (I suggest to wear costumes to characterize your job)</a:t>
                      </a:r>
                    </a:p>
                  </a:txBody>
                  <a:tcPr marL="51435" marR="51435" marT="0" marB="0">
                    <a:solidFill>
                      <a:schemeClr val="accent1">
                        <a:lumMod val="40000"/>
                        <a:lumOff val="60000"/>
                      </a:schemeClr>
                    </a:solidFill>
                  </a:tcPr>
                </a:tc>
                <a:tc>
                  <a:txBody>
                    <a:bodyPr/>
                    <a:lstStyle/>
                    <a:p>
                      <a:pPr algn="ctr">
                        <a:spcAft>
                          <a:spcPts val="0"/>
                        </a:spcAft>
                      </a:pPr>
                      <a:r>
                        <a:rPr lang="es-MX" sz="800" dirty="0">
                          <a:solidFill>
                            <a:schemeClr val="tx1"/>
                          </a:solidFill>
                          <a:effectLst/>
                          <a:latin typeface="Arial" panose="020B0604020202020204" pitchFamily="34" charset="0"/>
                          <a:ea typeface="Calibri" panose="020F0502020204030204" pitchFamily="34" charset="0"/>
                          <a:cs typeface="Arial" panose="020B0604020202020204" pitchFamily="34" charset="0"/>
                        </a:rPr>
                        <a:t>5</a:t>
                      </a:r>
                    </a:p>
                  </a:txBody>
                  <a:tcPr marL="51435" marR="51435" marT="0" marB="0"/>
                </a:tc>
                <a:tc>
                  <a:txBody>
                    <a:bodyPr/>
                    <a:lstStyle/>
                    <a:p>
                      <a:pPr>
                        <a:spcAft>
                          <a:spcPts val="0"/>
                        </a:spcAft>
                      </a:pPr>
                      <a:endParaRPr lang="es-MX" sz="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tc>
                <a:extLst>
                  <a:ext uri="{0D108BD9-81ED-4DB2-BD59-A6C34878D82A}">
                    <a16:rowId xmlns:a16="http://schemas.microsoft.com/office/drawing/2014/main" val="3377569239"/>
                  </a:ext>
                </a:extLst>
              </a:tr>
              <a:tr h="602299">
                <a:tc>
                  <a:txBody>
                    <a:bodyPr/>
                    <a:lstStyle/>
                    <a:p>
                      <a:pPr marL="0" marR="0" lvl="0" indent="0" algn="r" defTabSz="914400" rtl="0" eaLnBrk="1" fontAlgn="auto" latinLnBrk="0" hangingPunct="1">
                        <a:lnSpc>
                          <a:spcPct val="115000"/>
                        </a:lnSpc>
                        <a:spcBef>
                          <a:spcPts val="0"/>
                        </a:spcBef>
                        <a:spcAft>
                          <a:spcPts val="1000"/>
                        </a:spcAft>
                        <a:buClrTx/>
                        <a:buSzTx/>
                        <a:buFont typeface="Symbol" panose="05050102010706020507" pitchFamily="18" charset="2"/>
                        <a:buNone/>
                        <a:tabLst>
                          <a:tab pos="741680" algn="l"/>
                        </a:tabLst>
                        <a:defRPr/>
                      </a:pPr>
                      <a:r>
                        <a:rPr lang="en-US" sz="800" b="1" dirty="0">
                          <a:solidFill>
                            <a:schemeClr val="tx1"/>
                          </a:solidFill>
                          <a:effectLst/>
                          <a:latin typeface="Arial" panose="020B0604020202020204" pitchFamily="34" charset="0"/>
                          <a:cs typeface="Arial" panose="020B0604020202020204" pitchFamily="34" charset="0"/>
                        </a:rPr>
                        <a:t>Total:</a:t>
                      </a:r>
                      <a:endParaRPr lang="es-MX" sz="800" b="1"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solidFill>
                      <a:schemeClr val="accent1">
                        <a:lumMod val="40000"/>
                        <a:lumOff val="60000"/>
                      </a:schemeClr>
                    </a:solidFill>
                  </a:tcPr>
                </a:tc>
                <a:tc>
                  <a:txBody>
                    <a:bodyPr/>
                    <a:lstStyle/>
                    <a:p>
                      <a:pPr algn="ctr">
                        <a:spcAft>
                          <a:spcPts val="0"/>
                        </a:spcAft>
                      </a:pPr>
                      <a:r>
                        <a:rPr lang="es-MX" sz="800" dirty="0">
                          <a:solidFill>
                            <a:schemeClr val="tx1"/>
                          </a:solidFill>
                          <a:effectLst/>
                          <a:latin typeface="Arial" panose="020B0604020202020204" pitchFamily="34" charset="0"/>
                          <a:ea typeface="Calibri" panose="020F0502020204030204" pitchFamily="34" charset="0"/>
                          <a:cs typeface="Arial" panose="020B0604020202020204" pitchFamily="34" charset="0"/>
                        </a:rPr>
                        <a:t>20</a:t>
                      </a:r>
                    </a:p>
                  </a:txBody>
                  <a:tcPr marL="51435" marR="51435" marT="0" marB="0"/>
                </a:tc>
                <a:tc>
                  <a:txBody>
                    <a:bodyPr/>
                    <a:lstStyle/>
                    <a:p>
                      <a:pPr>
                        <a:spcAft>
                          <a:spcPts val="0"/>
                        </a:spcAft>
                      </a:pPr>
                      <a:endParaRPr lang="es-MX" sz="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tc>
                <a:extLst>
                  <a:ext uri="{0D108BD9-81ED-4DB2-BD59-A6C34878D82A}">
                    <a16:rowId xmlns:a16="http://schemas.microsoft.com/office/drawing/2014/main" val="10004"/>
                  </a:ext>
                </a:extLst>
              </a:tr>
            </a:tbl>
          </a:graphicData>
        </a:graphic>
      </p:graphicFrame>
      <p:sp>
        <p:nvSpPr>
          <p:cNvPr id="7" name="1 Rectángulo"/>
          <p:cNvSpPr/>
          <p:nvPr/>
        </p:nvSpPr>
        <p:spPr>
          <a:xfrm>
            <a:off x="857250" y="303350"/>
            <a:ext cx="5143500" cy="600164"/>
          </a:xfrm>
          <a:prstGeom prst="rect">
            <a:avLst/>
          </a:prstGeom>
        </p:spPr>
        <p:txBody>
          <a:bodyPr wrap="square">
            <a:spAutoFit/>
          </a:bodyPr>
          <a:lstStyle/>
          <a:p>
            <a:pPr algn="ctr"/>
            <a:r>
              <a:rPr lang="es-ES" sz="825" b="1" dirty="0"/>
              <a:t>ESCUELA NORMAL DE EDUCACION PREESCOLAR</a:t>
            </a:r>
            <a:endParaRPr lang="es-ES" sz="825" dirty="0"/>
          </a:p>
          <a:p>
            <a:pPr algn="ctr"/>
            <a:r>
              <a:rPr lang="es-ES" sz="825" b="1" dirty="0"/>
              <a:t>ENGLISH A1.2</a:t>
            </a:r>
            <a:endParaRPr lang="es-ES" sz="825" dirty="0"/>
          </a:p>
          <a:p>
            <a:pPr algn="ctr"/>
            <a:r>
              <a:rPr lang="es-ES" sz="825" b="1" dirty="0"/>
              <a:t>TEACHER: MAYELA LAEJANDRA DEL CARMEN GAONA GARCIA</a:t>
            </a:r>
            <a:endParaRPr lang="es-ES" sz="825" dirty="0"/>
          </a:p>
          <a:p>
            <a:pPr algn="ctr"/>
            <a:r>
              <a:rPr lang="es-ES" sz="825" b="1" dirty="0"/>
              <a:t>LEARNING EVIDENCE RUBRICS </a:t>
            </a:r>
            <a:endParaRPr lang="es-ES" sz="825" dirty="0"/>
          </a:p>
        </p:txBody>
      </p:sp>
    </p:spTree>
    <p:extLst>
      <p:ext uri="{BB962C8B-B14F-4D97-AF65-F5344CB8AC3E}">
        <p14:creationId xmlns:p14="http://schemas.microsoft.com/office/powerpoint/2010/main" val="1029304899"/>
      </p:ext>
    </p:extLst>
  </p:cSld>
  <p:clrMapOvr>
    <a:masterClrMapping/>
  </p:clrMapOvr>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ema de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960</TotalTime>
  <Words>631</Words>
  <Application>Microsoft Office PowerPoint</Application>
  <PresentationFormat>Presentación en pantalla (4:3)</PresentationFormat>
  <Paragraphs>96</Paragraphs>
  <Slides>4</Slides>
  <Notes>0</Notes>
  <HiddenSlides>0</HiddenSlides>
  <MMClips>0</MMClips>
  <ScaleCrop>false</ScaleCrop>
  <HeadingPairs>
    <vt:vector size="6" baseType="variant">
      <vt:variant>
        <vt:lpstr>Fuentes usadas</vt:lpstr>
      </vt:variant>
      <vt:variant>
        <vt:i4>7</vt:i4>
      </vt:variant>
      <vt:variant>
        <vt:lpstr>Tema</vt:lpstr>
      </vt:variant>
      <vt:variant>
        <vt:i4>1</vt:i4>
      </vt:variant>
      <vt:variant>
        <vt:lpstr>Títulos de diapositiva</vt:lpstr>
      </vt:variant>
      <vt:variant>
        <vt:i4>4</vt:i4>
      </vt:variant>
    </vt:vector>
  </HeadingPairs>
  <TitlesOfParts>
    <vt:vector size="12" baseType="lpstr">
      <vt:lpstr>SimSun</vt:lpstr>
      <vt:lpstr>Arial</vt:lpstr>
      <vt:lpstr>Calibri</vt:lpstr>
      <vt:lpstr>Calibri Light</vt:lpstr>
      <vt:lpstr>Cooper Black</vt:lpstr>
      <vt:lpstr>Symbol</vt:lpstr>
      <vt:lpstr>Times New Roman</vt:lpstr>
      <vt:lpstr>Tema de Office</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ENEP</dc:creator>
  <cp:lastModifiedBy>MARIA DE LOS ANGELES GUEVARA RAMIREZ</cp:lastModifiedBy>
  <cp:revision>12</cp:revision>
  <dcterms:created xsi:type="dcterms:W3CDTF">2020-02-28T15:55:09Z</dcterms:created>
  <dcterms:modified xsi:type="dcterms:W3CDTF">2021-05-28T23:40:50Z</dcterms:modified>
</cp:coreProperties>
</file>