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58" r:id="rId4"/>
  </p:sldIdLst>
  <p:sldSz cx="6858000" cy="9144000" type="screen4x3"/>
  <p:notesSz cx="6858000" cy="9144000"/>
  <p:defaultTextStyle>
    <a:defPPr>
      <a:defRPr lang="es-MX"/>
    </a:defPPr>
    <a:lvl1pPr marL="0" algn="l" defTabSz="914356" rtl="0" eaLnBrk="1" latinLnBrk="0" hangingPunct="1">
      <a:defRPr sz="1801" kern="1200">
        <a:solidFill>
          <a:schemeClr val="tx1"/>
        </a:solidFill>
        <a:latin typeface="+mn-lt"/>
        <a:ea typeface="+mn-ea"/>
        <a:cs typeface="+mn-cs"/>
      </a:defRPr>
    </a:lvl1pPr>
    <a:lvl2pPr marL="457178" algn="l" defTabSz="914356" rtl="0" eaLnBrk="1" latinLnBrk="0" hangingPunct="1">
      <a:defRPr sz="1801" kern="1200">
        <a:solidFill>
          <a:schemeClr val="tx1"/>
        </a:solidFill>
        <a:latin typeface="+mn-lt"/>
        <a:ea typeface="+mn-ea"/>
        <a:cs typeface="+mn-cs"/>
      </a:defRPr>
    </a:lvl2pPr>
    <a:lvl3pPr marL="914356" algn="l" defTabSz="914356" rtl="0" eaLnBrk="1" latinLnBrk="0" hangingPunct="1">
      <a:defRPr sz="1801" kern="1200">
        <a:solidFill>
          <a:schemeClr val="tx1"/>
        </a:solidFill>
        <a:latin typeface="+mn-lt"/>
        <a:ea typeface="+mn-ea"/>
        <a:cs typeface="+mn-cs"/>
      </a:defRPr>
    </a:lvl3pPr>
    <a:lvl4pPr marL="1371534" algn="l" defTabSz="914356" rtl="0" eaLnBrk="1" latinLnBrk="0" hangingPunct="1">
      <a:defRPr sz="1801" kern="1200">
        <a:solidFill>
          <a:schemeClr val="tx1"/>
        </a:solidFill>
        <a:latin typeface="+mn-lt"/>
        <a:ea typeface="+mn-ea"/>
        <a:cs typeface="+mn-cs"/>
      </a:defRPr>
    </a:lvl4pPr>
    <a:lvl5pPr marL="1828712" algn="l" defTabSz="914356" rtl="0" eaLnBrk="1" latinLnBrk="0" hangingPunct="1">
      <a:defRPr sz="1801" kern="1200">
        <a:solidFill>
          <a:schemeClr val="tx1"/>
        </a:solidFill>
        <a:latin typeface="+mn-lt"/>
        <a:ea typeface="+mn-ea"/>
        <a:cs typeface="+mn-cs"/>
      </a:defRPr>
    </a:lvl5pPr>
    <a:lvl6pPr marL="2285890" algn="l" defTabSz="914356" rtl="0" eaLnBrk="1" latinLnBrk="0" hangingPunct="1">
      <a:defRPr sz="1801" kern="1200">
        <a:solidFill>
          <a:schemeClr val="tx1"/>
        </a:solidFill>
        <a:latin typeface="+mn-lt"/>
        <a:ea typeface="+mn-ea"/>
        <a:cs typeface="+mn-cs"/>
      </a:defRPr>
    </a:lvl6pPr>
    <a:lvl7pPr marL="2743068" algn="l" defTabSz="914356" rtl="0" eaLnBrk="1" latinLnBrk="0" hangingPunct="1">
      <a:defRPr sz="1801" kern="1200">
        <a:solidFill>
          <a:schemeClr val="tx1"/>
        </a:solidFill>
        <a:latin typeface="+mn-lt"/>
        <a:ea typeface="+mn-ea"/>
        <a:cs typeface="+mn-cs"/>
      </a:defRPr>
    </a:lvl7pPr>
    <a:lvl8pPr marL="3200246" algn="l" defTabSz="914356" rtl="0" eaLnBrk="1" latinLnBrk="0" hangingPunct="1">
      <a:defRPr sz="1801" kern="1200">
        <a:solidFill>
          <a:schemeClr val="tx1"/>
        </a:solidFill>
        <a:latin typeface="+mn-lt"/>
        <a:ea typeface="+mn-ea"/>
        <a:cs typeface="+mn-cs"/>
      </a:defRPr>
    </a:lvl8pPr>
    <a:lvl9pPr marL="3657424" algn="l" defTabSz="914356" rtl="0" eaLnBrk="1" latinLnBrk="0" hangingPunct="1">
      <a:defRPr sz="18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6" d="100"/>
          <a:sy n="56" d="100"/>
        </p:scale>
        <p:origin x="202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87214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55356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21163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11490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61812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69935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F5E5511-F33E-443E-9CEC-491816CA82FD}" type="datetimeFigureOut">
              <a:rPr lang="es-MX" smtClean="0"/>
              <a:t>28/05/2021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52766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F5E5511-F33E-443E-9CEC-491816CA82FD}" type="datetimeFigureOut">
              <a:rPr lang="es-MX" smtClean="0"/>
              <a:t>28/05/2021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05557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E5511-F33E-443E-9CEC-491816CA82FD}" type="datetimeFigureOut">
              <a:rPr lang="es-MX" smtClean="0"/>
              <a:t>28/05/2021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246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00363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60116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F5E5511-F33E-443E-9CEC-491816CA82FD}" type="datetimeFigureOut">
              <a:rPr lang="es-MX" smtClean="0"/>
              <a:t>28/05/2021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7949321-0BC5-41A2-ABF2-A3A82D2E4927}" type="slidenum">
              <a:rPr lang="es-MX" smtClean="0"/>
              <a:t>‹Nº›</a:t>
            </a:fld>
            <a:endParaRPr lang="es-MX"/>
          </a:p>
        </p:txBody>
      </p:sp>
    </p:spTree>
    <p:extLst>
      <p:ext uri="{BB962C8B-B14F-4D97-AF65-F5344CB8AC3E}">
        <p14:creationId xmlns:p14="http://schemas.microsoft.com/office/powerpoint/2010/main" val="34974430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48422" y="105095"/>
            <a:ext cx="5143500" cy="738664"/>
          </a:xfrm>
          <a:prstGeom prst="rect">
            <a:avLst/>
          </a:prstGeom>
        </p:spPr>
        <p:txBody>
          <a:bodyPr wrap="square">
            <a:spAutoFit/>
          </a:bodyPr>
          <a:lstStyle/>
          <a:p>
            <a:pPr algn="ctr"/>
            <a:r>
              <a:rPr lang="es-ES" sz="1050" b="1" dirty="0"/>
              <a:t>ESCUELA NORMAL DE EDUCACION PREESCOLAR</a:t>
            </a:r>
            <a:endParaRPr lang="es-ES" sz="1050" dirty="0"/>
          </a:p>
          <a:p>
            <a:pPr algn="ctr"/>
            <a:r>
              <a:rPr lang="es-ES" sz="1050" b="1" dirty="0"/>
              <a:t>ENGLISH A1.2</a:t>
            </a:r>
            <a:endParaRPr lang="es-ES" sz="1050" dirty="0"/>
          </a:p>
          <a:p>
            <a:pPr algn="ctr"/>
            <a:r>
              <a:rPr lang="es-ES" sz="1050" b="1" dirty="0"/>
              <a:t>TEACHER: MAYELA LAEJANDRA DEL CARMEN GAONA GARCIA</a:t>
            </a:r>
            <a:endParaRPr lang="es-ES" sz="1050" dirty="0"/>
          </a:p>
          <a:p>
            <a:pPr algn="ctr"/>
            <a:r>
              <a:rPr lang="es-ES" sz="1050" b="1" dirty="0"/>
              <a:t> LEARNING EVIDENCE UNIT 9  </a:t>
            </a:r>
            <a:endParaRPr lang="es-ES" sz="1050" dirty="0"/>
          </a:p>
        </p:txBody>
      </p:sp>
      <p:sp>
        <p:nvSpPr>
          <p:cNvPr id="6" name="Rectángulo 5">
            <a:extLst>
              <a:ext uri="{FF2B5EF4-FFF2-40B4-BE49-F238E27FC236}">
                <a16:creationId xmlns="" xmlns:a16="http://schemas.microsoft.com/office/drawing/2014/main" id="{D207502D-52F4-4B7D-8693-A5F3B511A7DB}"/>
              </a:ext>
            </a:extLst>
          </p:cNvPr>
          <p:cNvSpPr/>
          <p:nvPr/>
        </p:nvSpPr>
        <p:spPr>
          <a:xfrm>
            <a:off x="465217" y="1179206"/>
            <a:ext cx="6196840" cy="2216119"/>
          </a:xfrm>
          <a:prstGeom prst="rect">
            <a:avLst/>
          </a:prstGeom>
        </p:spPr>
        <p:txBody>
          <a:bodyPr wrap="square">
            <a:spAutoFit/>
          </a:bodyPr>
          <a:lstStyle/>
          <a:p>
            <a:r>
              <a:rPr lang="en-US" b="1" i="1" cap="all" dirty="0"/>
              <a:t>WHAT IS IN </a:t>
            </a:r>
            <a:r>
              <a:rPr lang="en-US" b="1" i="1" cap="all"/>
              <a:t>MY REFRIGERATOR</a:t>
            </a:r>
          </a:p>
          <a:p>
            <a:r>
              <a:rPr lang="en-US" sz="1200" b="1" i="1">
                <a:latin typeface="Arial" panose="020B0604020202020204" pitchFamily="34" charset="0"/>
                <a:cs typeface="Arial" panose="020B0604020202020204" pitchFamily="34" charset="0"/>
              </a:rPr>
              <a:t>Aim</a:t>
            </a:r>
            <a:r>
              <a:rPr lang="en-US" sz="1200" b="1" i="1" dirty="0">
                <a:latin typeface="Arial" panose="020B0604020202020204" pitchFamily="34" charset="0"/>
                <a:cs typeface="Arial" panose="020B0604020202020204" pitchFamily="34" charset="0"/>
              </a:rPr>
              <a:t>:</a:t>
            </a:r>
            <a:r>
              <a:rPr lang="en-US" sz="1200" i="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Give Ss practice of the unit 9 content</a:t>
            </a:r>
            <a:endParaRPr lang="en-US" dirty="0"/>
          </a:p>
          <a:p>
            <a:pPr algn="just"/>
            <a:r>
              <a:rPr lang="en-US" sz="1200" b="1" i="1" dirty="0">
                <a:latin typeface="Arial" panose="020B0604020202020204" pitchFamily="34" charset="0"/>
                <a:cs typeface="Arial" panose="020B0604020202020204" pitchFamily="34" charset="0"/>
              </a:rPr>
              <a:t>Preparation:</a:t>
            </a:r>
            <a:r>
              <a:rPr lang="en-US" sz="1200" i="1" dirty="0">
                <a:latin typeface="Arial" panose="020B0604020202020204" pitchFamily="34" charset="0"/>
                <a:cs typeface="Arial" panose="020B0604020202020204" pitchFamily="34" charset="0"/>
              </a:rPr>
              <a:t> Students </a:t>
            </a:r>
            <a:r>
              <a:rPr lang="es-MX" sz="1200" i="1" dirty="0" err="1">
                <a:latin typeface="Arial" panose="020B0604020202020204" pitchFamily="34" charset="0"/>
                <a:cs typeface="Arial" panose="020B0604020202020204" pitchFamily="34" charset="0"/>
              </a:rPr>
              <a:t>talk</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about</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their</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eating</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habits</a:t>
            </a:r>
            <a:endParaRPr lang="es-MX" sz="1200"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Materials:</a:t>
            </a:r>
            <a:r>
              <a:rPr lang="en-US" sz="1200" dirty="0">
                <a:latin typeface="Arial" panose="020B0604020202020204" pitchFamily="34" charset="0"/>
                <a:cs typeface="Arial" panose="020B0604020202020204" pitchFamily="34" charset="0"/>
              </a:rPr>
              <a:t> A video in which they talk about their personal eating habits </a:t>
            </a:r>
          </a:p>
          <a:p>
            <a:pPr algn="just"/>
            <a:endParaRPr lang="en-US" sz="1200" b="1" i="1" cap="all" dirty="0">
              <a:solidFill>
                <a:srgbClr val="000000"/>
              </a:solidFill>
              <a:effectLst/>
              <a:latin typeface="Arial" panose="020B0604020202020204" pitchFamily="34" charset="0"/>
              <a:ea typeface="SimSun" panose="02010600030101010101" pitchFamily="2" charset="-122"/>
              <a:cs typeface="Arial" panose="020B0604020202020204" pitchFamily="34" charset="0"/>
            </a:endParaRPr>
          </a:p>
          <a:p>
            <a:pPr algn="just"/>
            <a:r>
              <a:rPr lang="en-US" sz="1200" b="1" i="1" dirty="0">
                <a:latin typeface="Arial" panose="020B0604020202020204" pitchFamily="34" charset="0"/>
                <a:cs typeface="Arial" panose="020B0604020202020204" pitchFamily="34" charset="0"/>
              </a:rPr>
              <a:t>Plan</a:t>
            </a:r>
            <a:endParaRPr lang="es-MX" sz="1200" b="1"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INDIVIDUAL WORK</a:t>
            </a:r>
            <a:r>
              <a:rPr lang="en-US" sz="1200" dirty="0">
                <a:latin typeface="Arial" panose="020B0604020202020204" pitchFamily="34" charset="0"/>
                <a:cs typeface="Arial" panose="020B0604020202020204" pitchFamily="34" charset="0"/>
              </a:rPr>
              <a:t>  Students talk about their eating habits, they use expressions as like and don´t like, they use adverbs of frequency to talk about their habits and the vocabulary of unit 9. Students mention what is in his/her refrigerator they use countable and uncountable nouns. Students can follow the next example to make their own practice.</a:t>
            </a:r>
          </a:p>
        </p:txBody>
      </p:sp>
      <p:sp>
        <p:nvSpPr>
          <p:cNvPr id="7" name="Rectangle 4">
            <a:extLst>
              <a:ext uri="{FF2B5EF4-FFF2-40B4-BE49-F238E27FC236}">
                <a16:creationId xmlns="" xmlns:a16="http://schemas.microsoft.com/office/drawing/2014/main" id="{28A3D4BB-5C29-430A-989A-658FAB3D5425}"/>
              </a:ext>
            </a:extLst>
          </p:cNvPr>
          <p:cNvSpPr>
            <a:spLocks noChangeArrowheads="1"/>
          </p:cNvSpPr>
          <p:nvPr/>
        </p:nvSpPr>
        <p:spPr bwMode="auto">
          <a:xfrm>
            <a:off x="496466" y="6894265"/>
            <a:ext cx="577215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just" defTabSz="914400"/>
            <a:r>
              <a:rPr lang="en-US" altLang="es-MX" sz="1200" b="1" dirty="0" smtClean="0">
                <a:solidFill>
                  <a:srgbClr val="000000"/>
                </a:solidFill>
                <a:ea typeface="SimSun" panose="02010600030101010101" pitchFamily="2" charset="-122"/>
                <a:cs typeface="Arial" panose="020B0604020202020204" pitchFamily="34" charset="0"/>
              </a:rPr>
              <a:t>PREPARE</a:t>
            </a:r>
            <a:r>
              <a:rPr lang="es-MX" altLang="es-MX" sz="1200" dirty="0" smtClean="0">
                <a:cs typeface="Arial" panose="020B0604020202020204" pitchFamily="34" charset="0"/>
              </a:rPr>
              <a:t> </a:t>
            </a:r>
            <a:r>
              <a:rPr lang="en-US" altLang="es-MX" sz="1200" dirty="0" smtClean="0">
                <a:ea typeface="SimSun" panose="02010600030101010101" pitchFamily="2" charset="-122"/>
                <a:cs typeface="Arial" panose="020B0604020202020204" pitchFamily="34" charset="0"/>
              </a:rPr>
              <a:t>individual</a:t>
            </a:r>
            <a:r>
              <a:rPr kumimoji="0" lang="en-US" altLang="es-MX" sz="1200" i="0" u="none" strike="noStrike" cap="none" normalizeH="0" baseline="0" dirty="0" smtClean="0">
                <a:ln>
                  <a:noFill/>
                </a:ln>
                <a:effectLst/>
                <a:ea typeface="SimSun" panose="02010600030101010101" pitchFamily="2" charset="-122"/>
                <a:cs typeface="Arial" panose="020B0604020202020204" pitchFamily="34" charset="0"/>
              </a:rPr>
              <a:t> work </a:t>
            </a:r>
            <a:r>
              <a:rPr lang="en-US" altLang="es-MX" sz="1200" dirty="0" smtClean="0">
                <a:solidFill>
                  <a:srgbClr val="000000"/>
                </a:solidFill>
                <a:ea typeface="SimSun" panose="02010600030101010101" pitchFamily="2" charset="-122"/>
                <a:cs typeface="Arial" panose="020B0604020202020204" pitchFamily="34" charset="0"/>
              </a:rPr>
              <a:t>r</a:t>
            </a: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ecord </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your self talking about what you like and dislike in food.  Also mention what are your eating habits (use adverbs of frequency always, often, sometimes, hardly ever, never) Use as much food vocabulary of the unit as you can.</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s-MX" sz="1200" dirty="0">
                <a:solidFill>
                  <a:srgbClr val="000000"/>
                </a:solidFill>
                <a:ea typeface="SimSun" panose="02010600030101010101" pitchFamily="2" charset="-122"/>
                <a:cs typeface="Arial" panose="020B0604020202020204" pitchFamily="34" charset="0"/>
              </a:rPr>
              <a:t>Go to your refrigerator and mention what is in it, use countable and uncountable nouns (a, an, some, any) to give some </a:t>
            </a:r>
            <a:r>
              <a:rPr lang="en-US" altLang="es-MX" sz="1200" dirty="0" smtClean="0">
                <a:solidFill>
                  <a:srgbClr val="000000"/>
                </a:solidFill>
                <a:ea typeface="SimSun" panose="02010600030101010101" pitchFamily="2" charset="-122"/>
                <a:cs typeface="Arial" panose="020B0604020202020204" pitchFamily="34" charset="0"/>
              </a:rPr>
              <a:t>affirmative and negative sentences. Say what you have, what you need, include also expressions as there is and  there are. </a:t>
            </a:r>
            <a:endParaRPr lang="en-US" altLang="es-MX" sz="1200" dirty="0">
              <a:solidFill>
                <a:srgbClr val="000000"/>
              </a:solidFill>
              <a:ea typeface="SimSun" panose="02010600030101010101" pitchFamily="2" charset="-122"/>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s-MX" sz="1200" dirty="0">
              <a:solidFill>
                <a:srgbClr val="000000"/>
              </a:solidFill>
              <a:ea typeface="SimSun" panose="02010600030101010101" pitchFamily="2" charset="-122"/>
              <a:cs typeface="Arial" panose="020B0604020202020204" pitchFamily="34" charset="0"/>
            </a:endParaRPr>
          </a:p>
          <a:p>
            <a:pPr lvl="0" algn="just" defTabSz="914400"/>
            <a:r>
              <a:rPr lang="en-US" altLang="es-MX" sz="1200" b="1" dirty="0" smtClean="0">
                <a:ea typeface="SimSun" panose="02010600030101010101" pitchFamily="2" charset="-122"/>
                <a:cs typeface="Arial" panose="020B0604020202020204" pitchFamily="34" charset="0"/>
              </a:rPr>
              <a:t>PRESENT</a:t>
            </a:r>
            <a:r>
              <a:rPr lang="en-US" altLang="es-MX" sz="1200" b="1" dirty="0" smtClean="0">
                <a:solidFill>
                  <a:srgbClr val="808080"/>
                </a:solidFill>
                <a:ea typeface="SimSun" panose="02010600030101010101" pitchFamily="2" charset="-122"/>
                <a:cs typeface="Arial" panose="020B0604020202020204" pitchFamily="34" charset="0"/>
              </a:rPr>
              <a:t> </a:t>
            </a:r>
            <a:r>
              <a:rPr lang="en-US" altLang="es-MX" sz="1200" dirty="0">
                <a:solidFill>
                  <a:srgbClr val="000000"/>
                </a:solidFill>
                <a:ea typeface="SimSun" panose="02010600030101010101" pitchFamily="2" charset="-122"/>
                <a:cs typeface="Arial" panose="020B0604020202020204" pitchFamily="34" charset="0"/>
              </a:rPr>
              <a:t>Upload your video </a:t>
            </a:r>
            <a:r>
              <a:rPr lang="es-MX" altLang="es-MX" sz="1200" dirty="0">
                <a:solidFill>
                  <a:srgbClr val="000000"/>
                </a:solidFill>
                <a:ea typeface="SimSun" panose="02010600030101010101" pitchFamily="2" charset="-122"/>
                <a:cs typeface="Arial" panose="020B0604020202020204" pitchFamily="34" charset="0"/>
              </a:rPr>
              <a:t>in </a:t>
            </a:r>
            <a:r>
              <a:rPr lang="es-MX" altLang="es-MX" sz="1200" dirty="0" err="1">
                <a:solidFill>
                  <a:srgbClr val="000000"/>
                </a:solidFill>
                <a:ea typeface="SimSun" panose="02010600030101010101" pitchFamily="2" charset="-122"/>
                <a:cs typeface="Arial" panose="020B0604020202020204" pitchFamily="34" charset="0"/>
              </a:rPr>
              <a:t>this</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presentation</a:t>
            </a:r>
            <a:r>
              <a:rPr lang="es-MX" altLang="es-MX" sz="1200" dirty="0">
                <a:solidFill>
                  <a:srgbClr val="000000"/>
                </a:solidFill>
                <a:ea typeface="SimSun" panose="02010600030101010101" pitchFamily="2" charset="-122"/>
                <a:cs typeface="Arial" panose="020B0604020202020204" pitchFamily="34" charset="0"/>
              </a:rPr>
              <a:t> and </a:t>
            </a:r>
            <a:r>
              <a:rPr lang="es-MX" altLang="es-MX" sz="1200" dirty="0" err="1">
                <a:solidFill>
                  <a:srgbClr val="000000"/>
                </a:solidFill>
                <a:ea typeface="SimSun" panose="02010600030101010101" pitchFamily="2" charset="-122"/>
                <a:cs typeface="Arial" panose="020B0604020202020204" pitchFamily="34" charset="0"/>
              </a:rPr>
              <a:t>include</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the</a:t>
            </a:r>
            <a:r>
              <a:rPr lang="es-MX" altLang="es-MX" sz="1200" dirty="0">
                <a:solidFill>
                  <a:srgbClr val="000000"/>
                </a:solidFill>
                <a:ea typeface="SimSun" panose="02010600030101010101" pitchFamily="2" charset="-122"/>
                <a:cs typeface="Arial" panose="020B0604020202020204" pitchFamily="34" charset="0"/>
              </a:rPr>
              <a:t> link of </a:t>
            </a:r>
            <a:r>
              <a:rPr lang="es-MX" altLang="es-MX" sz="1200" dirty="0" err="1">
                <a:solidFill>
                  <a:srgbClr val="000000"/>
                </a:solidFill>
                <a:ea typeface="SimSun" panose="02010600030101010101" pitchFamily="2" charset="-122"/>
                <a:cs typeface="Arial" panose="020B0604020202020204" pitchFamily="34" charset="0"/>
              </a:rPr>
              <a:t>your</a:t>
            </a:r>
            <a:r>
              <a:rPr lang="es-MX" altLang="es-MX" sz="1200" dirty="0">
                <a:solidFill>
                  <a:srgbClr val="000000"/>
                </a:solidFill>
                <a:ea typeface="SimSun" panose="02010600030101010101" pitchFamily="2" charset="-122"/>
                <a:cs typeface="Arial" panose="020B0604020202020204" pitchFamily="34" charset="0"/>
              </a:rPr>
              <a:t> video</a:t>
            </a:r>
            <a:endPar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endParaRPr>
          </a:p>
        </p:txBody>
      </p:sp>
      <p:pic>
        <p:nvPicPr>
          <p:cNvPr id="1027" name="Picture 3" descr="Maestra de escuela: I LIKE / I DON´T LIKE FOOD">
            <a:extLst>
              <a:ext uri="{FF2B5EF4-FFF2-40B4-BE49-F238E27FC236}">
                <a16:creationId xmlns="" xmlns:a16="http://schemas.microsoft.com/office/drawing/2014/main" id="{0AEFDD9C-9B5A-4E79-9269-3C6B9B0EE5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09" t="46463" r="72577" b="10392"/>
          <a:stretch/>
        </p:blipFill>
        <p:spPr bwMode="auto">
          <a:xfrm>
            <a:off x="2554635" y="3511809"/>
            <a:ext cx="877077" cy="12738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Maestra de escuela: I LIKE / I DON´T LIKE FOOD">
            <a:extLst>
              <a:ext uri="{FF2B5EF4-FFF2-40B4-BE49-F238E27FC236}">
                <a16:creationId xmlns="" xmlns:a16="http://schemas.microsoft.com/office/drawing/2014/main" id="{20DF6C4F-5B02-415E-A9DD-B7E4C4FC4D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58" t="432" r="70791" b="59960"/>
          <a:stretch/>
        </p:blipFill>
        <p:spPr bwMode="auto">
          <a:xfrm>
            <a:off x="328738" y="3605115"/>
            <a:ext cx="929728" cy="11569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Maestra de escuela: I LIKE / I DON´T LIKE FOOD">
            <a:extLst>
              <a:ext uri="{FF2B5EF4-FFF2-40B4-BE49-F238E27FC236}">
                <a16:creationId xmlns="" xmlns:a16="http://schemas.microsoft.com/office/drawing/2014/main" id="{460970D1-42DF-4700-B1CB-34689DE1B7D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4569610" y="3530471"/>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Amazon.com: Roylco R49621 Roylco Laminated Speech Bubbles, Grade ...">
            <a:extLst>
              <a:ext uri="{FF2B5EF4-FFF2-40B4-BE49-F238E27FC236}">
                <a16:creationId xmlns="" xmlns:a16="http://schemas.microsoft.com/office/drawing/2014/main" id="{2E6E7EDD-D84F-4CA5-9BBF-D9E44603BD4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187155" y="338118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 xmlns:a16="http://schemas.microsoft.com/office/drawing/2014/main" id="{4F7B4352-9FB1-49C7-B7D4-63095F56406D}"/>
              </a:ext>
            </a:extLst>
          </p:cNvPr>
          <p:cNvSpPr txBox="1"/>
          <p:nvPr/>
        </p:nvSpPr>
        <p:spPr>
          <a:xfrm>
            <a:off x="1299125" y="3511807"/>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fruit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blueberries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apples</a:t>
            </a:r>
            <a:r>
              <a:rPr lang="es-MX" sz="800" dirty="0">
                <a:latin typeface="Arial" panose="020B0604020202020204" pitchFamily="34" charset="0"/>
                <a:cs typeface="Arial" panose="020B0604020202020204" pitchFamily="34" charset="0"/>
              </a:rPr>
              <a:t> are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favorites</a:t>
            </a:r>
            <a:r>
              <a:rPr lang="es-MX" sz="800" dirty="0">
                <a:latin typeface="Arial" panose="020B0604020202020204" pitchFamily="34" charset="0"/>
                <a:cs typeface="Arial" panose="020B0604020202020204" pitchFamily="34" charset="0"/>
              </a:rPr>
              <a:t> </a:t>
            </a:r>
          </a:p>
        </p:txBody>
      </p:sp>
      <p:pic>
        <p:nvPicPr>
          <p:cNvPr id="14" name="Picture 7" descr="Amazon.com: Roylco R49621 Roylco Laminated Speech Bubbles, Grade ...">
            <a:extLst>
              <a:ext uri="{FF2B5EF4-FFF2-40B4-BE49-F238E27FC236}">
                <a16:creationId xmlns="" xmlns:a16="http://schemas.microsoft.com/office/drawing/2014/main" id="{E243F2B4-9005-4EBA-B134-7348C64D409E}"/>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3352144" y="334697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5" name="CuadroTexto 14">
            <a:extLst>
              <a:ext uri="{FF2B5EF4-FFF2-40B4-BE49-F238E27FC236}">
                <a16:creationId xmlns="" xmlns:a16="http://schemas.microsoft.com/office/drawing/2014/main" id="{F24099D9-75D2-405D-A2A3-EAD41892D142}"/>
              </a:ext>
            </a:extLst>
          </p:cNvPr>
          <p:cNvSpPr txBox="1"/>
          <p:nvPr/>
        </p:nvSpPr>
        <p:spPr>
          <a:xfrm>
            <a:off x="3453486" y="3509494"/>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don´t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onions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tomatoes</a:t>
            </a:r>
            <a:r>
              <a:rPr lang="es-MX" sz="800" dirty="0">
                <a:latin typeface="Arial" panose="020B0604020202020204" pitchFamily="34" charset="0"/>
                <a:cs typeface="Arial" panose="020B0604020202020204" pitchFamily="34" charset="0"/>
              </a:rPr>
              <a:t> in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salad.</a:t>
            </a:r>
          </a:p>
        </p:txBody>
      </p:sp>
      <p:pic>
        <p:nvPicPr>
          <p:cNvPr id="16" name="Picture 7" descr="Amazon.com: Roylco R49621 Roylco Laminated Speech Bubbles, Grade ...">
            <a:extLst>
              <a:ext uri="{FF2B5EF4-FFF2-40B4-BE49-F238E27FC236}">
                <a16:creationId xmlns="" xmlns:a16="http://schemas.microsoft.com/office/drawing/2014/main" id="{DE667097-E2D8-44C6-A4C3-CD2CC9F7309D}"/>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5514092" y="3350510"/>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a:extLst>
              <a:ext uri="{FF2B5EF4-FFF2-40B4-BE49-F238E27FC236}">
                <a16:creationId xmlns="" xmlns:a16="http://schemas.microsoft.com/office/drawing/2014/main" id="{A75705B3-FF35-405E-8E8E-EC377946B683}"/>
              </a:ext>
            </a:extLst>
          </p:cNvPr>
          <p:cNvSpPr txBox="1"/>
          <p:nvPr/>
        </p:nvSpPr>
        <p:spPr>
          <a:xfrm>
            <a:off x="5647328" y="3555564"/>
            <a:ext cx="989044" cy="46166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usually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have</a:t>
            </a:r>
            <a:r>
              <a:rPr lang="es-MX" sz="800" dirty="0">
                <a:latin typeface="Arial" panose="020B0604020202020204" pitchFamily="34" charset="0"/>
                <a:cs typeface="Arial" panose="020B0604020202020204" pitchFamily="34" charset="0"/>
              </a:rPr>
              <a:t> </a:t>
            </a:r>
            <a:r>
              <a:rPr lang="es-MX" sz="800" dirty="0" err="1" smtClean="0">
                <a:latin typeface="Arial" panose="020B0604020202020204" pitchFamily="34" charset="0"/>
                <a:cs typeface="Arial" panose="020B0604020202020204" pitchFamily="34" charset="0"/>
              </a:rPr>
              <a:t>fish</a:t>
            </a:r>
            <a:r>
              <a:rPr lang="es-MX" sz="800" dirty="0" smtClean="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or</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chicken</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for</a:t>
            </a:r>
            <a:r>
              <a:rPr lang="es-MX" sz="800" dirty="0">
                <a:latin typeface="Arial" panose="020B0604020202020204" pitchFamily="34" charset="0"/>
                <a:cs typeface="Arial" panose="020B0604020202020204" pitchFamily="34" charset="0"/>
              </a:rPr>
              <a:t> lunch.</a:t>
            </a:r>
          </a:p>
        </p:txBody>
      </p:sp>
      <p:pic>
        <p:nvPicPr>
          <p:cNvPr id="1035" name="Picture 11" descr="Tecnología : Historia de la nevera">
            <a:extLst>
              <a:ext uri="{FF2B5EF4-FFF2-40B4-BE49-F238E27FC236}">
                <a16:creationId xmlns="" xmlns:a16="http://schemas.microsoft.com/office/drawing/2014/main" id="{3AB5A44F-6190-4E6B-81EC-B2FFC8DCB75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799" y="5020784"/>
            <a:ext cx="1431717" cy="160463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Maestra de escuela: I LIKE / I DON´T LIKE FOOD">
            <a:extLst>
              <a:ext uri="{FF2B5EF4-FFF2-40B4-BE49-F238E27FC236}">
                <a16:creationId xmlns="" xmlns:a16="http://schemas.microsoft.com/office/drawing/2014/main" id="{EE2CFECB-CC4D-498B-B30A-007D2EF9AF1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841127" y="5128898"/>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7" descr="Amazon.com: Roylco R49621 Roylco Laminated Speech Bubbles, Grade ...">
            <a:extLst>
              <a:ext uri="{FF2B5EF4-FFF2-40B4-BE49-F238E27FC236}">
                <a16:creationId xmlns="" xmlns:a16="http://schemas.microsoft.com/office/drawing/2014/main" id="{9C7A41D6-F8E3-46E0-B8CD-A19B7D5D9888}"/>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785607" y="4948936"/>
            <a:ext cx="1988949" cy="1134215"/>
          </a:xfrm>
          <a:prstGeom prst="rect">
            <a:avLst/>
          </a:prstGeom>
          <a:noFill/>
          <a:extLst>
            <a:ext uri="{909E8E84-426E-40DD-AFC4-6F175D3DCCD1}">
              <a14:hiddenFill xmlns:a14="http://schemas.microsoft.com/office/drawing/2010/main">
                <a:solidFill>
                  <a:srgbClr val="FFFFFF"/>
                </a:solidFill>
              </a14:hiddenFill>
            </a:ext>
          </a:extLst>
        </p:spPr>
      </p:pic>
      <p:sp>
        <p:nvSpPr>
          <p:cNvPr id="22" name="CuadroTexto 21">
            <a:extLst>
              <a:ext uri="{FF2B5EF4-FFF2-40B4-BE49-F238E27FC236}">
                <a16:creationId xmlns="" xmlns:a16="http://schemas.microsoft.com/office/drawing/2014/main" id="{158ED0C5-EA21-4BA9-A82D-E8EA190A5420}"/>
              </a:ext>
            </a:extLst>
          </p:cNvPr>
          <p:cNvSpPr txBox="1"/>
          <p:nvPr/>
        </p:nvSpPr>
        <p:spPr>
          <a:xfrm>
            <a:off x="1944806" y="5133519"/>
            <a:ext cx="1610436" cy="630942"/>
          </a:xfrm>
          <a:prstGeom prst="rect">
            <a:avLst/>
          </a:prstGeom>
          <a:noFill/>
        </p:spPr>
        <p:txBody>
          <a:bodyPr wrap="square" rtlCol="0">
            <a:spAutoFit/>
          </a:bodyPr>
          <a:lstStyle/>
          <a:p>
            <a:pPr algn="ctr"/>
            <a:r>
              <a:rPr lang="es-MX" sz="700" dirty="0" err="1" smtClean="0">
                <a:latin typeface="Arial" panose="020B0604020202020204" pitchFamily="34" charset="0"/>
                <a:cs typeface="Arial" panose="020B0604020202020204" pitchFamily="34" charset="0"/>
              </a:rPr>
              <a:t>There</a:t>
            </a:r>
            <a:r>
              <a:rPr lang="es-MX" sz="700" dirty="0" smtClean="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eggs</a:t>
            </a:r>
            <a:r>
              <a:rPr lang="es-MX" sz="700" dirty="0" smtClean="0">
                <a:latin typeface="Arial" panose="020B0604020202020204" pitchFamily="34" charset="0"/>
                <a:cs typeface="Arial" panose="020B0604020202020204" pitchFamily="34" charset="0"/>
              </a:rPr>
              <a:t>, </a:t>
            </a:r>
            <a:endParaRPr lang="es-MX" sz="700" dirty="0">
              <a:latin typeface="Arial" panose="020B0604020202020204" pitchFamily="34" charset="0"/>
              <a:cs typeface="Arial" panose="020B0604020202020204" pitchFamily="34" charset="0"/>
            </a:endParaRPr>
          </a:p>
          <a:p>
            <a:pPr algn="ct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need</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chiken</a:t>
            </a:r>
            <a:r>
              <a:rPr lang="es-MX" sz="700" dirty="0" smtClean="0">
                <a:latin typeface="Arial" panose="020B0604020202020204" pitchFamily="34" charset="0"/>
                <a:cs typeface="Arial" panose="020B0604020202020204" pitchFamily="34" charset="0"/>
              </a:rPr>
              <a:t>.</a:t>
            </a:r>
            <a:endParaRPr lang="es-MX" sz="700" dirty="0">
              <a:latin typeface="Arial" panose="020B0604020202020204" pitchFamily="34" charset="0"/>
              <a:cs typeface="Arial" panose="020B0604020202020204" pitchFamily="34" charset="0"/>
            </a:endParaRPr>
          </a:p>
          <a:p>
            <a:pPr algn="ctr"/>
            <a:r>
              <a:rPr lang="es-MX" sz="700" dirty="0" err="1">
                <a:latin typeface="Arial" panose="020B0604020202020204" pitchFamily="34" charset="0"/>
                <a:cs typeface="Arial" panose="020B0604020202020204" pitchFamily="34" charset="0"/>
              </a:rPr>
              <a:t>There</a:t>
            </a:r>
            <a:r>
              <a:rPr lang="es-MX" sz="700" dirty="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carrots</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onions</a:t>
            </a:r>
            <a:r>
              <a:rPr lang="es-MX" sz="700" dirty="0">
                <a:latin typeface="Arial" panose="020B0604020202020204" pitchFamily="34" charset="0"/>
                <a:cs typeface="Arial" panose="020B0604020202020204" pitchFamily="34" charset="0"/>
              </a:rPr>
              <a:t> and a </a:t>
            </a:r>
            <a:r>
              <a:rPr lang="es-MX" sz="700" dirty="0" err="1" smtClean="0">
                <a:latin typeface="Arial" panose="020B0604020202020204" pitchFamily="34" charset="0"/>
                <a:cs typeface="Arial" panose="020B0604020202020204" pitchFamily="34" charset="0"/>
              </a:rPr>
              <a:t>lettuce</a:t>
            </a:r>
            <a:r>
              <a:rPr lang="es-MX" sz="700" dirty="0" smtClean="0">
                <a:latin typeface="Arial" panose="020B0604020202020204" pitchFamily="34" charset="0"/>
                <a:cs typeface="Arial" panose="020B0604020202020204" pitchFamily="34" charset="0"/>
              </a:rPr>
              <a:t>. </a:t>
            </a: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don´t</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have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any</a:t>
            </a:r>
            <a:r>
              <a:rPr lang="es-MX" sz="700" dirty="0" smtClean="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milk</a:t>
            </a:r>
            <a:r>
              <a:rPr lang="es-MX" sz="700" dirty="0" smtClean="0">
                <a:latin typeface="Arial" panose="020B0604020202020204" pitchFamily="34" charset="0"/>
                <a:cs typeface="Arial" panose="020B0604020202020204" pitchFamily="34" charset="0"/>
              </a:rPr>
              <a:t>  </a:t>
            </a:r>
            <a:r>
              <a:rPr lang="es-MX" sz="700" dirty="0">
                <a:latin typeface="Arial" panose="020B0604020202020204" pitchFamily="34" charset="0"/>
                <a:cs typeface="Arial" panose="020B0604020202020204" pitchFamily="34" charset="0"/>
              </a:rPr>
              <a:t>in </a:t>
            </a:r>
            <a:r>
              <a:rPr lang="es-MX" sz="700" dirty="0" err="1">
                <a:latin typeface="Arial" panose="020B0604020202020204" pitchFamily="34" charset="0"/>
                <a:cs typeface="Arial" panose="020B0604020202020204" pitchFamily="34" charset="0"/>
              </a:rPr>
              <a:t>my</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refrigetator</a:t>
            </a:r>
            <a:endParaRPr lang="es-MX" sz="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9280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39387" y="558140"/>
            <a:ext cx="5441170" cy="615681"/>
          </a:xfrm>
          <a:prstGeom prst="rect">
            <a:avLst/>
          </a:prstGeom>
          <a:noFill/>
        </p:spPr>
        <p:txBody>
          <a:bodyPr wrap="none" rtlCol="0">
            <a:spAutoFit/>
          </a:bodyPr>
          <a:lstStyle/>
          <a:p>
            <a:r>
              <a:rPr lang="es-MX" dirty="0" err="1" smtClean="0"/>
              <a:t>Insert</a:t>
            </a:r>
            <a:r>
              <a:rPr lang="es-MX" dirty="0" smtClean="0"/>
              <a:t> </a:t>
            </a:r>
            <a:r>
              <a:rPr lang="es-MX" dirty="0" err="1" smtClean="0"/>
              <a:t>here</a:t>
            </a:r>
            <a:r>
              <a:rPr lang="es-MX" dirty="0" smtClean="0"/>
              <a:t> </a:t>
            </a:r>
            <a:r>
              <a:rPr lang="es-MX" dirty="0" err="1" smtClean="0"/>
              <a:t>your</a:t>
            </a:r>
            <a:r>
              <a:rPr lang="es-MX" dirty="0" smtClean="0"/>
              <a:t> video:</a:t>
            </a:r>
          </a:p>
          <a:p>
            <a:r>
              <a:rPr lang="es-MX" sz="1600" dirty="0" smtClean="0"/>
              <a:t>(</a:t>
            </a:r>
            <a:r>
              <a:rPr lang="es-MX" sz="1600" dirty="0" err="1" smtClean="0"/>
              <a:t>make</a:t>
            </a:r>
            <a:r>
              <a:rPr lang="es-MX" sz="1600" dirty="0" smtClean="0"/>
              <a:t> </a:t>
            </a:r>
            <a:r>
              <a:rPr lang="es-MX" sz="1600" dirty="0" err="1" smtClean="0"/>
              <a:t>sure</a:t>
            </a:r>
            <a:r>
              <a:rPr lang="es-MX" sz="1600" dirty="0" smtClean="0"/>
              <a:t> </a:t>
            </a:r>
            <a:r>
              <a:rPr lang="es-MX" sz="1600" dirty="0" err="1" smtClean="0"/>
              <a:t>it</a:t>
            </a:r>
            <a:r>
              <a:rPr lang="es-MX" sz="1600" dirty="0" smtClean="0"/>
              <a:t> Works </a:t>
            </a:r>
            <a:r>
              <a:rPr lang="es-MX" sz="1600" dirty="0" err="1" smtClean="0"/>
              <a:t>perfectly</a:t>
            </a:r>
            <a:r>
              <a:rPr lang="es-MX" sz="1600" dirty="0" smtClean="0"/>
              <a:t> </a:t>
            </a:r>
            <a:r>
              <a:rPr lang="es-MX" sz="1600" dirty="0" err="1" smtClean="0"/>
              <a:t>before</a:t>
            </a:r>
            <a:r>
              <a:rPr lang="es-MX" sz="1600" dirty="0" smtClean="0"/>
              <a:t> </a:t>
            </a:r>
            <a:r>
              <a:rPr lang="es-MX" sz="1600" dirty="0" err="1" smtClean="0"/>
              <a:t>you</a:t>
            </a:r>
            <a:r>
              <a:rPr lang="es-MX" sz="1600" dirty="0" smtClean="0"/>
              <a:t> </a:t>
            </a:r>
            <a:r>
              <a:rPr lang="es-MX" sz="1600" dirty="0" err="1" smtClean="0"/>
              <a:t>upload</a:t>
            </a:r>
            <a:r>
              <a:rPr lang="es-MX" sz="1600" dirty="0" smtClean="0"/>
              <a:t> </a:t>
            </a:r>
            <a:r>
              <a:rPr lang="es-MX" sz="1600" dirty="0" err="1" smtClean="0"/>
              <a:t>your</a:t>
            </a:r>
            <a:r>
              <a:rPr lang="es-MX" sz="1600" dirty="0" smtClean="0"/>
              <a:t> </a:t>
            </a:r>
            <a:r>
              <a:rPr lang="es-MX" sz="1600" dirty="0" err="1" smtClean="0"/>
              <a:t>project</a:t>
            </a:r>
            <a:r>
              <a:rPr lang="es-MX" sz="1600" dirty="0" smtClean="0"/>
              <a:t>)</a:t>
            </a:r>
            <a:endParaRPr lang="es-MX" sz="1600" dirty="0"/>
          </a:p>
        </p:txBody>
      </p:sp>
      <p:sp>
        <p:nvSpPr>
          <p:cNvPr id="3" name="Flecha derecha 2"/>
          <p:cNvSpPr/>
          <p:nvPr/>
        </p:nvSpPr>
        <p:spPr>
          <a:xfrm>
            <a:off x="570016" y="1140031"/>
            <a:ext cx="498763" cy="391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p:cNvSpPr txBox="1"/>
          <p:nvPr/>
        </p:nvSpPr>
        <p:spPr>
          <a:xfrm>
            <a:off x="819397" y="2484408"/>
            <a:ext cx="4935206" cy="369460"/>
          </a:xfrm>
          <a:prstGeom prst="rect">
            <a:avLst/>
          </a:prstGeom>
          <a:noFill/>
        </p:spPr>
        <p:txBody>
          <a:bodyPr wrap="square" rtlCol="0">
            <a:spAutoFit/>
          </a:bodyPr>
          <a:lstStyle/>
          <a:p>
            <a:r>
              <a:rPr lang="es-MX" dirty="0"/>
              <a:t>https://www.powtoon.com/s/cruvTgjHzfr/1/m</a:t>
            </a:r>
          </a:p>
        </p:txBody>
      </p:sp>
    </p:spTree>
    <p:extLst>
      <p:ext uri="{BB962C8B-B14F-4D97-AF65-F5344CB8AC3E}">
        <p14:creationId xmlns:p14="http://schemas.microsoft.com/office/powerpoint/2010/main" val="14732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nvGraphicFramePr>
        <p:xfrm>
          <a:off x="998730" y="5894889"/>
          <a:ext cx="4860541" cy="2890446"/>
        </p:xfrm>
        <a:graphic>
          <a:graphicData uri="http://schemas.openxmlformats.org/drawingml/2006/table">
            <a:tbl>
              <a:tblPr firstRow="1" firstCol="1" bandRow="1">
                <a:tableStyleId>{5C22544A-7EE6-4342-B048-85BDC9FD1C3A}</a:tableStyleId>
              </a:tblPr>
              <a:tblGrid>
                <a:gridCol w="2982605">
                  <a:extLst>
                    <a:ext uri="{9D8B030D-6E8A-4147-A177-3AD203B41FA5}">
                      <a16:colId xmlns="" xmlns:a16="http://schemas.microsoft.com/office/drawing/2014/main" val="20000"/>
                    </a:ext>
                  </a:extLst>
                </a:gridCol>
                <a:gridCol w="662801">
                  <a:extLst>
                    <a:ext uri="{9D8B030D-6E8A-4147-A177-3AD203B41FA5}">
                      <a16:colId xmlns="" xmlns:a16="http://schemas.microsoft.com/office/drawing/2014/main" val="20001"/>
                    </a:ext>
                  </a:extLst>
                </a:gridCol>
                <a:gridCol w="607568">
                  <a:extLst>
                    <a:ext uri="{9D8B030D-6E8A-4147-A177-3AD203B41FA5}">
                      <a16:colId xmlns="" xmlns:a16="http://schemas.microsoft.com/office/drawing/2014/main" val="20002"/>
                    </a:ext>
                  </a:extLst>
                </a:gridCol>
                <a:gridCol w="607567">
                  <a:extLst>
                    <a:ext uri="{9D8B030D-6E8A-4147-A177-3AD203B41FA5}">
                      <a16:colId xmlns="" xmlns:a16="http://schemas.microsoft.com/office/drawing/2014/main" val="20003"/>
                    </a:ext>
                  </a:extLst>
                </a:gridCol>
              </a:tblGrid>
              <a:tr h="675089">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(+5 </a:t>
                      </a:r>
                      <a:r>
                        <a:rPr lang="en-US" sz="1100" b="1" dirty="0" err="1">
                          <a:solidFill>
                            <a:schemeClr val="tx1"/>
                          </a:solidFill>
                          <a:effectLst/>
                          <a:latin typeface="Arial" panose="020B0604020202020204" pitchFamily="34" charset="0"/>
                          <a:cs typeface="Arial" panose="020B0604020202020204" pitchFamily="34" charset="0"/>
                        </a:rPr>
                        <a:t>pts</a:t>
                      </a:r>
                      <a:r>
                        <a:rPr lang="en-US" sz="1100" b="1" dirty="0">
                          <a:solidFill>
                            <a:schemeClr val="tx1"/>
                          </a:solidFill>
                          <a:effectLst/>
                          <a:latin typeface="Arial" panose="020B0604020202020204" pitchFamily="34" charset="0"/>
                          <a:cs typeface="Arial" panose="020B0604020202020204" pitchFamily="34" charset="0"/>
                        </a:rPr>
                        <a:t>)</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Good</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(1)</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Average</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(.5)</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Weak</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(0)</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 xmlns:a16="http://schemas.microsoft.com/office/drawing/2014/main" val="10000"/>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new functions and grammar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1"/>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vocabulary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2"/>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express himself or herself  clearly and fluently?</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3"/>
                  </a:ext>
                </a:extLst>
              </a:tr>
              <a:tr h="225029">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The task is creative.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4"/>
                  </a:ext>
                </a:extLst>
              </a:tr>
              <a:tr h="415119">
                <a:tc>
                  <a:txBody>
                    <a:bodyPr/>
                    <a:lstStyle/>
                    <a:p>
                      <a:pPr marL="171450" indent="-171450">
                        <a:spcAft>
                          <a:spcPts val="0"/>
                        </a:spcAft>
                        <a:buFont typeface="Arial" panose="020B0604020202020204" pitchFamily="34" charset="0"/>
                        <a:buChar char="•"/>
                        <a:tabLst>
                          <a:tab pos="365125" algn="l"/>
                        </a:tabLst>
                      </a:pPr>
                      <a:r>
                        <a:rPr lang="en-US" sz="800" b="0" dirty="0">
                          <a:solidFill>
                            <a:schemeClr val="tx1"/>
                          </a:solidFill>
                          <a:effectLst/>
                          <a:latin typeface="Arial" panose="020B0604020202020204" pitchFamily="34" charset="0"/>
                          <a:cs typeface="Arial" panose="020B0604020202020204" pitchFamily="34" charset="0"/>
                        </a:rPr>
                        <a:t>The task fulfill all the elements of the required format</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5"/>
                  </a:ext>
                </a:extLst>
              </a:tr>
              <a:tr h="225029">
                <a:tc>
                  <a:txBody>
                    <a:bodyPr/>
                    <a:lstStyle/>
                    <a:p>
                      <a:pPr algn="r">
                        <a:spcAft>
                          <a:spcPts val="0"/>
                        </a:spcAft>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6"/>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3182419355"/>
              </p:ext>
            </p:extLst>
          </p:nvPr>
        </p:nvGraphicFramePr>
        <p:xfrm>
          <a:off x="998730" y="1002444"/>
          <a:ext cx="4860540" cy="3735363"/>
        </p:xfrm>
        <a:graphic>
          <a:graphicData uri="http://schemas.openxmlformats.org/drawingml/2006/table">
            <a:tbl>
              <a:tblPr firstRow="1" firstCol="1" bandRow="1">
                <a:tableStyleId>{5C22544A-7EE6-4342-B048-85BDC9FD1C3A}</a:tableStyleId>
              </a:tblPr>
              <a:tblGrid>
                <a:gridCol w="2970330">
                  <a:extLst>
                    <a:ext uri="{9D8B030D-6E8A-4147-A177-3AD203B41FA5}">
                      <a16:colId xmlns="" xmlns:a16="http://schemas.microsoft.com/office/drawing/2014/main" val="20000"/>
                    </a:ext>
                  </a:extLst>
                </a:gridCol>
                <a:gridCol w="972108">
                  <a:extLst>
                    <a:ext uri="{9D8B030D-6E8A-4147-A177-3AD203B41FA5}">
                      <a16:colId xmlns="" xmlns:a16="http://schemas.microsoft.com/office/drawing/2014/main" val="20001"/>
                    </a:ext>
                  </a:extLst>
                </a:gridCol>
                <a:gridCol w="918102">
                  <a:extLst>
                    <a:ext uri="{9D8B030D-6E8A-4147-A177-3AD203B41FA5}">
                      <a16:colId xmlns="" xmlns:a16="http://schemas.microsoft.com/office/drawing/2014/main" val="20002"/>
                    </a:ext>
                  </a:extLst>
                </a:gridCol>
              </a:tblGrid>
              <a:tr h="664484">
                <a:tc>
                  <a:txBody>
                    <a:bodyPr/>
                    <a:lstStyle/>
                    <a:p>
                      <a:pPr>
                        <a:spcAft>
                          <a:spcPts val="0"/>
                        </a:spcAft>
                      </a:pPr>
                      <a:r>
                        <a:rPr lang="es-ES" sz="800" b="0" dirty="0">
                          <a:solidFill>
                            <a:schemeClr val="tx1"/>
                          </a:solidFill>
                          <a:effectLst/>
                          <a:latin typeface="Arial" panose="020B0604020202020204" pitchFamily="34" charset="0"/>
                          <a:cs typeface="Arial" panose="020B0604020202020204" pitchFamily="34" charset="0"/>
                        </a:rPr>
                        <a:t> </a:t>
                      </a:r>
                      <a:endParaRPr lang="es-MX" sz="800" b="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(+25pts)</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ea typeface="+mn-ea"/>
                          <a:cs typeface="Arial" panose="020B0604020202020204" pitchFamily="34" charset="0"/>
                        </a:rPr>
                        <a:t>Points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Total pts.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 xmlns:a16="http://schemas.microsoft.com/office/drawing/2014/main" val="10000"/>
                  </a:ext>
                </a:extLst>
              </a:tr>
              <a:tr h="885772">
                <a:tc>
                  <a:txBody>
                    <a:bodyPr/>
                    <a:lstStyle/>
                    <a:p>
                      <a:pPr marL="342900" lvl="0" indent="-160338">
                        <a:lnSpc>
                          <a:spcPct val="115000"/>
                        </a:lnSpc>
                        <a:spcAft>
                          <a:spcPts val="1000"/>
                        </a:spcAft>
                        <a:buFont typeface="Symbol" panose="05050102010706020507" pitchFamily="18" charset="2"/>
                        <a:buChar char=""/>
                        <a:tabLst>
                          <a:tab pos="741680" algn="l"/>
                        </a:tabLst>
                      </a:pPr>
                      <a:r>
                        <a:rPr lang="en-US" sz="800" b="0" dirty="0">
                          <a:solidFill>
                            <a:schemeClr val="tx1"/>
                          </a:solidFill>
                          <a:effectLst/>
                          <a:latin typeface="Arial" panose="020B0604020202020204" pitchFamily="34" charset="0"/>
                          <a:cs typeface="Arial" panose="020B0604020202020204" pitchFamily="34" charset="0"/>
                        </a:rPr>
                        <a:t>Vocabulary of food unit</a:t>
                      </a:r>
                      <a:r>
                        <a:rPr lang="en-US" sz="800" b="0" baseline="0" dirty="0">
                          <a:solidFill>
                            <a:schemeClr val="tx1"/>
                          </a:solidFill>
                          <a:effectLst/>
                          <a:latin typeface="Arial" panose="020B0604020202020204" pitchFamily="34" charset="0"/>
                          <a:cs typeface="Arial" panose="020B0604020202020204" pitchFamily="34" charset="0"/>
                        </a:rPr>
                        <a:t> 9 (13 words at least)</a:t>
                      </a:r>
                    </a:p>
                    <a:p>
                      <a:pPr marL="342900" marR="0" lvl="0" indent="-160338" algn="l" defTabSz="6858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like and don´t like expression. (2)</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15</a:t>
                      </a:r>
                    </a:p>
                  </a:txBody>
                  <a:tcPr marL="51435" marR="51435" marT="0" marB="0"/>
                </a:tc>
                <a:tc>
                  <a:txBody>
                    <a:bodyPr/>
                    <a:lstStyle/>
                    <a:p>
                      <a:pPr>
                        <a:spcAft>
                          <a:spcPts val="0"/>
                        </a:spcAft>
                      </a:pPr>
                      <a:r>
                        <a:rPr lang="es-E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 xmlns:a16="http://schemas.microsoft.com/office/drawing/2014/main" val="10001"/>
                  </a:ext>
                </a:extLst>
              </a:tr>
              <a:tr h="1083078">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simple present sentences </a:t>
                      </a:r>
                      <a:r>
                        <a:rPr lang="en-US" sz="800" b="0" baseline="0" dirty="0">
                          <a:solidFill>
                            <a:schemeClr val="tx1"/>
                          </a:solidFill>
                          <a:effectLst/>
                          <a:latin typeface="Arial" panose="020B0604020202020204" pitchFamily="34" charset="0"/>
                          <a:cs typeface="Arial" panose="020B0604020202020204" pitchFamily="34" charset="0"/>
                        </a:rPr>
                        <a:t>adverbs of frequency (+4)</a:t>
                      </a:r>
                      <a:endParaRPr lang="en-US" sz="800" b="0" dirty="0">
                        <a:solidFill>
                          <a:schemeClr val="tx1"/>
                        </a:solidFill>
                        <a:effectLst/>
                        <a:latin typeface="Arial" panose="020B0604020202020204" pitchFamily="34" charset="0"/>
                        <a:cs typeface="Arial" panose="020B0604020202020204" pitchFamily="34" charset="0"/>
                      </a:endParaRPr>
                    </a:p>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tx1"/>
                          </a:solidFill>
                          <a:effectLst/>
                          <a:latin typeface="Arial" panose="020B0604020202020204" pitchFamily="34" charset="0"/>
                          <a:ea typeface="+mn-ea"/>
                          <a:cs typeface="Arial" panose="020B0604020202020204" pitchFamily="34" charset="0"/>
                        </a:rPr>
                        <a:t>Use of countable and uncountable nouns (6</a:t>
                      </a:r>
                      <a:r>
                        <a:rPr lang="en-US" sz="800" b="0" kern="1200" dirty="0" smtClean="0">
                          <a:solidFill>
                            <a:schemeClr val="tx1"/>
                          </a:solidFill>
                          <a:effectLst/>
                          <a:latin typeface="Arial" panose="020B0604020202020204" pitchFamily="34" charset="0"/>
                          <a:ea typeface="+mn-ea"/>
                          <a:cs typeface="Arial" panose="020B0604020202020204" pitchFamily="34" charset="0"/>
                        </a:rPr>
                        <a:t>)</a:t>
                      </a:r>
                      <a:r>
                        <a:rPr lang="en-US" sz="800" b="1" kern="1200" baseline="0" dirty="0">
                          <a:solidFill>
                            <a:schemeClr val="dk1"/>
                          </a:solidFill>
                          <a:effectLst/>
                          <a:latin typeface="Arial" panose="020B0604020202020204" pitchFamily="34" charset="0"/>
                          <a:ea typeface="+mn-ea"/>
                          <a:cs typeface="Arial" panose="020B0604020202020204" pitchFamily="34" charset="0"/>
                        </a:rPr>
                        <a:t> </a:t>
                      </a:r>
                      <a:r>
                        <a:rPr lang="en-US" sz="800" b="1" kern="1200" baseline="0" dirty="0" smtClean="0">
                          <a:solidFill>
                            <a:schemeClr val="dk1"/>
                          </a:solidFill>
                          <a:effectLst/>
                          <a:latin typeface="Arial" panose="020B0604020202020204" pitchFamily="34" charset="0"/>
                          <a:ea typeface="+mn-ea"/>
                          <a:cs typeface="Arial" panose="020B0604020202020204" pitchFamily="34" charset="0"/>
                        </a:rPr>
                        <a:t>(I have, I need, there is</a:t>
                      </a:r>
                      <a:r>
                        <a:rPr lang="en-US" sz="800" b="1" kern="1200" baseline="0" smtClean="0">
                          <a:solidFill>
                            <a:schemeClr val="dk1"/>
                          </a:solidFill>
                          <a:effectLst/>
                          <a:latin typeface="Arial" panose="020B0604020202020204" pitchFamily="34" charset="0"/>
                          <a:ea typeface="+mn-ea"/>
                          <a:cs typeface="Arial" panose="020B0604020202020204" pitchFamily="34" charset="0"/>
                        </a:rPr>
                        <a:t>, there are)</a:t>
                      </a:r>
                      <a:endParaRPr lang="en-US" sz="800" b="0" kern="1200" dirty="0" smtClean="0">
                        <a:solidFill>
                          <a:schemeClr val="tx1"/>
                        </a:solidFill>
                        <a:effectLst/>
                        <a:latin typeface="Arial" panose="020B0604020202020204" pitchFamily="34" charset="0"/>
                        <a:ea typeface="+mn-ea"/>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10</a:t>
                      </a:r>
                    </a:p>
                  </a:txBody>
                  <a:tcPr marL="51435" marR="51435" marT="0" marB="0"/>
                </a:tc>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 xmlns:a16="http://schemas.microsoft.com/office/drawing/2014/main" val="10002"/>
                  </a:ext>
                </a:extLst>
              </a:tr>
              <a:tr h="499730">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dk1"/>
                          </a:solidFill>
                          <a:effectLst/>
                          <a:latin typeface="Arial" panose="020B0604020202020204" pitchFamily="34" charset="0"/>
                          <a:ea typeface="+mn-ea"/>
                          <a:cs typeface="Arial" panose="020B0604020202020204" pitchFamily="34" charset="0"/>
                        </a:rPr>
                        <a:t>Creativity in the presentation of the video</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 xmlns:a16="http://schemas.microsoft.com/office/drawing/2014/main" val="3377569239"/>
                  </a:ext>
                </a:extLst>
              </a:tr>
              <a:tr h="602299">
                <a:tc>
                  <a:txBody>
                    <a:bodyPr/>
                    <a:lstStyle/>
                    <a:p>
                      <a:pPr marL="0" marR="0" lvl="0" indent="0" algn="r" defTabSz="914400" rtl="0" eaLnBrk="1" fontAlgn="auto" latinLnBrk="0" hangingPunct="1">
                        <a:lnSpc>
                          <a:spcPct val="115000"/>
                        </a:lnSpc>
                        <a:spcBef>
                          <a:spcPts val="0"/>
                        </a:spcBef>
                        <a:spcAft>
                          <a:spcPts val="1000"/>
                        </a:spcAft>
                        <a:buClrTx/>
                        <a:buSzTx/>
                        <a:buFont typeface="Symbol" panose="05050102010706020507" pitchFamily="18" charset="2"/>
                        <a:buNone/>
                        <a:tabLst>
                          <a:tab pos="741680" algn="l"/>
                        </a:tabLst>
                        <a:defRPr/>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30</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 xmlns:a16="http://schemas.microsoft.com/office/drawing/2014/main" val="10004"/>
                  </a:ext>
                </a:extLst>
              </a:tr>
            </a:tbl>
          </a:graphicData>
        </a:graphic>
      </p:graphicFrame>
      <p:sp>
        <p:nvSpPr>
          <p:cNvPr id="7" name="1 Rectángulo"/>
          <p:cNvSpPr/>
          <p:nvPr/>
        </p:nvSpPr>
        <p:spPr>
          <a:xfrm>
            <a:off x="857250" y="303350"/>
            <a:ext cx="5143500" cy="600164"/>
          </a:xfrm>
          <a:prstGeom prst="rect">
            <a:avLst/>
          </a:prstGeom>
        </p:spPr>
        <p:txBody>
          <a:bodyPr wrap="square">
            <a:spAutoFit/>
          </a:bodyPr>
          <a:lstStyle/>
          <a:p>
            <a:pPr algn="ctr"/>
            <a:r>
              <a:rPr lang="es-ES" sz="825" b="1" dirty="0"/>
              <a:t>ESCUELA NORMAL DE EDUCACION PREESCOLAR</a:t>
            </a:r>
            <a:endParaRPr lang="es-ES" sz="825" dirty="0"/>
          </a:p>
          <a:p>
            <a:pPr algn="ctr"/>
            <a:r>
              <a:rPr lang="es-ES" sz="825" b="1" dirty="0"/>
              <a:t>ENGLISH A1.2</a:t>
            </a:r>
            <a:endParaRPr lang="es-ES" sz="825" dirty="0"/>
          </a:p>
          <a:p>
            <a:pPr algn="ctr"/>
            <a:r>
              <a:rPr lang="es-ES" sz="825" b="1" dirty="0"/>
              <a:t>TEACHER: MAYELA LAEJANDRA DEL CARMEN GAONA GARCIA</a:t>
            </a:r>
            <a:endParaRPr lang="es-ES" sz="825" dirty="0"/>
          </a:p>
          <a:p>
            <a:pPr algn="ctr"/>
            <a:r>
              <a:rPr lang="es-ES" sz="825" b="1" dirty="0"/>
              <a:t>LEARNING EVIDENCE RUBRICS </a:t>
            </a:r>
            <a:endParaRPr lang="es-ES" sz="825" dirty="0"/>
          </a:p>
        </p:txBody>
      </p:sp>
    </p:spTree>
    <p:extLst>
      <p:ext uri="{BB962C8B-B14F-4D97-AF65-F5344CB8AC3E}">
        <p14:creationId xmlns:p14="http://schemas.microsoft.com/office/powerpoint/2010/main" val="10293048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TotalTime>
  <Words>471</Words>
  <Application>Microsoft Office PowerPoint</Application>
  <PresentationFormat>Presentación en pantalla (4:3)</PresentationFormat>
  <Paragraphs>77</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SimSun</vt:lpstr>
      <vt:lpstr>Arial</vt:lpstr>
      <vt:lpstr>Calibri</vt:lpstr>
      <vt:lpstr>Calibri Light</vt:lpstr>
      <vt:lpstr>Symbol</vt:lpstr>
      <vt:lpstr>Times New Roman</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Owner</cp:lastModifiedBy>
  <cp:revision>16</cp:revision>
  <dcterms:created xsi:type="dcterms:W3CDTF">2020-02-28T15:55:09Z</dcterms:created>
  <dcterms:modified xsi:type="dcterms:W3CDTF">2021-05-29T04:47:41Z</dcterms:modified>
</cp:coreProperties>
</file>