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0" r:id="rId2"/>
    <p:sldId id="257" r:id="rId3"/>
    <p:sldId id="259" r:id="rId4"/>
    <p:sldId id="258" r:id="rId5"/>
  </p:sldIdLst>
  <p:sldSz cx="6858000" cy="9144000" type="screen4x3"/>
  <p:notesSz cx="6858000" cy="9144000"/>
  <p:defaultTextStyle>
    <a:defPPr>
      <a:defRPr lang="es-MX"/>
    </a:defPPr>
    <a:lvl1pPr marL="0" algn="l" defTabSz="914356" rtl="0" eaLnBrk="1" latinLnBrk="0" hangingPunct="1">
      <a:defRPr sz="1801" kern="1200">
        <a:solidFill>
          <a:schemeClr val="tx1"/>
        </a:solidFill>
        <a:latin typeface="+mn-lt"/>
        <a:ea typeface="+mn-ea"/>
        <a:cs typeface="+mn-cs"/>
      </a:defRPr>
    </a:lvl1pPr>
    <a:lvl2pPr marL="457178" algn="l" defTabSz="914356" rtl="0" eaLnBrk="1" latinLnBrk="0" hangingPunct="1">
      <a:defRPr sz="1801" kern="1200">
        <a:solidFill>
          <a:schemeClr val="tx1"/>
        </a:solidFill>
        <a:latin typeface="+mn-lt"/>
        <a:ea typeface="+mn-ea"/>
        <a:cs typeface="+mn-cs"/>
      </a:defRPr>
    </a:lvl2pPr>
    <a:lvl3pPr marL="914356" algn="l" defTabSz="914356" rtl="0" eaLnBrk="1" latinLnBrk="0" hangingPunct="1">
      <a:defRPr sz="1801" kern="1200">
        <a:solidFill>
          <a:schemeClr val="tx1"/>
        </a:solidFill>
        <a:latin typeface="+mn-lt"/>
        <a:ea typeface="+mn-ea"/>
        <a:cs typeface="+mn-cs"/>
      </a:defRPr>
    </a:lvl3pPr>
    <a:lvl4pPr marL="1371534" algn="l" defTabSz="914356" rtl="0" eaLnBrk="1" latinLnBrk="0" hangingPunct="1">
      <a:defRPr sz="1801" kern="1200">
        <a:solidFill>
          <a:schemeClr val="tx1"/>
        </a:solidFill>
        <a:latin typeface="+mn-lt"/>
        <a:ea typeface="+mn-ea"/>
        <a:cs typeface="+mn-cs"/>
      </a:defRPr>
    </a:lvl4pPr>
    <a:lvl5pPr marL="1828712" algn="l" defTabSz="914356" rtl="0" eaLnBrk="1" latinLnBrk="0" hangingPunct="1">
      <a:defRPr sz="1801" kern="1200">
        <a:solidFill>
          <a:schemeClr val="tx1"/>
        </a:solidFill>
        <a:latin typeface="+mn-lt"/>
        <a:ea typeface="+mn-ea"/>
        <a:cs typeface="+mn-cs"/>
      </a:defRPr>
    </a:lvl5pPr>
    <a:lvl6pPr marL="2285890" algn="l" defTabSz="914356" rtl="0" eaLnBrk="1" latinLnBrk="0" hangingPunct="1">
      <a:defRPr sz="1801" kern="1200">
        <a:solidFill>
          <a:schemeClr val="tx1"/>
        </a:solidFill>
        <a:latin typeface="+mn-lt"/>
        <a:ea typeface="+mn-ea"/>
        <a:cs typeface="+mn-cs"/>
      </a:defRPr>
    </a:lvl6pPr>
    <a:lvl7pPr marL="2743068" algn="l" defTabSz="914356" rtl="0" eaLnBrk="1" latinLnBrk="0" hangingPunct="1">
      <a:defRPr sz="1801" kern="1200">
        <a:solidFill>
          <a:schemeClr val="tx1"/>
        </a:solidFill>
        <a:latin typeface="+mn-lt"/>
        <a:ea typeface="+mn-ea"/>
        <a:cs typeface="+mn-cs"/>
      </a:defRPr>
    </a:lvl7pPr>
    <a:lvl8pPr marL="3200246" algn="l" defTabSz="914356" rtl="0" eaLnBrk="1" latinLnBrk="0" hangingPunct="1">
      <a:defRPr sz="1801" kern="1200">
        <a:solidFill>
          <a:schemeClr val="tx1"/>
        </a:solidFill>
        <a:latin typeface="+mn-lt"/>
        <a:ea typeface="+mn-ea"/>
        <a:cs typeface="+mn-cs"/>
      </a:defRPr>
    </a:lvl8pPr>
    <a:lvl9pPr marL="3657424" algn="l" defTabSz="914356" rtl="0" eaLnBrk="1" latinLnBrk="0" hangingPunct="1">
      <a:defRPr sz="1801"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56" d="100"/>
          <a:sy n="56" d="100"/>
        </p:scale>
        <p:origin x="202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872145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553568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211633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4114905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618122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F5E5511-F33E-443E-9CEC-491816CA82F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699356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F5E5511-F33E-443E-9CEC-491816CA82FD}" type="datetimeFigureOut">
              <a:rPr lang="es-MX" smtClean="0"/>
              <a:t>28/05/2021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52766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F5E5511-F33E-443E-9CEC-491816CA82FD}" type="datetimeFigureOut">
              <a:rPr lang="es-MX" smtClean="0"/>
              <a:t>28/05/2021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405557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5E5511-F33E-443E-9CEC-491816CA82FD}" type="datetimeFigureOut">
              <a:rPr lang="es-MX" smtClean="0"/>
              <a:t>28/05/2021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2463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F5E5511-F33E-443E-9CEC-491816CA82F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003632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F5E5511-F33E-443E-9CEC-491816CA82F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601169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F5E5511-F33E-443E-9CEC-491816CA82FD}" type="datetimeFigureOut">
              <a:rPr lang="es-MX" smtClean="0"/>
              <a:t>28/05/2021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C7949321-0BC5-41A2-ABF2-A3A82D2E4927}" type="slidenum">
              <a:rPr lang="es-MX" smtClean="0"/>
              <a:t>‹Nº›</a:t>
            </a:fld>
            <a:endParaRPr lang="es-MX"/>
          </a:p>
        </p:txBody>
      </p:sp>
    </p:spTree>
    <p:extLst>
      <p:ext uri="{BB962C8B-B14F-4D97-AF65-F5344CB8AC3E}">
        <p14:creationId xmlns:p14="http://schemas.microsoft.com/office/powerpoint/2010/main" val="34974430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gif"/><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hyperlink" Target="https://youtu.be/uz6lieHRhWU"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10883" y="1015882"/>
            <a:ext cx="5658927" cy="8386911"/>
          </a:xfrm>
          <a:prstGeom prst="rect">
            <a:avLst/>
          </a:prstGeom>
          <a:noFill/>
        </p:spPr>
        <p:txBody>
          <a:bodyPr wrap="square" rtlCol="0">
            <a:spAutoFit/>
          </a:bodyPr>
          <a:lstStyle/>
          <a:p>
            <a:pPr lvl="0" algn="ctr" defTabSz="914400" fontAlgn="base">
              <a:spcBef>
                <a:spcPct val="0"/>
              </a:spcBef>
              <a:spcAft>
                <a:spcPct val="0"/>
              </a:spcAft>
            </a:pPr>
            <a:r>
              <a:rPr lang="es-MX" sz="2400" dirty="0">
                <a:solidFill>
                  <a:prstClr val="black"/>
                </a:solidFill>
                <a:latin typeface="Times New Roman" pitchFamily="18" charset="0"/>
                <a:ea typeface="Calibri" pitchFamily="34" charset="0"/>
                <a:cs typeface="Times New Roman" pitchFamily="18" charset="0"/>
              </a:rPr>
              <a:t>Escuela Normal De Educación Preescolar</a:t>
            </a:r>
            <a:endParaRPr lang="es-MX" sz="1100" dirty="0">
              <a:solidFill>
                <a:prstClr val="black"/>
              </a:solidFill>
              <a:latin typeface="Times New Roman" pitchFamily="18" charset="0"/>
              <a:cs typeface="Times New Roman" pitchFamily="18" charset="0"/>
            </a:endParaRPr>
          </a:p>
          <a:p>
            <a:pPr lvl="0" algn="ctr" defTabSz="914400" eaLnBrk="0" fontAlgn="base" hangingPunct="0">
              <a:spcBef>
                <a:spcPct val="0"/>
              </a:spcBef>
              <a:spcAft>
                <a:spcPct val="0"/>
              </a:spcAft>
            </a:pPr>
            <a:r>
              <a:rPr lang="es-MX" sz="2400" dirty="0">
                <a:solidFill>
                  <a:prstClr val="black"/>
                </a:solidFill>
                <a:latin typeface="Times New Roman" pitchFamily="18" charset="0"/>
                <a:ea typeface="Calibri" pitchFamily="34" charset="0"/>
                <a:cs typeface="Times New Roman" pitchFamily="18" charset="0"/>
              </a:rPr>
              <a:t>Licenciatura en Educación Preescolar</a:t>
            </a:r>
            <a:endParaRPr lang="es-MX" sz="1100" dirty="0">
              <a:solidFill>
                <a:prstClr val="black"/>
              </a:solidFill>
              <a:latin typeface="Times New Roman" pitchFamily="18" charset="0"/>
              <a:cs typeface="Times New Roman" pitchFamily="18" charset="0"/>
            </a:endParaRPr>
          </a:p>
          <a:p>
            <a:pPr lvl="0" algn="ctr" defTabSz="914400" eaLnBrk="0" fontAlgn="base" hangingPunct="0">
              <a:spcBef>
                <a:spcPct val="0"/>
              </a:spcBef>
              <a:spcAft>
                <a:spcPct val="0"/>
              </a:spcAft>
            </a:pPr>
            <a:r>
              <a:rPr lang="es-MX" sz="2400" dirty="0">
                <a:solidFill>
                  <a:prstClr val="black"/>
                </a:solidFill>
                <a:latin typeface="Times New Roman" pitchFamily="18" charset="0"/>
                <a:ea typeface="Calibri" pitchFamily="34" charset="0"/>
                <a:cs typeface="Times New Roman" pitchFamily="18" charset="0"/>
              </a:rPr>
              <a:t>Ciclo Escolar 2020-2021 </a:t>
            </a:r>
          </a:p>
          <a:p>
            <a:pPr lvl="0" algn="ctr" defTabSz="914400" eaLnBrk="0" fontAlgn="base" hangingPunct="0">
              <a:spcBef>
                <a:spcPct val="0"/>
              </a:spcBef>
              <a:spcAft>
                <a:spcPct val="0"/>
              </a:spcAft>
            </a:pPr>
            <a:r>
              <a:rPr lang="es-MX" sz="2400" dirty="0">
                <a:solidFill>
                  <a:prstClr val="black"/>
                </a:solidFill>
                <a:latin typeface="Times New Roman" pitchFamily="18" charset="0"/>
                <a:ea typeface="Calibri" pitchFamily="34" charset="0"/>
                <a:cs typeface="Times New Roman" pitchFamily="18" charset="0"/>
              </a:rPr>
              <a:t> </a:t>
            </a:r>
            <a:endParaRPr lang="es-MX" sz="1100" dirty="0">
              <a:solidFill>
                <a:prstClr val="black"/>
              </a:solidFill>
              <a:latin typeface="Times New Roman" pitchFamily="18" charset="0"/>
              <a:cs typeface="Times New Roman" pitchFamily="18" charset="0"/>
            </a:endParaRPr>
          </a:p>
          <a:p>
            <a:pPr lvl="0" algn="ctr" defTabSz="914400" eaLnBrk="0" fontAlgn="base" hangingPunct="0">
              <a:spcBef>
                <a:spcPct val="0"/>
              </a:spcBef>
              <a:spcAft>
                <a:spcPct val="0"/>
              </a:spcAft>
            </a:pPr>
            <a:r>
              <a:rPr lang="es-MX" sz="2400" dirty="0">
                <a:solidFill>
                  <a:prstClr val="black"/>
                </a:solidFill>
                <a:latin typeface="Times New Roman" pitchFamily="18" charset="0"/>
                <a:ea typeface="Calibri" pitchFamily="34" charset="0"/>
                <a:cs typeface="Times New Roman" pitchFamily="18" charset="0"/>
              </a:rPr>
              <a:t>CURSO:</a:t>
            </a:r>
            <a:endParaRPr lang="es-MX" sz="1100" dirty="0">
              <a:solidFill>
                <a:prstClr val="black"/>
              </a:solidFill>
              <a:latin typeface="Times New Roman" pitchFamily="18" charset="0"/>
              <a:cs typeface="Times New Roman" pitchFamily="18" charset="0"/>
            </a:endParaRPr>
          </a:p>
          <a:p>
            <a:pPr lvl="0" algn="ctr" defTabSz="914400" eaLnBrk="0" fontAlgn="base" hangingPunct="0">
              <a:spcBef>
                <a:spcPct val="0"/>
              </a:spcBef>
              <a:spcAft>
                <a:spcPct val="0"/>
              </a:spcAft>
            </a:pPr>
            <a:r>
              <a:rPr lang="es-MX" sz="2400" b="1" dirty="0">
                <a:solidFill>
                  <a:prstClr val="black"/>
                </a:solidFill>
                <a:latin typeface="Times New Roman" pitchFamily="18" charset="0"/>
                <a:ea typeface="Calibri" pitchFamily="34" charset="0"/>
                <a:cs typeface="Times New Roman" pitchFamily="18" charset="0"/>
              </a:rPr>
              <a:t>INGLES A1.2 </a:t>
            </a:r>
          </a:p>
          <a:p>
            <a:pPr lvl="0" algn="ctr" defTabSz="914400" eaLnBrk="0" fontAlgn="base" hangingPunct="0">
              <a:spcBef>
                <a:spcPct val="0"/>
              </a:spcBef>
              <a:spcAft>
                <a:spcPct val="0"/>
              </a:spcAft>
            </a:pPr>
            <a:endParaRPr lang="es-MX" sz="2400" b="1" dirty="0">
              <a:solidFill>
                <a:prstClr val="black"/>
              </a:solidFill>
              <a:latin typeface="Times New Roman" pitchFamily="18" charset="0"/>
              <a:ea typeface="Calibri" pitchFamily="34" charset="0"/>
              <a:cs typeface="Times New Roman" pitchFamily="18" charset="0"/>
            </a:endParaRPr>
          </a:p>
          <a:p>
            <a:pPr lvl="0" algn="ctr"/>
            <a:r>
              <a:rPr lang="es-MX" sz="2400" dirty="0">
                <a:solidFill>
                  <a:prstClr val="black"/>
                </a:solidFill>
                <a:latin typeface="Times New Roman" pitchFamily="18" charset="0"/>
                <a:ea typeface="Calibri" pitchFamily="34" charset="0"/>
                <a:cs typeface="Times New Roman" pitchFamily="18" charset="0"/>
              </a:rPr>
              <a:t>Mtra. Mayela Alejandra Gaona</a:t>
            </a:r>
            <a:endParaRPr lang="es-MX" sz="1400" dirty="0">
              <a:solidFill>
                <a:prstClr val="black"/>
              </a:solidFill>
              <a:latin typeface="Times New Roman" pitchFamily="18" charset="0"/>
              <a:cs typeface="Times New Roman" pitchFamily="18" charset="0"/>
            </a:endParaRPr>
          </a:p>
          <a:p>
            <a:pPr lvl="0" algn="ctr" defTabSz="914400" eaLnBrk="0" fontAlgn="base" hangingPunct="0">
              <a:spcBef>
                <a:spcPct val="0"/>
              </a:spcBef>
              <a:spcAft>
                <a:spcPct val="0"/>
              </a:spcAft>
            </a:pPr>
            <a:endParaRPr lang="es-MX" sz="1100" dirty="0">
              <a:solidFill>
                <a:prstClr val="black"/>
              </a:solidFill>
              <a:latin typeface="Times New Roman" pitchFamily="18" charset="0"/>
              <a:cs typeface="Times New Roman" pitchFamily="18" charset="0"/>
            </a:endParaRPr>
          </a:p>
          <a:p>
            <a:pPr lvl="0" algn="ctr" defTabSz="914400" eaLnBrk="0" fontAlgn="base" hangingPunct="0">
              <a:spcBef>
                <a:spcPct val="0"/>
              </a:spcBef>
              <a:spcAft>
                <a:spcPct val="0"/>
              </a:spcAft>
            </a:pPr>
            <a:r>
              <a:rPr lang="es-MX" sz="2400" dirty="0" smtClean="0">
                <a:solidFill>
                  <a:prstClr val="black"/>
                </a:solidFill>
                <a:latin typeface="Times New Roman" pitchFamily="18" charset="0"/>
                <a:ea typeface="Calibri" pitchFamily="34" charset="0"/>
                <a:cs typeface="Times New Roman" pitchFamily="18" charset="0"/>
              </a:rPr>
              <a:t>Alumna:</a:t>
            </a:r>
            <a:endParaRPr lang="es-MX" sz="2400" dirty="0">
              <a:solidFill>
                <a:prstClr val="black"/>
              </a:solidFill>
              <a:latin typeface="Times New Roman" pitchFamily="18" charset="0"/>
              <a:ea typeface="Calibri" pitchFamily="34" charset="0"/>
              <a:cs typeface="Times New Roman" pitchFamily="18" charset="0"/>
            </a:endParaRPr>
          </a:p>
          <a:p>
            <a:pPr lvl="0" algn="ctr" defTabSz="914400" eaLnBrk="0" fontAlgn="base" hangingPunct="0">
              <a:spcBef>
                <a:spcPct val="0"/>
              </a:spcBef>
              <a:spcAft>
                <a:spcPct val="0"/>
              </a:spcAft>
            </a:pPr>
            <a:r>
              <a:rPr lang="es-MX" sz="2400" dirty="0" smtClean="0">
                <a:solidFill>
                  <a:prstClr val="black"/>
                </a:solidFill>
                <a:latin typeface="Times New Roman" pitchFamily="18" charset="0"/>
                <a:ea typeface="Calibri" pitchFamily="34" charset="0"/>
                <a:cs typeface="Times New Roman" pitchFamily="18" charset="0"/>
              </a:rPr>
              <a:t>Lluvia Yamilet Silva Rosas </a:t>
            </a:r>
          </a:p>
          <a:p>
            <a:pPr lvl="0" algn="ctr" defTabSz="914400" eaLnBrk="0" fontAlgn="base" hangingPunct="0">
              <a:spcBef>
                <a:spcPct val="0"/>
              </a:spcBef>
              <a:spcAft>
                <a:spcPct val="0"/>
              </a:spcAft>
            </a:pPr>
            <a:endParaRPr lang="es-MX" sz="2400" dirty="0">
              <a:solidFill>
                <a:prstClr val="black"/>
              </a:solidFill>
              <a:latin typeface="Times New Roman" pitchFamily="18" charset="0"/>
              <a:ea typeface="Calibri" pitchFamily="34" charset="0"/>
              <a:cs typeface="Times New Roman" pitchFamily="18" charset="0"/>
            </a:endParaRPr>
          </a:p>
          <a:p>
            <a:pPr lvl="0" algn="ctr" defTabSz="914400" eaLnBrk="0" fontAlgn="base" hangingPunct="0">
              <a:spcBef>
                <a:spcPct val="0"/>
              </a:spcBef>
              <a:spcAft>
                <a:spcPct val="0"/>
              </a:spcAft>
            </a:pPr>
            <a:r>
              <a:rPr lang="es-MX" sz="2400" dirty="0">
                <a:solidFill>
                  <a:prstClr val="black"/>
                </a:solidFill>
                <a:latin typeface="Times New Roman" pitchFamily="18" charset="0"/>
                <a:ea typeface="Calibri" pitchFamily="34" charset="0"/>
                <a:cs typeface="Times New Roman" pitchFamily="18" charset="0"/>
              </a:rPr>
              <a:t>Segundo Semestre</a:t>
            </a:r>
          </a:p>
          <a:p>
            <a:pPr lvl="0" algn="ctr" defTabSz="914400" eaLnBrk="0" fontAlgn="base" hangingPunct="0">
              <a:spcBef>
                <a:spcPct val="0"/>
              </a:spcBef>
              <a:spcAft>
                <a:spcPct val="0"/>
              </a:spcAft>
            </a:pPr>
            <a:endParaRPr lang="es-MX" sz="2400" dirty="0">
              <a:solidFill>
                <a:prstClr val="black"/>
              </a:solidFill>
              <a:latin typeface="Times New Roman" pitchFamily="18" charset="0"/>
              <a:ea typeface="Calibri" pitchFamily="34" charset="0"/>
              <a:cs typeface="Times New Roman" pitchFamily="18" charset="0"/>
            </a:endParaRPr>
          </a:p>
          <a:p>
            <a:pPr algn="ctr"/>
            <a:r>
              <a:rPr lang="en-US" sz="2400" b="1" i="1" dirty="0">
                <a:solidFill>
                  <a:srgbClr val="000000"/>
                </a:solidFill>
                <a:latin typeface="Geneva"/>
              </a:rPr>
              <a:t>LEARNING EVIDENCE UNIT 9 WHAT IS IN MY REFRIGERATOR</a:t>
            </a:r>
          </a:p>
          <a:p>
            <a:pPr lvl="0" algn="ctr" defTabSz="914400" eaLnBrk="0" fontAlgn="base" hangingPunct="0">
              <a:spcBef>
                <a:spcPct val="0"/>
              </a:spcBef>
              <a:spcAft>
                <a:spcPct val="0"/>
              </a:spcAft>
            </a:pPr>
            <a:endParaRPr lang="es-MX" sz="2400" dirty="0" smtClean="0">
              <a:solidFill>
                <a:prstClr val="black"/>
              </a:solidFill>
              <a:latin typeface="Times New Roman" pitchFamily="18" charset="0"/>
              <a:ea typeface="Calibri" pitchFamily="34" charset="0"/>
              <a:cs typeface="Times New Roman" pitchFamily="18" charset="0"/>
            </a:endParaRPr>
          </a:p>
          <a:p>
            <a:pPr lvl="0" algn="ctr" defTabSz="914400" eaLnBrk="0" fontAlgn="base" hangingPunct="0">
              <a:spcBef>
                <a:spcPct val="0"/>
              </a:spcBef>
              <a:spcAft>
                <a:spcPct val="0"/>
              </a:spcAft>
            </a:pPr>
            <a:endParaRPr lang="es-MX" sz="2400" dirty="0" smtClean="0">
              <a:solidFill>
                <a:prstClr val="black"/>
              </a:solidFill>
              <a:latin typeface="Times New Roman" pitchFamily="18" charset="0"/>
              <a:ea typeface="Calibri" pitchFamily="34" charset="0"/>
              <a:cs typeface="Times New Roman" pitchFamily="18" charset="0"/>
            </a:endParaRPr>
          </a:p>
          <a:p>
            <a:pPr lvl="0" algn="ctr" defTabSz="914400" eaLnBrk="0" fontAlgn="base" hangingPunct="0">
              <a:spcBef>
                <a:spcPct val="0"/>
              </a:spcBef>
              <a:spcAft>
                <a:spcPct val="0"/>
              </a:spcAft>
            </a:pPr>
            <a:r>
              <a:rPr lang="es-MX" sz="2400" i="1" dirty="0">
                <a:solidFill>
                  <a:prstClr val="black"/>
                </a:solidFill>
                <a:latin typeface="Times New Roman" pitchFamily="18" charset="0"/>
                <a:cs typeface="Times New Roman" pitchFamily="18" charset="0"/>
              </a:rPr>
              <a:t>Saltillo, Coahuila a 28 de mayo de 2021</a:t>
            </a:r>
            <a:endParaRPr lang="es-MX" sz="3200" i="1" dirty="0">
              <a:solidFill>
                <a:prstClr val="black"/>
              </a:solidFill>
              <a:latin typeface="Times New Roman" pitchFamily="18" charset="0"/>
              <a:cs typeface="Times New Roman" pitchFamily="18" charset="0"/>
            </a:endParaRPr>
          </a:p>
          <a:p>
            <a:pPr lvl="0" algn="ctr" defTabSz="914400" eaLnBrk="0" fontAlgn="base" hangingPunct="0">
              <a:spcBef>
                <a:spcPct val="0"/>
              </a:spcBef>
              <a:spcAft>
                <a:spcPct val="0"/>
              </a:spcAft>
            </a:pPr>
            <a:endParaRPr lang="es-MX" sz="2400" dirty="0">
              <a:solidFill>
                <a:prstClr val="black"/>
              </a:solidFill>
              <a:latin typeface="Times New Roman" pitchFamily="18" charset="0"/>
              <a:ea typeface="Calibri" pitchFamily="34" charset="0"/>
              <a:cs typeface="Times New Roman" pitchFamily="18" charset="0"/>
            </a:endParaRPr>
          </a:p>
          <a:p>
            <a:pPr lvl="0" algn="ctr" defTabSz="914400" eaLnBrk="0" fontAlgn="base" hangingPunct="0">
              <a:spcBef>
                <a:spcPct val="0"/>
              </a:spcBef>
              <a:spcAft>
                <a:spcPct val="0"/>
              </a:spcAft>
            </a:pPr>
            <a:endParaRPr lang="es-MX" sz="2400" dirty="0" smtClean="0">
              <a:solidFill>
                <a:prstClr val="black"/>
              </a:solidFill>
              <a:latin typeface="Times New Roman" pitchFamily="18" charset="0"/>
              <a:ea typeface="Calibri" pitchFamily="34" charset="0"/>
              <a:cs typeface="Times New Roman" pitchFamily="18" charset="0"/>
            </a:endParaRPr>
          </a:p>
          <a:p>
            <a:pPr lvl="0" algn="ctr" defTabSz="914400" eaLnBrk="0" fontAlgn="base" hangingPunct="0">
              <a:spcBef>
                <a:spcPct val="0"/>
              </a:spcBef>
              <a:spcAft>
                <a:spcPct val="0"/>
              </a:spcAft>
            </a:pPr>
            <a:endParaRPr lang="es-MX" sz="2400" dirty="0">
              <a:solidFill>
                <a:prstClr val="black"/>
              </a:solidFill>
              <a:latin typeface="Times New Roman" pitchFamily="18" charset="0"/>
              <a:ea typeface="Calibri" pitchFamily="34" charset="0"/>
              <a:cs typeface="Times New Roman" pitchFamily="18" charset="0"/>
            </a:endParaRPr>
          </a:p>
          <a:p>
            <a:pPr lvl="0" algn="ctr" defTabSz="914400" eaLnBrk="0" fontAlgn="base" hangingPunct="0">
              <a:spcBef>
                <a:spcPct val="0"/>
              </a:spcBef>
              <a:spcAft>
                <a:spcPct val="0"/>
              </a:spcAft>
            </a:pPr>
            <a:endParaRPr lang="es-MX" sz="2400" dirty="0">
              <a:solidFill>
                <a:prstClr val="black"/>
              </a:solidFill>
              <a:latin typeface="Times New Roman" pitchFamily="18" charset="0"/>
              <a:ea typeface="Calibri" pitchFamily="34" charset="0"/>
              <a:cs typeface="Times New Roman" pitchFamily="18" charset="0"/>
            </a:endParaRPr>
          </a:p>
        </p:txBody>
      </p:sp>
      <p:pic>
        <p:nvPicPr>
          <p:cNvPr id="4" name="Imagen 3"/>
          <p:cNvPicPr>
            <a:picLocks noChangeAspect="1"/>
          </p:cNvPicPr>
          <p:nvPr/>
        </p:nvPicPr>
        <p:blipFill>
          <a:blip r:embed="rId2"/>
          <a:stretch>
            <a:fillRect/>
          </a:stretch>
        </p:blipFill>
        <p:spPr>
          <a:xfrm>
            <a:off x="69010" y="162702"/>
            <a:ext cx="926672" cy="1158340"/>
          </a:xfrm>
          <a:prstGeom prst="rect">
            <a:avLst/>
          </a:prstGeom>
        </p:spPr>
      </p:pic>
    </p:spTree>
    <p:extLst>
      <p:ext uri="{BB962C8B-B14F-4D97-AF65-F5344CB8AC3E}">
        <p14:creationId xmlns:p14="http://schemas.microsoft.com/office/powerpoint/2010/main" val="1944066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48422" y="105095"/>
            <a:ext cx="5143500" cy="738664"/>
          </a:xfrm>
          <a:prstGeom prst="rect">
            <a:avLst/>
          </a:prstGeom>
        </p:spPr>
        <p:txBody>
          <a:bodyPr wrap="square">
            <a:spAutoFit/>
          </a:bodyPr>
          <a:lstStyle/>
          <a:p>
            <a:pPr algn="ctr"/>
            <a:r>
              <a:rPr lang="es-ES" sz="1050" b="1" dirty="0"/>
              <a:t>ESCUELA NORMAL DE EDUCACION PREESCOLAR</a:t>
            </a:r>
            <a:endParaRPr lang="es-ES" sz="1050" dirty="0"/>
          </a:p>
          <a:p>
            <a:pPr algn="ctr"/>
            <a:r>
              <a:rPr lang="es-ES" sz="1050" b="1" dirty="0"/>
              <a:t>ENGLISH A1.2</a:t>
            </a:r>
            <a:endParaRPr lang="es-ES" sz="1050" dirty="0"/>
          </a:p>
          <a:p>
            <a:pPr algn="ctr"/>
            <a:r>
              <a:rPr lang="es-ES" sz="1050" b="1" dirty="0"/>
              <a:t>TEACHER: MAYELA LAEJANDRA DEL CARMEN GAONA GARCIA</a:t>
            </a:r>
            <a:endParaRPr lang="es-ES" sz="1050" dirty="0"/>
          </a:p>
          <a:p>
            <a:pPr algn="ctr"/>
            <a:r>
              <a:rPr lang="es-ES" sz="1050" b="1" dirty="0"/>
              <a:t> LEARNING EVIDENCE UNIT 9  </a:t>
            </a:r>
            <a:endParaRPr lang="es-ES" sz="1050" dirty="0"/>
          </a:p>
        </p:txBody>
      </p:sp>
      <p:sp>
        <p:nvSpPr>
          <p:cNvPr id="6" name="Rectángulo 5">
            <a:extLst>
              <a:ext uri="{FF2B5EF4-FFF2-40B4-BE49-F238E27FC236}">
                <a16:creationId xmlns:a16="http://schemas.microsoft.com/office/drawing/2014/main" id="{D207502D-52F4-4B7D-8693-A5F3B511A7DB}"/>
              </a:ext>
            </a:extLst>
          </p:cNvPr>
          <p:cNvSpPr/>
          <p:nvPr/>
        </p:nvSpPr>
        <p:spPr>
          <a:xfrm>
            <a:off x="465217" y="1179206"/>
            <a:ext cx="6196840" cy="2216119"/>
          </a:xfrm>
          <a:prstGeom prst="rect">
            <a:avLst/>
          </a:prstGeom>
        </p:spPr>
        <p:txBody>
          <a:bodyPr wrap="square">
            <a:spAutoFit/>
          </a:bodyPr>
          <a:lstStyle/>
          <a:p>
            <a:r>
              <a:rPr lang="en-US" b="1" i="1" cap="all" dirty="0"/>
              <a:t>WHAT IS IN MY REFRIGERATOR</a:t>
            </a:r>
          </a:p>
          <a:p>
            <a:r>
              <a:rPr lang="en-US" sz="1200" b="1" i="1" dirty="0">
                <a:latin typeface="Arial" panose="020B0604020202020204" pitchFamily="34" charset="0"/>
                <a:cs typeface="Arial" panose="020B0604020202020204" pitchFamily="34" charset="0"/>
              </a:rPr>
              <a:t>Aim:</a:t>
            </a:r>
            <a:r>
              <a:rPr lang="en-US" sz="1200" i="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Give Ss practice of the unit 9 content</a:t>
            </a:r>
            <a:endParaRPr lang="en-US" dirty="0"/>
          </a:p>
          <a:p>
            <a:pPr algn="just"/>
            <a:r>
              <a:rPr lang="en-US" sz="1200" b="1" i="1" dirty="0">
                <a:latin typeface="Arial" panose="020B0604020202020204" pitchFamily="34" charset="0"/>
                <a:cs typeface="Arial" panose="020B0604020202020204" pitchFamily="34" charset="0"/>
              </a:rPr>
              <a:t>Preparation:</a:t>
            </a:r>
            <a:r>
              <a:rPr lang="en-US" sz="1200" i="1" dirty="0">
                <a:latin typeface="Arial" panose="020B0604020202020204" pitchFamily="34" charset="0"/>
                <a:cs typeface="Arial" panose="020B0604020202020204" pitchFamily="34" charset="0"/>
              </a:rPr>
              <a:t> Students </a:t>
            </a:r>
            <a:r>
              <a:rPr lang="es-MX" sz="1200" i="1" dirty="0" err="1">
                <a:latin typeface="Arial" panose="020B0604020202020204" pitchFamily="34" charset="0"/>
                <a:cs typeface="Arial" panose="020B0604020202020204" pitchFamily="34" charset="0"/>
              </a:rPr>
              <a:t>talk</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about</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their</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eating</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habits</a:t>
            </a:r>
            <a:endParaRPr lang="es-MX" sz="1200" i="1" dirty="0">
              <a:latin typeface="Arial" panose="020B0604020202020204" pitchFamily="34" charset="0"/>
              <a:cs typeface="Arial" panose="020B0604020202020204" pitchFamily="34" charset="0"/>
            </a:endParaRPr>
          </a:p>
          <a:p>
            <a:pPr algn="just"/>
            <a:r>
              <a:rPr lang="en-US" sz="1200" b="1" dirty="0">
                <a:latin typeface="Arial" panose="020B0604020202020204" pitchFamily="34" charset="0"/>
                <a:cs typeface="Arial" panose="020B0604020202020204" pitchFamily="34" charset="0"/>
              </a:rPr>
              <a:t>Materials:</a:t>
            </a:r>
            <a:r>
              <a:rPr lang="en-US" sz="1200" dirty="0">
                <a:latin typeface="Arial" panose="020B0604020202020204" pitchFamily="34" charset="0"/>
                <a:cs typeface="Arial" panose="020B0604020202020204" pitchFamily="34" charset="0"/>
              </a:rPr>
              <a:t> A video in which they talk about their personal eating habits </a:t>
            </a:r>
          </a:p>
          <a:p>
            <a:pPr algn="just"/>
            <a:endParaRPr lang="en-US" sz="1200" b="1" i="1" cap="all" dirty="0">
              <a:solidFill>
                <a:srgbClr val="000000"/>
              </a:solidFill>
              <a:effectLst/>
              <a:latin typeface="Arial" panose="020B0604020202020204" pitchFamily="34" charset="0"/>
              <a:ea typeface="SimSun" panose="02010600030101010101" pitchFamily="2" charset="-122"/>
              <a:cs typeface="Arial" panose="020B0604020202020204" pitchFamily="34" charset="0"/>
            </a:endParaRPr>
          </a:p>
          <a:p>
            <a:pPr algn="just"/>
            <a:r>
              <a:rPr lang="en-US" sz="1200" b="1" i="1" dirty="0">
                <a:latin typeface="Arial" panose="020B0604020202020204" pitchFamily="34" charset="0"/>
                <a:cs typeface="Arial" panose="020B0604020202020204" pitchFamily="34" charset="0"/>
              </a:rPr>
              <a:t>Plan</a:t>
            </a:r>
            <a:endParaRPr lang="es-MX" sz="1200" b="1" i="1" dirty="0">
              <a:latin typeface="Arial" panose="020B0604020202020204" pitchFamily="34" charset="0"/>
              <a:cs typeface="Arial" panose="020B0604020202020204" pitchFamily="34" charset="0"/>
            </a:endParaRPr>
          </a:p>
          <a:p>
            <a:pPr algn="just"/>
            <a:r>
              <a:rPr lang="en-US" sz="1200" b="1" dirty="0">
                <a:latin typeface="Arial" panose="020B0604020202020204" pitchFamily="34" charset="0"/>
                <a:cs typeface="Arial" panose="020B0604020202020204" pitchFamily="34" charset="0"/>
              </a:rPr>
              <a:t>INDIVIDUAL WORK</a:t>
            </a:r>
            <a:r>
              <a:rPr lang="en-US" sz="1200" dirty="0">
                <a:latin typeface="Arial" panose="020B0604020202020204" pitchFamily="34" charset="0"/>
                <a:cs typeface="Arial" panose="020B0604020202020204" pitchFamily="34" charset="0"/>
              </a:rPr>
              <a:t>  Students talk about their eating habits, they use expressions as like and don´t like, they use adverbs of frequency to talk about their habits and the vocabulary of unit 9. Students mention what is in his/her refrigerator they use countable and uncountable nouns. Students can follow the next example to make their own practice.</a:t>
            </a:r>
          </a:p>
        </p:txBody>
      </p:sp>
      <p:sp>
        <p:nvSpPr>
          <p:cNvPr id="7" name="Rectangle 4">
            <a:extLst>
              <a:ext uri="{FF2B5EF4-FFF2-40B4-BE49-F238E27FC236}">
                <a16:creationId xmlns:a16="http://schemas.microsoft.com/office/drawing/2014/main" id="{28A3D4BB-5C29-430A-989A-658FAB3D5425}"/>
              </a:ext>
            </a:extLst>
          </p:cNvPr>
          <p:cNvSpPr>
            <a:spLocks noChangeArrowheads="1"/>
          </p:cNvSpPr>
          <p:nvPr/>
        </p:nvSpPr>
        <p:spPr bwMode="auto">
          <a:xfrm>
            <a:off x="567411" y="6992201"/>
            <a:ext cx="577215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algn="just" defTabSz="914400"/>
            <a:r>
              <a:rPr lang="en-US" altLang="es-MX" sz="1200" b="1" dirty="0" smtClean="0">
                <a:solidFill>
                  <a:srgbClr val="000000"/>
                </a:solidFill>
                <a:ea typeface="SimSun" panose="02010600030101010101" pitchFamily="2" charset="-122"/>
                <a:cs typeface="Arial" panose="020B0604020202020204" pitchFamily="34" charset="0"/>
              </a:rPr>
              <a:t>PREPARE</a:t>
            </a:r>
            <a:r>
              <a:rPr lang="es-MX" altLang="es-MX" sz="1200" dirty="0" smtClean="0">
                <a:cs typeface="Arial" panose="020B0604020202020204" pitchFamily="34" charset="0"/>
              </a:rPr>
              <a:t> </a:t>
            </a:r>
            <a:r>
              <a:rPr lang="en-US" altLang="es-MX" sz="1200" dirty="0" smtClean="0">
                <a:ea typeface="SimSun" panose="02010600030101010101" pitchFamily="2" charset="-122"/>
                <a:cs typeface="Arial" panose="020B0604020202020204" pitchFamily="34" charset="0"/>
              </a:rPr>
              <a:t>individual</a:t>
            </a:r>
            <a:r>
              <a:rPr kumimoji="0" lang="en-US" altLang="es-MX" sz="1200" i="0" u="none" strike="noStrike" cap="none" normalizeH="0" baseline="0" dirty="0" smtClean="0">
                <a:ln>
                  <a:noFill/>
                </a:ln>
                <a:effectLst/>
                <a:ea typeface="SimSun" panose="02010600030101010101" pitchFamily="2" charset="-122"/>
                <a:cs typeface="Arial" panose="020B0604020202020204" pitchFamily="34" charset="0"/>
              </a:rPr>
              <a:t> work </a:t>
            </a:r>
            <a:r>
              <a:rPr lang="en-US" altLang="es-MX" sz="1200" dirty="0" smtClean="0">
                <a:solidFill>
                  <a:srgbClr val="000000"/>
                </a:solidFill>
                <a:ea typeface="SimSun" panose="02010600030101010101" pitchFamily="2" charset="-122"/>
                <a:cs typeface="Arial" panose="020B0604020202020204" pitchFamily="34" charset="0"/>
              </a:rPr>
              <a:t>r</a:t>
            </a:r>
            <a:r>
              <a:rPr kumimoji="0" lang="en-US" altLang="es-MX" sz="1200" b="0" i="0" u="none" strike="noStrike" cap="none" normalizeH="0" baseline="0" dirty="0" smtClean="0">
                <a:ln>
                  <a:noFill/>
                </a:ln>
                <a:solidFill>
                  <a:srgbClr val="000000"/>
                </a:solidFill>
                <a:effectLst/>
                <a:ea typeface="SimSun" panose="02010600030101010101" pitchFamily="2" charset="-122"/>
                <a:cs typeface="Arial" panose="020B0604020202020204" pitchFamily="34" charset="0"/>
              </a:rPr>
              <a:t>ecord </a:t>
            </a:r>
            <a:r>
              <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rPr>
              <a:t>your self talking about what you like and dislike in food.  Also mention what are your eating habits (use adverbs of frequency always, often, sometimes, hardly ever, never) Use as much food vocabulary of the unit as you can.</a:t>
            </a:r>
          </a:p>
          <a:p>
            <a:pPr marL="0" marR="0" lvl="0" indent="0" algn="just" defTabSz="914400" rtl="0" eaLnBrk="0" fontAlgn="base" latinLnBrk="0" hangingPunct="0">
              <a:lnSpc>
                <a:spcPct val="100000"/>
              </a:lnSpc>
              <a:spcBef>
                <a:spcPct val="0"/>
              </a:spcBef>
              <a:spcAft>
                <a:spcPct val="0"/>
              </a:spcAft>
              <a:buClrTx/>
              <a:buSzTx/>
              <a:buFontTx/>
              <a:buNone/>
              <a:tabLst/>
            </a:pPr>
            <a:r>
              <a:rPr lang="en-US" altLang="es-MX" sz="1200" dirty="0">
                <a:solidFill>
                  <a:srgbClr val="000000"/>
                </a:solidFill>
                <a:ea typeface="SimSun" panose="02010600030101010101" pitchFamily="2" charset="-122"/>
                <a:cs typeface="Arial" panose="020B0604020202020204" pitchFamily="34" charset="0"/>
              </a:rPr>
              <a:t>Go to your refrigerator and mention what is in it, use countable and uncountable nouns (a, an, some, any) to give some </a:t>
            </a:r>
            <a:r>
              <a:rPr lang="en-US" altLang="es-MX" sz="1200" dirty="0" smtClean="0">
                <a:solidFill>
                  <a:srgbClr val="000000"/>
                </a:solidFill>
                <a:ea typeface="SimSun" panose="02010600030101010101" pitchFamily="2" charset="-122"/>
                <a:cs typeface="Arial" panose="020B0604020202020204" pitchFamily="34" charset="0"/>
              </a:rPr>
              <a:t>affirmative and negative sentences. Say what you have, what you need, include also expressions as there is and  there are. </a:t>
            </a:r>
            <a:endParaRPr lang="en-US" altLang="es-MX" sz="1200" dirty="0">
              <a:solidFill>
                <a:srgbClr val="000000"/>
              </a:solidFill>
              <a:ea typeface="SimSun" panose="02010600030101010101" pitchFamily="2" charset="-122"/>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s-MX" sz="1200" dirty="0">
              <a:solidFill>
                <a:srgbClr val="000000"/>
              </a:solidFill>
              <a:ea typeface="SimSun" panose="02010600030101010101" pitchFamily="2" charset="-122"/>
              <a:cs typeface="Arial" panose="020B0604020202020204" pitchFamily="34" charset="0"/>
            </a:endParaRPr>
          </a:p>
          <a:p>
            <a:pPr lvl="0" algn="just" defTabSz="914400"/>
            <a:r>
              <a:rPr lang="en-US" altLang="es-MX" sz="1200" b="1" dirty="0" smtClean="0">
                <a:ea typeface="SimSun" panose="02010600030101010101" pitchFamily="2" charset="-122"/>
                <a:cs typeface="Arial" panose="020B0604020202020204" pitchFamily="34" charset="0"/>
              </a:rPr>
              <a:t>PRESENT</a:t>
            </a:r>
            <a:r>
              <a:rPr lang="en-US" altLang="es-MX" sz="1200" b="1" dirty="0" smtClean="0">
                <a:solidFill>
                  <a:srgbClr val="808080"/>
                </a:solidFill>
                <a:ea typeface="SimSun" panose="02010600030101010101" pitchFamily="2" charset="-122"/>
                <a:cs typeface="Arial" panose="020B0604020202020204" pitchFamily="34" charset="0"/>
              </a:rPr>
              <a:t> </a:t>
            </a:r>
            <a:r>
              <a:rPr lang="en-US" altLang="es-MX" sz="1200" dirty="0">
                <a:solidFill>
                  <a:srgbClr val="000000"/>
                </a:solidFill>
                <a:ea typeface="SimSun" panose="02010600030101010101" pitchFamily="2" charset="-122"/>
                <a:cs typeface="Arial" panose="020B0604020202020204" pitchFamily="34" charset="0"/>
              </a:rPr>
              <a:t>Upload your video </a:t>
            </a:r>
            <a:r>
              <a:rPr lang="es-MX" altLang="es-MX" sz="1200" dirty="0">
                <a:solidFill>
                  <a:srgbClr val="000000"/>
                </a:solidFill>
                <a:ea typeface="SimSun" panose="02010600030101010101" pitchFamily="2" charset="-122"/>
                <a:cs typeface="Arial" panose="020B0604020202020204" pitchFamily="34" charset="0"/>
              </a:rPr>
              <a:t>in </a:t>
            </a:r>
            <a:r>
              <a:rPr lang="es-MX" altLang="es-MX" sz="1200" dirty="0" err="1">
                <a:solidFill>
                  <a:srgbClr val="000000"/>
                </a:solidFill>
                <a:ea typeface="SimSun" panose="02010600030101010101" pitchFamily="2" charset="-122"/>
                <a:cs typeface="Arial" panose="020B0604020202020204" pitchFamily="34" charset="0"/>
              </a:rPr>
              <a:t>this</a:t>
            </a:r>
            <a:r>
              <a:rPr lang="es-MX" altLang="es-MX" sz="1200" dirty="0">
                <a:solidFill>
                  <a:srgbClr val="000000"/>
                </a:solidFill>
                <a:ea typeface="SimSun" panose="02010600030101010101" pitchFamily="2" charset="-122"/>
                <a:cs typeface="Arial" panose="020B0604020202020204" pitchFamily="34" charset="0"/>
              </a:rPr>
              <a:t> </a:t>
            </a:r>
            <a:r>
              <a:rPr lang="es-MX" altLang="es-MX" sz="1200" dirty="0" err="1">
                <a:solidFill>
                  <a:srgbClr val="000000"/>
                </a:solidFill>
                <a:ea typeface="SimSun" panose="02010600030101010101" pitchFamily="2" charset="-122"/>
                <a:cs typeface="Arial" panose="020B0604020202020204" pitchFamily="34" charset="0"/>
              </a:rPr>
              <a:t>presentation</a:t>
            </a:r>
            <a:r>
              <a:rPr lang="es-MX" altLang="es-MX" sz="1200" dirty="0">
                <a:solidFill>
                  <a:srgbClr val="000000"/>
                </a:solidFill>
                <a:ea typeface="SimSun" panose="02010600030101010101" pitchFamily="2" charset="-122"/>
                <a:cs typeface="Arial" panose="020B0604020202020204" pitchFamily="34" charset="0"/>
              </a:rPr>
              <a:t> and </a:t>
            </a:r>
            <a:r>
              <a:rPr lang="es-MX" altLang="es-MX" sz="1200" dirty="0" err="1">
                <a:solidFill>
                  <a:srgbClr val="000000"/>
                </a:solidFill>
                <a:ea typeface="SimSun" panose="02010600030101010101" pitchFamily="2" charset="-122"/>
                <a:cs typeface="Arial" panose="020B0604020202020204" pitchFamily="34" charset="0"/>
              </a:rPr>
              <a:t>include</a:t>
            </a:r>
            <a:r>
              <a:rPr lang="es-MX" altLang="es-MX" sz="1200" dirty="0">
                <a:solidFill>
                  <a:srgbClr val="000000"/>
                </a:solidFill>
                <a:ea typeface="SimSun" panose="02010600030101010101" pitchFamily="2" charset="-122"/>
                <a:cs typeface="Arial" panose="020B0604020202020204" pitchFamily="34" charset="0"/>
              </a:rPr>
              <a:t> </a:t>
            </a:r>
            <a:r>
              <a:rPr lang="es-MX" altLang="es-MX" sz="1200" dirty="0" err="1">
                <a:solidFill>
                  <a:srgbClr val="000000"/>
                </a:solidFill>
                <a:ea typeface="SimSun" panose="02010600030101010101" pitchFamily="2" charset="-122"/>
                <a:cs typeface="Arial" panose="020B0604020202020204" pitchFamily="34" charset="0"/>
              </a:rPr>
              <a:t>the</a:t>
            </a:r>
            <a:r>
              <a:rPr lang="es-MX" altLang="es-MX" sz="1200" dirty="0">
                <a:solidFill>
                  <a:srgbClr val="000000"/>
                </a:solidFill>
                <a:ea typeface="SimSun" panose="02010600030101010101" pitchFamily="2" charset="-122"/>
                <a:cs typeface="Arial" panose="020B0604020202020204" pitchFamily="34" charset="0"/>
              </a:rPr>
              <a:t> link of </a:t>
            </a:r>
            <a:r>
              <a:rPr lang="es-MX" altLang="es-MX" sz="1200" dirty="0" err="1">
                <a:solidFill>
                  <a:srgbClr val="000000"/>
                </a:solidFill>
                <a:ea typeface="SimSun" panose="02010600030101010101" pitchFamily="2" charset="-122"/>
                <a:cs typeface="Arial" panose="020B0604020202020204" pitchFamily="34" charset="0"/>
              </a:rPr>
              <a:t>your</a:t>
            </a:r>
            <a:r>
              <a:rPr lang="es-MX" altLang="es-MX" sz="1200" dirty="0">
                <a:solidFill>
                  <a:srgbClr val="000000"/>
                </a:solidFill>
                <a:ea typeface="SimSun" panose="02010600030101010101" pitchFamily="2" charset="-122"/>
                <a:cs typeface="Arial" panose="020B0604020202020204" pitchFamily="34" charset="0"/>
              </a:rPr>
              <a:t> video</a:t>
            </a:r>
            <a:endPar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endParaRPr>
          </a:p>
        </p:txBody>
      </p:sp>
      <p:pic>
        <p:nvPicPr>
          <p:cNvPr id="1027" name="Picture 3" descr="Maestra de escuela: I LIKE / I DON´T LIKE FOOD">
            <a:extLst>
              <a:ext uri="{FF2B5EF4-FFF2-40B4-BE49-F238E27FC236}">
                <a16:creationId xmlns:a16="http://schemas.microsoft.com/office/drawing/2014/main" id="{0AEFDD9C-9B5A-4E79-9269-3C6B9B0EE5E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09" t="46463" r="72577" b="10392"/>
          <a:stretch/>
        </p:blipFill>
        <p:spPr bwMode="auto">
          <a:xfrm>
            <a:off x="2554635" y="3511809"/>
            <a:ext cx="877077" cy="127385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Maestra de escuela: I LIKE / I DON´T LIKE FOOD">
            <a:extLst>
              <a:ext uri="{FF2B5EF4-FFF2-40B4-BE49-F238E27FC236}">
                <a16:creationId xmlns:a16="http://schemas.microsoft.com/office/drawing/2014/main" id="{20DF6C4F-5B02-415E-A9DD-B7E4C4FC4D7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658" t="432" r="70791" b="59960"/>
          <a:stretch/>
        </p:blipFill>
        <p:spPr bwMode="auto">
          <a:xfrm>
            <a:off x="328738" y="3605115"/>
            <a:ext cx="929728" cy="1156996"/>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Maestra de escuela: I LIKE / I DON´T LIKE FOOD">
            <a:extLst>
              <a:ext uri="{FF2B5EF4-FFF2-40B4-BE49-F238E27FC236}">
                <a16:creationId xmlns:a16="http://schemas.microsoft.com/office/drawing/2014/main" id="{460970D1-42DF-4700-B1CB-34689DE1B7D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852" t="2383" r="65689" b="53635"/>
          <a:stretch/>
        </p:blipFill>
        <p:spPr bwMode="auto">
          <a:xfrm>
            <a:off x="4569610" y="3530471"/>
            <a:ext cx="1135559" cy="1380932"/>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Amazon.com: Roylco R49621 Roylco Laminated Speech Bubbles, Grade ...">
            <a:extLst>
              <a:ext uri="{FF2B5EF4-FFF2-40B4-BE49-F238E27FC236}">
                <a16:creationId xmlns:a16="http://schemas.microsoft.com/office/drawing/2014/main" id="{2E6E7EDD-D84F-4CA5-9BBF-D9E44603BD42}"/>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1187155" y="3381182"/>
            <a:ext cx="1306285" cy="989044"/>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4F7B4352-9FB1-49C7-B7D4-63095F56406D}"/>
              </a:ext>
            </a:extLst>
          </p:cNvPr>
          <p:cNvSpPr txBox="1"/>
          <p:nvPr/>
        </p:nvSpPr>
        <p:spPr>
          <a:xfrm>
            <a:off x="1299125" y="3511807"/>
            <a:ext cx="989044" cy="584775"/>
          </a:xfrm>
          <a:prstGeom prst="rect">
            <a:avLst/>
          </a:prstGeom>
          <a:noFill/>
        </p:spPr>
        <p:txBody>
          <a:bodyPr wrap="square" rtlCol="0">
            <a:spAutoFit/>
          </a:bodyPr>
          <a:lstStyle/>
          <a:p>
            <a:pPr algn="ctr"/>
            <a:r>
              <a:rPr lang="es-MX" sz="800" dirty="0">
                <a:latin typeface="Arial" panose="020B0604020202020204" pitchFamily="34" charset="0"/>
                <a:cs typeface="Arial" panose="020B0604020202020204" pitchFamily="34" charset="0"/>
              </a:rPr>
              <a:t>I </a:t>
            </a:r>
            <a:r>
              <a:rPr lang="es-MX" sz="800" dirty="0" err="1">
                <a:latin typeface="Arial" panose="020B0604020202020204" pitchFamily="34" charset="0"/>
                <a:cs typeface="Arial" panose="020B0604020202020204" pitchFamily="34" charset="0"/>
              </a:rPr>
              <a:t>like</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fruit</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blueberries</a:t>
            </a:r>
            <a:r>
              <a:rPr lang="es-MX" sz="800" dirty="0">
                <a:latin typeface="Arial" panose="020B0604020202020204" pitchFamily="34" charset="0"/>
                <a:cs typeface="Arial" panose="020B0604020202020204" pitchFamily="34" charset="0"/>
              </a:rPr>
              <a:t> and </a:t>
            </a:r>
            <a:r>
              <a:rPr lang="es-MX" sz="800" dirty="0" err="1">
                <a:latin typeface="Arial" panose="020B0604020202020204" pitchFamily="34" charset="0"/>
                <a:cs typeface="Arial" panose="020B0604020202020204" pitchFamily="34" charset="0"/>
              </a:rPr>
              <a:t>apples</a:t>
            </a:r>
            <a:r>
              <a:rPr lang="es-MX" sz="800" dirty="0">
                <a:latin typeface="Arial" panose="020B0604020202020204" pitchFamily="34" charset="0"/>
                <a:cs typeface="Arial" panose="020B0604020202020204" pitchFamily="34" charset="0"/>
              </a:rPr>
              <a:t> are </a:t>
            </a:r>
            <a:r>
              <a:rPr lang="es-MX" sz="800" dirty="0" err="1">
                <a:latin typeface="Arial" panose="020B0604020202020204" pitchFamily="34" charset="0"/>
                <a:cs typeface="Arial" panose="020B0604020202020204" pitchFamily="34" charset="0"/>
              </a:rPr>
              <a:t>my</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favorites</a:t>
            </a:r>
            <a:r>
              <a:rPr lang="es-MX" sz="800" dirty="0">
                <a:latin typeface="Arial" panose="020B0604020202020204" pitchFamily="34" charset="0"/>
                <a:cs typeface="Arial" panose="020B0604020202020204" pitchFamily="34" charset="0"/>
              </a:rPr>
              <a:t> </a:t>
            </a:r>
          </a:p>
        </p:txBody>
      </p:sp>
      <p:pic>
        <p:nvPicPr>
          <p:cNvPr id="14" name="Picture 7" descr="Amazon.com: Roylco R49621 Roylco Laminated Speech Bubbles, Grade ...">
            <a:extLst>
              <a:ext uri="{FF2B5EF4-FFF2-40B4-BE49-F238E27FC236}">
                <a16:creationId xmlns:a16="http://schemas.microsoft.com/office/drawing/2014/main" id="{E243F2B4-9005-4EBA-B134-7348C64D409E}"/>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3352144" y="3346972"/>
            <a:ext cx="1306285" cy="989044"/>
          </a:xfrm>
          <a:prstGeom prst="rect">
            <a:avLst/>
          </a:prstGeom>
          <a:noFill/>
          <a:extLst>
            <a:ext uri="{909E8E84-426E-40DD-AFC4-6F175D3DCCD1}">
              <a14:hiddenFill xmlns:a14="http://schemas.microsoft.com/office/drawing/2010/main">
                <a:solidFill>
                  <a:srgbClr val="FFFFFF"/>
                </a:solidFill>
              </a14:hiddenFill>
            </a:ext>
          </a:extLst>
        </p:spPr>
      </p:pic>
      <p:sp>
        <p:nvSpPr>
          <p:cNvPr id="15" name="CuadroTexto 14">
            <a:extLst>
              <a:ext uri="{FF2B5EF4-FFF2-40B4-BE49-F238E27FC236}">
                <a16:creationId xmlns:a16="http://schemas.microsoft.com/office/drawing/2014/main" id="{F24099D9-75D2-405D-A2A3-EAD41892D142}"/>
              </a:ext>
            </a:extLst>
          </p:cNvPr>
          <p:cNvSpPr txBox="1"/>
          <p:nvPr/>
        </p:nvSpPr>
        <p:spPr>
          <a:xfrm>
            <a:off x="3453486" y="3509494"/>
            <a:ext cx="989044" cy="584775"/>
          </a:xfrm>
          <a:prstGeom prst="rect">
            <a:avLst/>
          </a:prstGeom>
          <a:noFill/>
        </p:spPr>
        <p:txBody>
          <a:bodyPr wrap="square" rtlCol="0">
            <a:spAutoFit/>
          </a:bodyPr>
          <a:lstStyle/>
          <a:p>
            <a:pPr algn="ctr"/>
            <a:r>
              <a:rPr lang="es-MX" sz="800" dirty="0">
                <a:latin typeface="Arial" panose="020B0604020202020204" pitchFamily="34" charset="0"/>
                <a:cs typeface="Arial" panose="020B0604020202020204" pitchFamily="34" charset="0"/>
              </a:rPr>
              <a:t>I </a:t>
            </a:r>
            <a:r>
              <a:rPr lang="es-MX" sz="800" dirty="0" err="1">
                <a:latin typeface="Arial" panose="020B0604020202020204" pitchFamily="34" charset="0"/>
                <a:cs typeface="Arial" panose="020B0604020202020204" pitchFamily="34" charset="0"/>
              </a:rPr>
              <a:t>don´t</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like</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onions</a:t>
            </a:r>
            <a:r>
              <a:rPr lang="es-MX" sz="800" dirty="0">
                <a:latin typeface="Arial" panose="020B0604020202020204" pitchFamily="34" charset="0"/>
                <a:cs typeface="Arial" panose="020B0604020202020204" pitchFamily="34" charset="0"/>
              </a:rPr>
              <a:t> and </a:t>
            </a:r>
            <a:r>
              <a:rPr lang="es-MX" sz="800" dirty="0" err="1">
                <a:latin typeface="Arial" panose="020B0604020202020204" pitchFamily="34" charset="0"/>
                <a:cs typeface="Arial" panose="020B0604020202020204" pitchFamily="34" charset="0"/>
              </a:rPr>
              <a:t>tomatoes</a:t>
            </a:r>
            <a:r>
              <a:rPr lang="es-MX" sz="800" dirty="0">
                <a:latin typeface="Arial" panose="020B0604020202020204" pitchFamily="34" charset="0"/>
                <a:cs typeface="Arial" panose="020B0604020202020204" pitchFamily="34" charset="0"/>
              </a:rPr>
              <a:t> in </a:t>
            </a:r>
            <a:r>
              <a:rPr lang="es-MX" sz="800" dirty="0" err="1">
                <a:latin typeface="Arial" panose="020B0604020202020204" pitchFamily="34" charset="0"/>
                <a:cs typeface="Arial" panose="020B0604020202020204" pitchFamily="34" charset="0"/>
              </a:rPr>
              <a:t>my</a:t>
            </a:r>
            <a:r>
              <a:rPr lang="es-MX" sz="800" dirty="0">
                <a:latin typeface="Arial" panose="020B0604020202020204" pitchFamily="34" charset="0"/>
                <a:cs typeface="Arial" panose="020B0604020202020204" pitchFamily="34" charset="0"/>
              </a:rPr>
              <a:t> salad.</a:t>
            </a:r>
          </a:p>
        </p:txBody>
      </p:sp>
      <p:pic>
        <p:nvPicPr>
          <p:cNvPr id="16" name="Picture 7" descr="Amazon.com: Roylco R49621 Roylco Laminated Speech Bubbles, Grade ...">
            <a:extLst>
              <a:ext uri="{FF2B5EF4-FFF2-40B4-BE49-F238E27FC236}">
                <a16:creationId xmlns:a16="http://schemas.microsoft.com/office/drawing/2014/main" id="{DE667097-E2D8-44C6-A4C3-CD2CC9F7309D}"/>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5514092" y="3350510"/>
            <a:ext cx="1306285" cy="989044"/>
          </a:xfrm>
          <a:prstGeom prst="rect">
            <a:avLst/>
          </a:prstGeom>
          <a:noFill/>
          <a:extLst>
            <a:ext uri="{909E8E84-426E-40DD-AFC4-6F175D3DCCD1}">
              <a14:hiddenFill xmlns:a14="http://schemas.microsoft.com/office/drawing/2010/main">
                <a:solidFill>
                  <a:srgbClr val="FFFFFF"/>
                </a:solidFill>
              </a14:hiddenFill>
            </a:ext>
          </a:extLst>
        </p:spPr>
      </p:pic>
      <p:sp>
        <p:nvSpPr>
          <p:cNvPr id="17" name="CuadroTexto 16">
            <a:extLst>
              <a:ext uri="{FF2B5EF4-FFF2-40B4-BE49-F238E27FC236}">
                <a16:creationId xmlns:a16="http://schemas.microsoft.com/office/drawing/2014/main" id="{A75705B3-FF35-405E-8E8E-EC377946B683}"/>
              </a:ext>
            </a:extLst>
          </p:cNvPr>
          <p:cNvSpPr txBox="1"/>
          <p:nvPr/>
        </p:nvSpPr>
        <p:spPr>
          <a:xfrm>
            <a:off x="5647328" y="3555564"/>
            <a:ext cx="989044" cy="461665"/>
          </a:xfrm>
          <a:prstGeom prst="rect">
            <a:avLst/>
          </a:prstGeom>
          <a:noFill/>
        </p:spPr>
        <p:txBody>
          <a:bodyPr wrap="square" rtlCol="0">
            <a:spAutoFit/>
          </a:bodyPr>
          <a:lstStyle/>
          <a:p>
            <a:pPr algn="ctr"/>
            <a:r>
              <a:rPr lang="es-MX" sz="800" dirty="0">
                <a:latin typeface="Arial" panose="020B0604020202020204" pitchFamily="34" charset="0"/>
                <a:cs typeface="Arial" panose="020B0604020202020204" pitchFamily="34" charset="0"/>
              </a:rPr>
              <a:t>I </a:t>
            </a:r>
            <a:r>
              <a:rPr lang="es-MX" sz="800" dirty="0" err="1">
                <a:latin typeface="Arial" panose="020B0604020202020204" pitchFamily="34" charset="0"/>
                <a:cs typeface="Arial" panose="020B0604020202020204" pitchFamily="34" charset="0"/>
              </a:rPr>
              <a:t>usually</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have</a:t>
            </a:r>
            <a:r>
              <a:rPr lang="es-MX" sz="800" dirty="0">
                <a:latin typeface="Arial" panose="020B0604020202020204" pitchFamily="34" charset="0"/>
                <a:cs typeface="Arial" panose="020B0604020202020204" pitchFamily="34" charset="0"/>
              </a:rPr>
              <a:t> </a:t>
            </a:r>
            <a:r>
              <a:rPr lang="es-MX" sz="800" dirty="0" err="1" smtClean="0">
                <a:latin typeface="Arial" panose="020B0604020202020204" pitchFamily="34" charset="0"/>
                <a:cs typeface="Arial" panose="020B0604020202020204" pitchFamily="34" charset="0"/>
              </a:rPr>
              <a:t>fish</a:t>
            </a:r>
            <a:r>
              <a:rPr lang="es-MX" sz="800" dirty="0" smtClean="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or</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chicken</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for</a:t>
            </a:r>
            <a:r>
              <a:rPr lang="es-MX" sz="800" dirty="0">
                <a:latin typeface="Arial" panose="020B0604020202020204" pitchFamily="34" charset="0"/>
                <a:cs typeface="Arial" panose="020B0604020202020204" pitchFamily="34" charset="0"/>
              </a:rPr>
              <a:t> lunch.</a:t>
            </a:r>
          </a:p>
        </p:txBody>
      </p:sp>
      <p:pic>
        <p:nvPicPr>
          <p:cNvPr id="1035" name="Picture 11" descr="Tecnología : Historia de la nevera">
            <a:extLst>
              <a:ext uri="{FF2B5EF4-FFF2-40B4-BE49-F238E27FC236}">
                <a16:creationId xmlns:a16="http://schemas.microsoft.com/office/drawing/2014/main" id="{3AB5A44F-6190-4E6B-81EC-B2FFC8DCB75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18799" y="5020784"/>
            <a:ext cx="1431717" cy="160463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5" descr="Maestra de escuela: I LIKE / I DON´T LIKE FOOD">
            <a:extLst>
              <a:ext uri="{FF2B5EF4-FFF2-40B4-BE49-F238E27FC236}">
                <a16:creationId xmlns:a16="http://schemas.microsoft.com/office/drawing/2014/main" id="{EE2CFECB-CC4D-498B-B30A-007D2EF9AF1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852" t="2383" r="65689" b="53635"/>
          <a:stretch/>
        </p:blipFill>
        <p:spPr bwMode="auto">
          <a:xfrm>
            <a:off x="841127" y="5128898"/>
            <a:ext cx="1135559" cy="1380932"/>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7" descr="Amazon.com: Roylco R49621 Roylco Laminated Speech Bubbles, Grade ...">
            <a:extLst>
              <a:ext uri="{FF2B5EF4-FFF2-40B4-BE49-F238E27FC236}">
                <a16:creationId xmlns:a16="http://schemas.microsoft.com/office/drawing/2014/main" id="{9C7A41D6-F8E3-46E0-B8CD-A19B7D5D9888}"/>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1785607" y="4948936"/>
            <a:ext cx="1988949" cy="1134215"/>
          </a:xfrm>
          <a:prstGeom prst="rect">
            <a:avLst/>
          </a:prstGeom>
          <a:noFill/>
          <a:extLst>
            <a:ext uri="{909E8E84-426E-40DD-AFC4-6F175D3DCCD1}">
              <a14:hiddenFill xmlns:a14="http://schemas.microsoft.com/office/drawing/2010/main">
                <a:solidFill>
                  <a:srgbClr val="FFFFFF"/>
                </a:solidFill>
              </a14:hiddenFill>
            </a:ext>
          </a:extLst>
        </p:spPr>
      </p:pic>
      <p:sp>
        <p:nvSpPr>
          <p:cNvPr id="22" name="CuadroTexto 21">
            <a:extLst>
              <a:ext uri="{FF2B5EF4-FFF2-40B4-BE49-F238E27FC236}">
                <a16:creationId xmlns:a16="http://schemas.microsoft.com/office/drawing/2014/main" id="{158ED0C5-EA21-4BA9-A82D-E8EA190A5420}"/>
              </a:ext>
            </a:extLst>
          </p:cNvPr>
          <p:cNvSpPr txBox="1"/>
          <p:nvPr/>
        </p:nvSpPr>
        <p:spPr>
          <a:xfrm>
            <a:off x="1944806" y="5133519"/>
            <a:ext cx="1610436" cy="630942"/>
          </a:xfrm>
          <a:prstGeom prst="rect">
            <a:avLst/>
          </a:prstGeom>
          <a:noFill/>
        </p:spPr>
        <p:txBody>
          <a:bodyPr wrap="square" rtlCol="0">
            <a:spAutoFit/>
          </a:bodyPr>
          <a:lstStyle/>
          <a:p>
            <a:pPr algn="ctr"/>
            <a:r>
              <a:rPr lang="es-MX" sz="700" dirty="0" err="1" smtClean="0">
                <a:latin typeface="Arial" panose="020B0604020202020204" pitchFamily="34" charset="0"/>
                <a:cs typeface="Arial" panose="020B0604020202020204" pitchFamily="34" charset="0"/>
              </a:rPr>
              <a:t>There</a:t>
            </a:r>
            <a:r>
              <a:rPr lang="es-MX" sz="700" dirty="0" smtClean="0">
                <a:latin typeface="Arial" panose="020B0604020202020204" pitchFamily="34" charset="0"/>
                <a:cs typeface="Arial" panose="020B0604020202020204" pitchFamily="34" charset="0"/>
              </a:rPr>
              <a:t> are  </a:t>
            </a:r>
            <a:r>
              <a:rPr lang="es-MX" sz="700" dirty="0" err="1">
                <a:latin typeface="Arial" panose="020B0604020202020204" pitchFamily="34" charset="0"/>
                <a:cs typeface="Arial" panose="020B0604020202020204" pitchFamily="34" charset="0"/>
              </a:rPr>
              <a:t>some</a:t>
            </a:r>
            <a:r>
              <a:rPr lang="es-MX" sz="700" dirty="0">
                <a:latin typeface="Arial" panose="020B0604020202020204" pitchFamily="34" charset="0"/>
                <a:cs typeface="Arial" panose="020B0604020202020204" pitchFamily="34" charset="0"/>
              </a:rPr>
              <a:t> </a:t>
            </a:r>
            <a:r>
              <a:rPr lang="es-MX" sz="700" dirty="0" err="1" smtClean="0">
                <a:latin typeface="Arial" panose="020B0604020202020204" pitchFamily="34" charset="0"/>
                <a:cs typeface="Arial" panose="020B0604020202020204" pitchFamily="34" charset="0"/>
              </a:rPr>
              <a:t>eggs</a:t>
            </a:r>
            <a:r>
              <a:rPr lang="es-MX" sz="700" dirty="0" smtClean="0">
                <a:latin typeface="Arial" panose="020B0604020202020204" pitchFamily="34" charset="0"/>
                <a:cs typeface="Arial" panose="020B0604020202020204" pitchFamily="34" charset="0"/>
              </a:rPr>
              <a:t>, </a:t>
            </a:r>
            <a:endParaRPr lang="es-MX" sz="700" dirty="0">
              <a:latin typeface="Arial" panose="020B0604020202020204" pitchFamily="34" charset="0"/>
              <a:cs typeface="Arial" panose="020B0604020202020204" pitchFamily="34" charset="0"/>
            </a:endParaRPr>
          </a:p>
          <a:p>
            <a:pPr algn="ctr"/>
            <a:r>
              <a:rPr lang="es-MX" sz="700" dirty="0">
                <a:latin typeface="Arial" panose="020B0604020202020204" pitchFamily="34" charset="0"/>
                <a:cs typeface="Arial" panose="020B0604020202020204" pitchFamily="34" charset="0"/>
              </a:rPr>
              <a:t>I </a:t>
            </a:r>
            <a:r>
              <a:rPr lang="es-MX" sz="700" dirty="0" err="1">
                <a:latin typeface="Arial" panose="020B0604020202020204" pitchFamily="34" charset="0"/>
                <a:cs typeface="Arial" panose="020B0604020202020204" pitchFamily="34" charset="0"/>
              </a:rPr>
              <a:t>need</a:t>
            </a:r>
            <a:r>
              <a:rPr lang="es-MX" sz="700" dirty="0">
                <a:latin typeface="Arial" panose="020B0604020202020204" pitchFamily="34" charset="0"/>
                <a:cs typeface="Arial" panose="020B0604020202020204" pitchFamily="34" charset="0"/>
              </a:rPr>
              <a:t> </a:t>
            </a:r>
            <a:r>
              <a:rPr lang="es-MX" sz="700" dirty="0" err="1" smtClean="0">
                <a:latin typeface="Arial" panose="020B0604020202020204" pitchFamily="34" charset="0"/>
                <a:cs typeface="Arial" panose="020B0604020202020204" pitchFamily="34" charset="0"/>
              </a:rPr>
              <a:t>some</a:t>
            </a:r>
            <a:r>
              <a:rPr lang="es-MX" sz="700" dirty="0">
                <a:latin typeface="Arial" panose="020B0604020202020204" pitchFamily="34" charset="0"/>
                <a:cs typeface="Arial" panose="020B0604020202020204" pitchFamily="34" charset="0"/>
              </a:rPr>
              <a:t> </a:t>
            </a:r>
            <a:r>
              <a:rPr lang="es-MX" sz="700" dirty="0" err="1" smtClean="0">
                <a:latin typeface="Arial" panose="020B0604020202020204" pitchFamily="34" charset="0"/>
                <a:cs typeface="Arial" panose="020B0604020202020204" pitchFamily="34" charset="0"/>
              </a:rPr>
              <a:t>chiken</a:t>
            </a:r>
            <a:r>
              <a:rPr lang="es-MX" sz="700" dirty="0" smtClean="0">
                <a:latin typeface="Arial" panose="020B0604020202020204" pitchFamily="34" charset="0"/>
                <a:cs typeface="Arial" panose="020B0604020202020204" pitchFamily="34" charset="0"/>
              </a:rPr>
              <a:t>.</a:t>
            </a:r>
            <a:endParaRPr lang="es-MX" sz="700" dirty="0">
              <a:latin typeface="Arial" panose="020B0604020202020204" pitchFamily="34" charset="0"/>
              <a:cs typeface="Arial" panose="020B0604020202020204" pitchFamily="34" charset="0"/>
            </a:endParaRPr>
          </a:p>
          <a:p>
            <a:pPr algn="ctr"/>
            <a:r>
              <a:rPr lang="es-MX" sz="700" dirty="0" err="1">
                <a:latin typeface="Arial" panose="020B0604020202020204" pitchFamily="34" charset="0"/>
                <a:cs typeface="Arial" panose="020B0604020202020204" pitchFamily="34" charset="0"/>
              </a:rPr>
              <a:t>There</a:t>
            </a:r>
            <a:r>
              <a:rPr lang="es-MX" sz="700" dirty="0">
                <a:latin typeface="Arial" panose="020B0604020202020204" pitchFamily="34" charset="0"/>
                <a:cs typeface="Arial" panose="020B0604020202020204" pitchFamily="34" charset="0"/>
              </a:rPr>
              <a:t> are </a:t>
            </a:r>
            <a:r>
              <a:rPr lang="es-MX" sz="700" dirty="0" err="1">
                <a:latin typeface="Arial" panose="020B0604020202020204" pitchFamily="34" charset="0"/>
                <a:cs typeface="Arial" panose="020B0604020202020204" pitchFamily="34" charset="0"/>
              </a:rPr>
              <a:t>some</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carrots</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onions</a:t>
            </a:r>
            <a:r>
              <a:rPr lang="es-MX" sz="700" dirty="0">
                <a:latin typeface="Arial" panose="020B0604020202020204" pitchFamily="34" charset="0"/>
                <a:cs typeface="Arial" panose="020B0604020202020204" pitchFamily="34" charset="0"/>
              </a:rPr>
              <a:t> and a </a:t>
            </a:r>
            <a:r>
              <a:rPr lang="es-MX" sz="700" dirty="0" err="1" smtClean="0">
                <a:latin typeface="Arial" panose="020B0604020202020204" pitchFamily="34" charset="0"/>
                <a:cs typeface="Arial" panose="020B0604020202020204" pitchFamily="34" charset="0"/>
              </a:rPr>
              <a:t>lettuce</a:t>
            </a:r>
            <a:r>
              <a:rPr lang="es-MX" sz="700" dirty="0" smtClean="0">
                <a:latin typeface="Arial" panose="020B0604020202020204" pitchFamily="34" charset="0"/>
                <a:cs typeface="Arial" panose="020B0604020202020204" pitchFamily="34" charset="0"/>
              </a:rPr>
              <a:t>. </a:t>
            </a:r>
            <a:r>
              <a:rPr lang="es-MX" sz="700" dirty="0">
                <a:latin typeface="Arial" panose="020B0604020202020204" pitchFamily="34" charset="0"/>
                <a:cs typeface="Arial" panose="020B0604020202020204" pitchFamily="34" charset="0"/>
              </a:rPr>
              <a:t>I </a:t>
            </a:r>
            <a:r>
              <a:rPr lang="es-MX" sz="700" dirty="0" err="1">
                <a:latin typeface="Arial" panose="020B0604020202020204" pitchFamily="34" charset="0"/>
                <a:cs typeface="Arial" panose="020B0604020202020204" pitchFamily="34" charset="0"/>
              </a:rPr>
              <a:t>don´t</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have</a:t>
            </a:r>
            <a:r>
              <a:rPr lang="es-MX" sz="700" dirty="0">
                <a:latin typeface="Arial" panose="020B0604020202020204" pitchFamily="34" charset="0"/>
                <a:cs typeface="Arial" panose="020B0604020202020204" pitchFamily="34" charset="0"/>
              </a:rPr>
              <a:t> </a:t>
            </a:r>
            <a:r>
              <a:rPr lang="es-MX" sz="700" dirty="0" err="1" smtClean="0">
                <a:latin typeface="Arial" panose="020B0604020202020204" pitchFamily="34" charset="0"/>
                <a:cs typeface="Arial" panose="020B0604020202020204" pitchFamily="34" charset="0"/>
              </a:rPr>
              <a:t>any</a:t>
            </a:r>
            <a:r>
              <a:rPr lang="es-MX" sz="700" dirty="0" smtClean="0">
                <a:latin typeface="Arial" panose="020B0604020202020204" pitchFamily="34" charset="0"/>
                <a:cs typeface="Arial" panose="020B0604020202020204" pitchFamily="34" charset="0"/>
              </a:rPr>
              <a:t> </a:t>
            </a:r>
            <a:r>
              <a:rPr lang="es-MX" sz="700" dirty="0" err="1" smtClean="0">
                <a:latin typeface="Arial" panose="020B0604020202020204" pitchFamily="34" charset="0"/>
                <a:cs typeface="Arial" panose="020B0604020202020204" pitchFamily="34" charset="0"/>
              </a:rPr>
              <a:t>milk</a:t>
            </a:r>
            <a:r>
              <a:rPr lang="es-MX" sz="700" dirty="0" smtClean="0">
                <a:latin typeface="Arial" panose="020B0604020202020204" pitchFamily="34" charset="0"/>
                <a:cs typeface="Arial" panose="020B0604020202020204" pitchFamily="34" charset="0"/>
              </a:rPr>
              <a:t>  </a:t>
            </a:r>
            <a:r>
              <a:rPr lang="es-MX" sz="700" dirty="0">
                <a:latin typeface="Arial" panose="020B0604020202020204" pitchFamily="34" charset="0"/>
                <a:cs typeface="Arial" panose="020B0604020202020204" pitchFamily="34" charset="0"/>
              </a:rPr>
              <a:t>in </a:t>
            </a:r>
            <a:r>
              <a:rPr lang="es-MX" sz="700" dirty="0" err="1">
                <a:latin typeface="Arial" panose="020B0604020202020204" pitchFamily="34" charset="0"/>
                <a:cs typeface="Arial" panose="020B0604020202020204" pitchFamily="34" charset="0"/>
              </a:rPr>
              <a:t>my</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refrigetator</a:t>
            </a:r>
            <a:endParaRPr lang="es-MX" sz="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9280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39387" y="558140"/>
            <a:ext cx="5441170" cy="615681"/>
          </a:xfrm>
          <a:prstGeom prst="rect">
            <a:avLst/>
          </a:prstGeom>
          <a:noFill/>
        </p:spPr>
        <p:txBody>
          <a:bodyPr wrap="none" rtlCol="0">
            <a:spAutoFit/>
          </a:bodyPr>
          <a:lstStyle/>
          <a:p>
            <a:r>
              <a:rPr lang="es-MX" dirty="0" err="1" smtClean="0"/>
              <a:t>Insert</a:t>
            </a:r>
            <a:r>
              <a:rPr lang="es-MX" dirty="0" smtClean="0"/>
              <a:t> </a:t>
            </a:r>
            <a:r>
              <a:rPr lang="es-MX" dirty="0" err="1" smtClean="0"/>
              <a:t>here</a:t>
            </a:r>
            <a:r>
              <a:rPr lang="es-MX" dirty="0" smtClean="0"/>
              <a:t> </a:t>
            </a:r>
            <a:r>
              <a:rPr lang="es-MX" dirty="0" err="1" smtClean="0"/>
              <a:t>your</a:t>
            </a:r>
            <a:r>
              <a:rPr lang="es-MX" dirty="0" smtClean="0"/>
              <a:t> video:</a:t>
            </a:r>
          </a:p>
          <a:p>
            <a:r>
              <a:rPr lang="es-MX" sz="1600" dirty="0" smtClean="0"/>
              <a:t>(</a:t>
            </a:r>
            <a:r>
              <a:rPr lang="es-MX" sz="1600" dirty="0" err="1" smtClean="0"/>
              <a:t>make</a:t>
            </a:r>
            <a:r>
              <a:rPr lang="es-MX" sz="1600" dirty="0" smtClean="0"/>
              <a:t> </a:t>
            </a:r>
            <a:r>
              <a:rPr lang="es-MX" sz="1600" dirty="0" err="1" smtClean="0"/>
              <a:t>sure</a:t>
            </a:r>
            <a:r>
              <a:rPr lang="es-MX" sz="1600" dirty="0" smtClean="0"/>
              <a:t> </a:t>
            </a:r>
            <a:r>
              <a:rPr lang="es-MX" sz="1600" dirty="0" err="1" smtClean="0"/>
              <a:t>it</a:t>
            </a:r>
            <a:r>
              <a:rPr lang="es-MX" sz="1600" dirty="0" smtClean="0"/>
              <a:t> Works </a:t>
            </a:r>
            <a:r>
              <a:rPr lang="es-MX" sz="1600" dirty="0" err="1" smtClean="0"/>
              <a:t>perfectly</a:t>
            </a:r>
            <a:r>
              <a:rPr lang="es-MX" sz="1600" dirty="0" smtClean="0"/>
              <a:t> </a:t>
            </a:r>
            <a:r>
              <a:rPr lang="es-MX" sz="1600" dirty="0" err="1" smtClean="0"/>
              <a:t>before</a:t>
            </a:r>
            <a:r>
              <a:rPr lang="es-MX" sz="1600" dirty="0" smtClean="0"/>
              <a:t> </a:t>
            </a:r>
            <a:r>
              <a:rPr lang="es-MX" sz="1600" dirty="0" err="1" smtClean="0"/>
              <a:t>you</a:t>
            </a:r>
            <a:r>
              <a:rPr lang="es-MX" sz="1600" dirty="0" smtClean="0"/>
              <a:t> </a:t>
            </a:r>
            <a:r>
              <a:rPr lang="es-MX" sz="1600" dirty="0" err="1" smtClean="0"/>
              <a:t>upload</a:t>
            </a:r>
            <a:r>
              <a:rPr lang="es-MX" sz="1600" dirty="0" smtClean="0"/>
              <a:t> </a:t>
            </a:r>
            <a:r>
              <a:rPr lang="es-MX" sz="1600" dirty="0" err="1" smtClean="0"/>
              <a:t>your</a:t>
            </a:r>
            <a:r>
              <a:rPr lang="es-MX" sz="1600" dirty="0" smtClean="0"/>
              <a:t> </a:t>
            </a:r>
            <a:r>
              <a:rPr lang="es-MX" sz="1600" dirty="0" err="1" smtClean="0"/>
              <a:t>project</a:t>
            </a:r>
            <a:r>
              <a:rPr lang="es-MX" sz="1600" dirty="0" smtClean="0"/>
              <a:t>)</a:t>
            </a:r>
            <a:endParaRPr lang="es-MX" sz="1600" dirty="0"/>
          </a:p>
        </p:txBody>
      </p:sp>
      <p:sp>
        <p:nvSpPr>
          <p:cNvPr id="3" name="Flecha derecha 2"/>
          <p:cNvSpPr/>
          <p:nvPr/>
        </p:nvSpPr>
        <p:spPr>
          <a:xfrm>
            <a:off x="656280" y="2364982"/>
            <a:ext cx="498763" cy="3918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Rectángulo 3"/>
          <p:cNvSpPr/>
          <p:nvPr/>
        </p:nvSpPr>
        <p:spPr>
          <a:xfrm>
            <a:off x="1594287" y="2376195"/>
            <a:ext cx="3131370" cy="646587"/>
          </a:xfrm>
          <a:prstGeom prst="rect">
            <a:avLst/>
          </a:prstGeom>
        </p:spPr>
        <p:txBody>
          <a:bodyPr wrap="none">
            <a:spAutoFit/>
          </a:bodyPr>
          <a:lstStyle/>
          <a:p>
            <a:r>
              <a:rPr lang="es-MX" dirty="0">
                <a:hlinkClick r:id="rId2"/>
              </a:rPr>
              <a:t>https://</a:t>
            </a:r>
            <a:r>
              <a:rPr lang="es-MX" dirty="0" smtClean="0">
                <a:hlinkClick r:id="rId2"/>
              </a:rPr>
              <a:t>youtu.be/uz6lieHRhWU</a:t>
            </a:r>
            <a:endParaRPr lang="es-MX" dirty="0" smtClean="0"/>
          </a:p>
          <a:p>
            <a:endParaRPr lang="es-MX" dirty="0"/>
          </a:p>
        </p:txBody>
      </p:sp>
    </p:spTree>
    <p:extLst>
      <p:ext uri="{BB962C8B-B14F-4D97-AF65-F5344CB8AC3E}">
        <p14:creationId xmlns:p14="http://schemas.microsoft.com/office/powerpoint/2010/main" val="14732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nvGraphicFramePr>
        <p:xfrm>
          <a:off x="998730" y="5894889"/>
          <a:ext cx="4860541" cy="2890446"/>
        </p:xfrm>
        <a:graphic>
          <a:graphicData uri="http://schemas.openxmlformats.org/drawingml/2006/table">
            <a:tbl>
              <a:tblPr firstRow="1" firstCol="1" bandRow="1">
                <a:tableStyleId>{5C22544A-7EE6-4342-B048-85BDC9FD1C3A}</a:tableStyleId>
              </a:tblPr>
              <a:tblGrid>
                <a:gridCol w="2982605">
                  <a:extLst>
                    <a:ext uri="{9D8B030D-6E8A-4147-A177-3AD203B41FA5}">
                      <a16:colId xmlns:a16="http://schemas.microsoft.com/office/drawing/2014/main" val="20000"/>
                    </a:ext>
                  </a:extLst>
                </a:gridCol>
                <a:gridCol w="662801">
                  <a:extLst>
                    <a:ext uri="{9D8B030D-6E8A-4147-A177-3AD203B41FA5}">
                      <a16:colId xmlns:a16="http://schemas.microsoft.com/office/drawing/2014/main" val="20001"/>
                    </a:ext>
                  </a:extLst>
                </a:gridCol>
                <a:gridCol w="607568">
                  <a:extLst>
                    <a:ext uri="{9D8B030D-6E8A-4147-A177-3AD203B41FA5}">
                      <a16:colId xmlns:a16="http://schemas.microsoft.com/office/drawing/2014/main" val="20002"/>
                    </a:ext>
                  </a:extLst>
                </a:gridCol>
                <a:gridCol w="607567">
                  <a:extLst>
                    <a:ext uri="{9D8B030D-6E8A-4147-A177-3AD203B41FA5}">
                      <a16:colId xmlns:a16="http://schemas.microsoft.com/office/drawing/2014/main" val="20003"/>
                    </a:ext>
                  </a:extLst>
                </a:gridCol>
              </a:tblGrid>
              <a:tr h="675089">
                <a:tc>
                  <a:txBody>
                    <a:bodyPr/>
                    <a:lstStyle/>
                    <a:p>
                      <a:pP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cs typeface="Arial" panose="020B0604020202020204" pitchFamily="34" charset="0"/>
                      </a:endParaRPr>
                    </a:p>
                    <a:p>
                      <a:pPr>
                        <a:spcAft>
                          <a:spcPts val="0"/>
                        </a:spcAft>
                      </a:pPr>
                      <a:r>
                        <a:rPr lang="en-US" sz="1100" b="1" dirty="0">
                          <a:solidFill>
                            <a:schemeClr val="tx1"/>
                          </a:solidFill>
                          <a:effectLst/>
                          <a:latin typeface="Arial" panose="020B0604020202020204" pitchFamily="34" charset="0"/>
                          <a:cs typeface="Arial" panose="020B0604020202020204" pitchFamily="34" charset="0"/>
                        </a:rPr>
                        <a:t>General requirement format (+5 </a:t>
                      </a:r>
                      <a:r>
                        <a:rPr lang="en-US" sz="1100" b="1" dirty="0" err="1">
                          <a:solidFill>
                            <a:schemeClr val="tx1"/>
                          </a:solidFill>
                          <a:effectLst/>
                          <a:latin typeface="Arial" panose="020B0604020202020204" pitchFamily="34" charset="0"/>
                          <a:cs typeface="Arial" panose="020B0604020202020204" pitchFamily="34" charset="0"/>
                        </a:rPr>
                        <a:t>pts</a:t>
                      </a:r>
                      <a:r>
                        <a:rPr lang="en-US" sz="1100" b="1" dirty="0">
                          <a:solidFill>
                            <a:schemeClr val="tx1"/>
                          </a:solidFill>
                          <a:effectLst/>
                          <a:latin typeface="Arial" panose="020B0604020202020204" pitchFamily="34" charset="0"/>
                          <a:cs typeface="Arial" panose="020B0604020202020204" pitchFamily="34" charset="0"/>
                        </a:rPr>
                        <a:t>)</a:t>
                      </a:r>
                      <a:endParaRPr lang="es-MX" sz="11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Good</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(1)</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Average</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(.5)</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Weak</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(0)</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extLst>
                  <a:ext uri="{0D108BD9-81ED-4DB2-BD59-A6C34878D82A}">
                    <a16:rowId xmlns:a16="http://schemas.microsoft.com/office/drawing/2014/main" val="10000"/>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correctly apply in context  the new functions and grammar from the module?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1"/>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correctly apply in context  the vocabulary from the module?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2"/>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express himself or herself  clearly and fluently?</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3"/>
                  </a:ext>
                </a:extLst>
              </a:tr>
              <a:tr h="225029">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The task is creative.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4"/>
                  </a:ext>
                </a:extLst>
              </a:tr>
              <a:tr h="415119">
                <a:tc>
                  <a:txBody>
                    <a:bodyPr/>
                    <a:lstStyle/>
                    <a:p>
                      <a:pPr marL="171450" indent="-171450">
                        <a:spcAft>
                          <a:spcPts val="0"/>
                        </a:spcAft>
                        <a:buFont typeface="Arial" panose="020B0604020202020204" pitchFamily="34" charset="0"/>
                        <a:buChar char="•"/>
                        <a:tabLst>
                          <a:tab pos="365125" algn="l"/>
                        </a:tabLst>
                      </a:pPr>
                      <a:r>
                        <a:rPr lang="en-US" sz="800" b="0" dirty="0">
                          <a:solidFill>
                            <a:schemeClr val="tx1"/>
                          </a:solidFill>
                          <a:effectLst/>
                          <a:latin typeface="Arial" panose="020B0604020202020204" pitchFamily="34" charset="0"/>
                          <a:cs typeface="Arial" panose="020B0604020202020204" pitchFamily="34" charset="0"/>
                        </a:rPr>
                        <a:t>The task fulfill all the elements of the required format</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5"/>
                  </a:ext>
                </a:extLst>
              </a:tr>
              <a:tr h="225029">
                <a:tc>
                  <a:txBody>
                    <a:bodyPr/>
                    <a:lstStyle/>
                    <a:p>
                      <a:pPr algn="r">
                        <a:spcAft>
                          <a:spcPts val="0"/>
                        </a:spcAft>
                      </a:pPr>
                      <a:r>
                        <a:rPr lang="en-US" sz="800" b="1" dirty="0">
                          <a:solidFill>
                            <a:schemeClr val="tx1"/>
                          </a:solidFill>
                          <a:effectLst/>
                          <a:latin typeface="Arial" panose="020B0604020202020204" pitchFamily="34" charset="0"/>
                          <a:cs typeface="Arial" panose="020B0604020202020204" pitchFamily="34" charset="0"/>
                        </a:rPr>
                        <a:t>Total:</a:t>
                      </a:r>
                      <a:endParaRPr lang="es-MX" sz="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val="10006"/>
                  </a:ext>
                </a:extLst>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3182419355"/>
              </p:ext>
            </p:extLst>
          </p:nvPr>
        </p:nvGraphicFramePr>
        <p:xfrm>
          <a:off x="998730" y="1002444"/>
          <a:ext cx="4860540" cy="3735363"/>
        </p:xfrm>
        <a:graphic>
          <a:graphicData uri="http://schemas.openxmlformats.org/drawingml/2006/table">
            <a:tbl>
              <a:tblPr firstRow="1" firstCol="1" bandRow="1">
                <a:tableStyleId>{5C22544A-7EE6-4342-B048-85BDC9FD1C3A}</a:tableStyleId>
              </a:tblPr>
              <a:tblGrid>
                <a:gridCol w="2970330">
                  <a:extLst>
                    <a:ext uri="{9D8B030D-6E8A-4147-A177-3AD203B41FA5}">
                      <a16:colId xmlns:a16="http://schemas.microsoft.com/office/drawing/2014/main" val="20000"/>
                    </a:ext>
                  </a:extLst>
                </a:gridCol>
                <a:gridCol w="972108">
                  <a:extLst>
                    <a:ext uri="{9D8B030D-6E8A-4147-A177-3AD203B41FA5}">
                      <a16:colId xmlns:a16="http://schemas.microsoft.com/office/drawing/2014/main" val="20001"/>
                    </a:ext>
                  </a:extLst>
                </a:gridCol>
                <a:gridCol w="918102">
                  <a:extLst>
                    <a:ext uri="{9D8B030D-6E8A-4147-A177-3AD203B41FA5}">
                      <a16:colId xmlns:a16="http://schemas.microsoft.com/office/drawing/2014/main" val="20002"/>
                    </a:ext>
                  </a:extLst>
                </a:gridCol>
              </a:tblGrid>
              <a:tr h="664484">
                <a:tc>
                  <a:txBody>
                    <a:bodyPr/>
                    <a:lstStyle/>
                    <a:p>
                      <a:pPr>
                        <a:spcAft>
                          <a:spcPts val="0"/>
                        </a:spcAft>
                      </a:pPr>
                      <a:r>
                        <a:rPr lang="es-ES" sz="800" b="0" dirty="0">
                          <a:solidFill>
                            <a:schemeClr val="tx1"/>
                          </a:solidFill>
                          <a:effectLst/>
                          <a:latin typeface="Arial" panose="020B0604020202020204" pitchFamily="34" charset="0"/>
                          <a:cs typeface="Arial" panose="020B0604020202020204" pitchFamily="34" charset="0"/>
                        </a:rPr>
                        <a:t> </a:t>
                      </a:r>
                      <a:endParaRPr lang="es-MX" sz="800" b="0" dirty="0">
                        <a:solidFill>
                          <a:schemeClr val="tx1"/>
                        </a:solidFill>
                        <a:effectLst/>
                        <a:latin typeface="Arial" panose="020B0604020202020204" pitchFamily="34" charset="0"/>
                        <a:cs typeface="Arial" panose="020B0604020202020204" pitchFamily="34" charset="0"/>
                      </a:endParaRPr>
                    </a:p>
                    <a:p>
                      <a:pPr>
                        <a:spcAft>
                          <a:spcPts val="0"/>
                        </a:spcAft>
                      </a:pPr>
                      <a:r>
                        <a:rPr lang="en-US" sz="1100" b="1" dirty="0">
                          <a:solidFill>
                            <a:schemeClr val="tx1"/>
                          </a:solidFill>
                          <a:effectLst/>
                          <a:latin typeface="Arial" panose="020B0604020202020204" pitchFamily="34" charset="0"/>
                          <a:cs typeface="Arial" panose="020B0604020202020204" pitchFamily="34" charset="0"/>
                        </a:rPr>
                        <a:t>General requirement format (+25pts)</a:t>
                      </a:r>
                      <a:endParaRPr lang="es-MX" sz="11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ea typeface="+mn-ea"/>
                          <a:cs typeface="Arial" panose="020B0604020202020204" pitchFamily="34" charset="0"/>
                        </a:rPr>
                        <a:t>Points</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Total pts.</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extLst>
                  <a:ext uri="{0D108BD9-81ED-4DB2-BD59-A6C34878D82A}">
                    <a16:rowId xmlns:a16="http://schemas.microsoft.com/office/drawing/2014/main" val="10000"/>
                  </a:ext>
                </a:extLst>
              </a:tr>
              <a:tr h="885772">
                <a:tc>
                  <a:txBody>
                    <a:bodyPr/>
                    <a:lstStyle/>
                    <a:p>
                      <a:pPr marL="342900" lvl="0" indent="-160338">
                        <a:lnSpc>
                          <a:spcPct val="115000"/>
                        </a:lnSpc>
                        <a:spcAft>
                          <a:spcPts val="1000"/>
                        </a:spcAft>
                        <a:buFont typeface="Symbol" panose="05050102010706020507" pitchFamily="18" charset="2"/>
                        <a:buChar char=""/>
                        <a:tabLst>
                          <a:tab pos="741680" algn="l"/>
                        </a:tabLst>
                      </a:pPr>
                      <a:r>
                        <a:rPr lang="en-US" sz="800" b="0" dirty="0">
                          <a:solidFill>
                            <a:schemeClr val="tx1"/>
                          </a:solidFill>
                          <a:effectLst/>
                          <a:latin typeface="Arial" panose="020B0604020202020204" pitchFamily="34" charset="0"/>
                          <a:cs typeface="Arial" panose="020B0604020202020204" pitchFamily="34" charset="0"/>
                        </a:rPr>
                        <a:t>Vocabulary of food unit</a:t>
                      </a:r>
                      <a:r>
                        <a:rPr lang="en-US" sz="800" b="0" baseline="0" dirty="0">
                          <a:solidFill>
                            <a:schemeClr val="tx1"/>
                          </a:solidFill>
                          <a:effectLst/>
                          <a:latin typeface="Arial" panose="020B0604020202020204" pitchFamily="34" charset="0"/>
                          <a:cs typeface="Arial" panose="020B0604020202020204" pitchFamily="34" charset="0"/>
                        </a:rPr>
                        <a:t> 9 (13 words at least)</a:t>
                      </a:r>
                    </a:p>
                    <a:p>
                      <a:pPr marL="342900" marR="0" lvl="0" indent="-160338" algn="l" defTabSz="6858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dirty="0">
                          <a:solidFill>
                            <a:schemeClr val="tx1"/>
                          </a:solidFill>
                          <a:effectLst/>
                          <a:latin typeface="Arial" panose="020B0604020202020204" pitchFamily="34" charset="0"/>
                          <a:cs typeface="Arial" panose="020B0604020202020204" pitchFamily="34" charset="0"/>
                        </a:rPr>
                        <a:t>Use of like and don´t like expression. (2)</a:t>
                      </a: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15</a:t>
                      </a:r>
                    </a:p>
                  </a:txBody>
                  <a:tcPr marL="51435" marR="51435" marT="0" marB="0"/>
                </a:tc>
                <a:tc>
                  <a:txBody>
                    <a:bodyPr/>
                    <a:lstStyle/>
                    <a:p>
                      <a:pPr>
                        <a:spcAft>
                          <a:spcPts val="0"/>
                        </a:spcAft>
                      </a:pPr>
                      <a:r>
                        <a:rPr lang="es-E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10001"/>
                  </a:ext>
                </a:extLst>
              </a:tr>
              <a:tr h="1083078">
                <a:tc>
                  <a:txBody>
                    <a:bodyPr/>
                    <a:lstStyle/>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dirty="0">
                          <a:solidFill>
                            <a:schemeClr val="tx1"/>
                          </a:solidFill>
                          <a:effectLst/>
                          <a:latin typeface="Arial" panose="020B0604020202020204" pitchFamily="34" charset="0"/>
                          <a:cs typeface="Arial" panose="020B0604020202020204" pitchFamily="34" charset="0"/>
                        </a:rPr>
                        <a:t>Use of simple present sentences </a:t>
                      </a:r>
                      <a:r>
                        <a:rPr lang="en-US" sz="800" b="0" baseline="0" dirty="0">
                          <a:solidFill>
                            <a:schemeClr val="tx1"/>
                          </a:solidFill>
                          <a:effectLst/>
                          <a:latin typeface="Arial" panose="020B0604020202020204" pitchFamily="34" charset="0"/>
                          <a:cs typeface="Arial" panose="020B0604020202020204" pitchFamily="34" charset="0"/>
                        </a:rPr>
                        <a:t>adverbs of frequency (+4)</a:t>
                      </a:r>
                      <a:endParaRPr lang="en-US" sz="800" b="0" dirty="0">
                        <a:solidFill>
                          <a:schemeClr val="tx1"/>
                        </a:solidFill>
                        <a:effectLst/>
                        <a:latin typeface="Arial" panose="020B0604020202020204" pitchFamily="34" charset="0"/>
                        <a:cs typeface="Arial" panose="020B0604020202020204" pitchFamily="34" charset="0"/>
                      </a:endParaRPr>
                    </a:p>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kern="1200" dirty="0">
                          <a:solidFill>
                            <a:schemeClr val="tx1"/>
                          </a:solidFill>
                          <a:effectLst/>
                          <a:latin typeface="Arial" panose="020B0604020202020204" pitchFamily="34" charset="0"/>
                          <a:ea typeface="+mn-ea"/>
                          <a:cs typeface="Arial" panose="020B0604020202020204" pitchFamily="34" charset="0"/>
                        </a:rPr>
                        <a:t>Use of countable and uncountable nouns (6</a:t>
                      </a:r>
                      <a:r>
                        <a:rPr lang="en-US" sz="800" b="0" kern="1200" dirty="0" smtClean="0">
                          <a:solidFill>
                            <a:schemeClr val="tx1"/>
                          </a:solidFill>
                          <a:effectLst/>
                          <a:latin typeface="Arial" panose="020B0604020202020204" pitchFamily="34" charset="0"/>
                          <a:ea typeface="+mn-ea"/>
                          <a:cs typeface="Arial" panose="020B0604020202020204" pitchFamily="34" charset="0"/>
                        </a:rPr>
                        <a:t>)</a:t>
                      </a:r>
                      <a:r>
                        <a:rPr lang="en-US" sz="800" b="1" kern="1200" baseline="0" dirty="0">
                          <a:solidFill>
                            <a:schemeClr val="dk1"/>
                          </a:solidFill>
                          <a:effectLst/>
                          <a:latin typeface="Arial" panose="020B0604020202020204" pitchFamily="34" charset="0"/>
                          <a:ea typeface="+mn-ea"/>
                          <a:cs typeface="Arial" panose="020B0604020202020204" pitchFamily="34" charset="0"/>
                        </a:rPr>
                        <a:t> </a:t>
                      </a:r>
                      <a:r>
                        <a:rPr lang="en-US" sz="800" b="1" kern="1200" baseline="0" dirty="0" smtClean="0">
                          <a:solidFill>
                            <a:schemeClr val="dk1"/>
                          </a:solidFill>
                          <a:effectLst/>
                          <a:latin typeface="Arial" panose="020B0604020202020204" pitchFamily="34" charset="0"/>
                          <a:ea typeface="+mn-ea"/>
                          <a:cs typeface="Arial" panose="020B0604020202020204" pitchFamily="34" charset="0"/>
                        </a:rPr>
                        <a:t>(I have, I need, there is, there are)</a:t>
                      </a:r>
                      <a:endParaRPr lang="en-US" sz="800" b="0" kern="1200" dirty="0" smtClean="0">
                        <a:solidFill>
                          <a:schemeClr val="tx1"/>
                        </a:solidFill>
                        <a:effectLst/>
                        <a:latin typeface="Arial" panose="020B0604020202020204" pitchFamily="34" charset="0"/>
                        <a:ea typeface="+mn-ea"/>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10</a:t>
                      </a:r>
                    </a:p>
                  </a:txBody>
                  <a:tcPr marL="51435" marR="51435" marT="0" marB="0"/>
                </a:tc>
                <a:tc>
                  <a:txBody>
                    <a:bodyPr/>
                    <a:lstStyle/>
                    <a:p>
                      <a:pP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10002"/>
                  </a:ext>
                </a:extLst>
              </a:tr>
              <a:tr h="499730">
                <a:tc>
                  <a:txBody>
                    <a:bodyPr/>
                    <a:lstStyle/>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kern="1200" dirty="0">
                          <a:solidFill>
                            <a:schemeClr val="dk1"/>
                          </a:solidFill>
                          <a:effectLst/>
                          <a:latin typeface="Arial" panose="020B0604020202020204" pitchFamily="34" charset="0"/>
                          <a:ea typeface="+mn-ea"/>
                          <a:cs typeface="Arial" panose="020B0604020202020204" pitchFamily="34" charset="0"/>
                        </a:rPr>
                        <a:t>Creativity in the presentation of the video</a:t>
                      </a: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5</a:t>
                      </a:r>
                    </a:p>
                  </a:txBody>
                  <a:tcPr marL="51435" marR="51435" marT="0" marB="0"/>
                </a:tc>
                <a:tc>
                  <a:txBody>
                    <a:bodyPr/>
                    <a:lstStyle/>
                    <a:p>
                      <a:pPr>
                        <a:spcAft>
                          <a:spcPts val="0"/>
                        </a:spcAft>
                      </a:pP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3377569239"/>
                  </a:ext>
                </a:extLst>
              </a:tr>
              <a:tr h="602299">
                <a:tc>
                  <a:txBody>
                    <a:bodyPr/>
                    <a:lstStyle/>
                    <a:p>
                      <a:pPr marL="0" marR="0" lvl="0" indent="0" algn="r" defTabSz="914400" rtl="0" eaLnBrk="1" fontAlgn="auto" latinLnBrk="0" hangingPunct="1">
                        <a:lnSpc>
                          <a:spcPct val="115000"/>
                        </a:lnSpc>
                        <a:spcBef>
                          <a:spcPts val="0"/>
                        </a:spcBef>
                        <a:spcAft>
                          <a:spcPts val="1000"/>
                        </a:spcAft>
                        <a:buClrTx/>
                        <a:buSzTx/>
                        <a:buFont typeface="Symbol" panose="05050102010706020507" pitchFamily="18" charset="2"/>
                        <a:buNone/>
                        <a:tabLst>
                          <a:tab pos="741680" algn="l"/>
                        </a:tabLst>
                        <a:defRPr/>
                      </a:pPr>
                      <a:r>
                        <a:rPr lang="en-US" sz="800" b="1" dirty="0">
                          <a:solidFill>
                            <a:schemeClr val="tx1"/>
                          </a:solidFill>
                          <a:effectLst/>
                          <a:latin typeface="Arial" panose="020B0604020202020204" pitchFamily="34" charset="0"/>
                          <a:cs typeface="Arial" panose="020B0604020202020204" pitchFamily="34" charset="0"/>
                        </a:rPr>
                        <a:t>Total:</a:t>
                      </a:r>
                      <a:endParaRPr lang="es-MX" sz="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30</a:t>
                      </a:r>
                    </a:p>
                  </a:txBody>
                  <a:tcPr marL="51435" marR="51435" marT="0" marB="0"/>
                </a:tc>
                <a:tc>
                  <a:txBody>
                    <a:bodyPr/>
                    <a:lstStyle/>
                    <a:p>
                      <a:pPr>
                        <a:spcAft>
                          <a:spcPts val="0"/>
                        </a:spcAft>
                      </a:pP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10004"/>
                  </a:ext>
                </a:extLst>
              </a:tr>
            </a:tbl>
          </a:graphicData>
        </a:graphic>
      </p:graphicFrame>
      <p:sp>
        <p:nvSpPr>
          <p:cNvPr id="7" name="1 Rectángulo"/>
          <p:cNvSpPr/>
          <p:nvPr/>
        </p:nvSpPr>
        <p:spPr>
          <a:xfrm>
            <a:off x="857250" y="303350"/>
            <a:ext cx="5143500" cy="600164"/>
          </a:xfrm>
          <a:prstGeom prst="rect">
            <a:avLst/>
          </a:prstGeom>
        </p:spPr>
        <p:txBody>
          <a:bodyPr wrap="square">
            <a:spAutoFit/>
          </a:bodyPr>
          <a:lstStyle/>
          <a:p>
            <a:pPr algn="ctr"/>
            <a:r>
              <a:rPr lang="es-ES" sz="825" b="1" dirty="0"/>
              <a:t>ESCUELA NORMAL DE EDUCACION PREESCOLAR</a:t>
            </a:r>
            <a:endParaRPr lang="es-ES" sz="825" dirty="0"/>
          </a:p>
          <a:p>
            <a:pPr algn="ctr"/>
            <a:r>
              <a:rPr lang="es-ES" sz="825" b="1" dirty="0"/>
              <a:t>ENGLISH A1.2</a:t>
            </a:r>
            <a:endParaRPr lang="es-ES" sz="825" dirty="0"/>
          </a:p>
          <a:p>
            <a:pPr algn="ctr"/>
            <a:r>
              <a:rPr lang="es-ES" sz="825" b="1" dirty="0"/>
              <a:t>TEACHER: MAYELA LAEJANDRA DEL CARMEN GAONA GARCIA</a:t>
            </a:r>
            <a:endParaRPr lang="es-ES" sz="825" dirty="0"/>
          </a:p>
          <a:p>
            <a:pPr algn="ctr"/>
            <a:r>
              <a:rPr lang="es-ES" sz="825" b="1" dirty="0"/>
              <a:t>LEARNING EVIDENCE RUBRICS </a:t>
            </a:r>
            <a:endParaRPr lang="es-ES" sz="825" dirty="0"/>
          </a:p>
        </p:txBody>
      </p:sp>
    </p:spTree>
    <p:extLst>
      <p:ext uri="{BB962C8B-B14F-4D97-AF65-F5344CB8AC3E}">
        <p14:creationId xmlns:p14="http://schemas.microsoft.com/office/powerpoint/2010/main" val="102930489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130</TotalTime>
  <Words>519</Words>
  <Application>Microsoft Office PowerPoint</Application>
  <PresentationFormat>Presentación en pantalla (4:3)</PresentationFormat>
  <Paragraphs>97</Paragraphs>
  <Slides>4</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4</vt:i4>
      </vt:variant>
    </vt:vector>
  </HeadingPairs>
  <TitlesOfParts>
    <vt:vector size="12" baseType="lpstr">
      <vt:lpstr>SimSun</vt:lpstr>
      <vt:lpstr>Arial</vt:lpstr>
      <vt:lpstr>Calibri</vt:lpstr>
      <vt:lpstr>Calibri Light</vt:lpstr>
      <vt:lpstr>Geneva</vt:lpstr>
      <vt:lpstr>Symbol</vt:lpstr>
      <vt:lpstr>Times New Roman</vt:lpstr>
      <vt:lpstr>Tema de Office</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ENEP</dc:creator>
  <cp:lastModifiedBy>Admin</cp:lastModifiedBy>
  <cp:revision>18</cp:revision>
  <dcterms:created xsi:type="dcterms:W3CDTF">2020-02-28T15:55:09Z</dcterms:created>
  <dcterms:modified xsi:type="dcterms:W3CDTF">2021-05-28T20:15:35Z</dcterms:modified>
</cp:coreProperties>
</file>