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140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3B86224-5EFC-4B4C-B31B-DC0CA1B04254}" type="datetimeFigureOut">
              <a:rPr lang="es-MX" smtClean="0"/>
              <a:t>29/05/2021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2419146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3B86224-5EFC-4B4C-B31B-DC0CA1B04254}" type="datetimeFigureOut">
              <a:rPr lang="es-MX" smtClean="0"/>
              <a:t>29/05/2021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2692703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3B86224-5EFC-4B4C-B31B-DC0CA1B04254}" type="datetimeFigureOut">
              <a:rPr lang="es-MX" smtClean="0"/>
              <a:t>29/05/2021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958596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3B86224-5EFC-4B4C-B31B-DC0CA1B04254}" type="datetimeFigureOut">
              <a:rPr lang="es-MX" smtClean="0"/>
              <a:t>29/05/2021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2235297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0"/>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9" y="4589465"/>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3B86224-5EFC-4B4C-B31B-DC0CA1B04254}" type="datetimeFigureOut">
              <a:rPr lang="es-MX" smtClean="0"/>
              <a:t>29/05/2021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152213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3B86224-5EFC-4B4C-B31B-DC0CA1B04254}" type="datetimeFigureOut">
              <a:rPr lang="es-MX" smtClean="0"/>
              <a:t>29/05/2021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3099402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7"/>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29151"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3B86224-5EFC-4B4C-B31B-DC0CA1B04254}" type="datetimeFigureOut">
              <a:rPr lang="es-MX" smtClean="0"/>
              <a:t>29/05/2021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3820641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3B86224-5EFC-4B4C-B31B-DC0CA1B04254}" type="datetimeFigureOut">
              <a:rPr lang="es-MX" smtClean="0"/>
              <a:t>29/05/2021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416909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B86224-5EFC-4B4C-B31B-DC0CA1B04254}" type="datetimeFigureOut">
              <a:rPr lang="es-MX" smtClean="0"/>
              <a:t>29/05/2021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3624331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3B86224-5EFC-4B4C-B31B-DC0CA1B04254}" type="datetimeFigureOut">
              <a:rPr lang="es-MX" smtClean="0"/>
              <a:t>29/05/2021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2008028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7"/>
            <a:ext cx="4629151"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3B86224-5EFC-4B4C-B31B-DC0CA1B04254}" type="datetimeFigureOut">
              <a:rPr lang="es-MX" smtClean="0"/>
              <a:t>29/05/2021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3018118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86224-5EFC-4B4C-B31B-DC0CA1B04254}" type="datetimeFigureOut">
              <a:rPr lang="es-MX" smtClean="0"/>
              <a:t>29/05/2021</a:t>
            </a:fld>
            <a:endParaRPr lang="es-MX"/>
          </a:p>
        </p:txBody>
      </p:sp>
      <p:sp>
        <p:nvSpPr>
          <p:cNvPr id="5" name="Footer Placeholder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B0696-1197-4849-8E51-22E486BF4452}" type="slidenum">
              <a:rPr lang="es-MX" smtClean="0"/>
              <a:t>‹Nº›</a:t>
            </a:fld>
            <a:endParaRPr lang="es-MX"/>
          </a:p>
        </p:txBody>
      </p:sp>
    </p:spTree>
    <p:extLst>
      <p:ext uri="{BB962C8B-B14F-4D97-AF65-F5344CB8AC3E}">
        <p14:creationId xmlns:p14="http://schemas.microsoft.com/office/powerpoint/2010/main" val="4114700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414242" y="162654"/>
            <a:ext cx="1164437" cy="1444877"/>
          </a:xfrm>
          <a:prstGeom prst="rect">
            <a:avLst/>
          </a:prstGeom>
        </p:spPr>
      </p:pic>
      <p:sp>
        <p:nvSpPr>
          <p:cNvPr id="3" name="CuadroTexto 2"/>
          <p:cNvSpPr txBox="1"/>
          <p:nvPr/>
        </p:nvSpPr>
        <p:spPr>
          <a:xfrm>
            <a:off x="3371536" y="434314"/>
            <a:ext cx="3383280" cy="307777"/>
          </a:xfrm>
          <a:prstGeom prst="rect">
            <a:avLst/>
          </a:prstGeom>
          <a:noFill/>
        </p:spPr>
        <p:txBody>
          <a:bodyPr wrap="square" rtlCol="0">
            <a:spAutoFit/>
          </a:bodyPr>
          <a:lstStyle/>
          <a:p>
            <a:pPr marL="0" marR="0" lvl="0" indent="0" defTabSz="914356" eaLnBrk="0" fontAlgn="base" latinLnBrk="0" hangingPunct="0">
              <a:lnSpc>
                <a:spcPct val="100000"/>
              </a:lnSpc>
              <a:spcBef>
                <a:spcPct val="0"/>
              </a:spcBef>
              <a:spcAft>
                <a:spcPct val="0"/>
              </a:spcAft>
              <a:buClrTx/>
              <a:buSzTx/>
              <a:buFontTx/>
              <a:buNone/>
              <a:tabLst/>
              <a:defRPr/>
            </a:pPr>
            <a:r>
              <a:rPr kumimoji="0" lang="es-MX" altLang="es-MX" sz="1400" b="1" i="1" u="none" strike="noStrike" kern="0" cap="none" spc="0" normalizeH="0" baseline="0" noProof="0" dirty="0" smtClean="0">
                <a:ln>
                  <a:noFill/>
                </a:ln>
                <a:solidFill>
                  <a:prstClr val="black"/>
                </a:solidFill>
                <a:effectLst/>
                <a:uLnTx/>
                <a:uFillTx/>
                <a:ea typeface="Calibri" panose="020F0502020204030204" pitchFamily="34" charset="0"/>
                <a:cs typeface="Times New Roman" panose="02020603050405020304" pitchFamily="18" charset="0"/>
              </a:rPr>
              <a:t>Escuela Normal de Educación Preescolar</a:t>
            </a:r>
            <a:endParaRPr kumimoji="0" lang="es-MX" altLang="es-MX" sz="700" b="0" i="0" u="none" strike="noStrike" kern="0" cap="none" spc="0" normalizeH="0" baseline="0" noProof="0" dirty="0" smtClean="0">
              <a:ln>
                <a:noFill/>
              </a:ln>
              <a:solidFill>
                <a:prstClr val="black"/>
              </a:solidFill>
              <a:effectLst/>
              <a:uLnTx/>
              <a:uFillTx/>
            </a:endParaRPr>
          </a:p>
        </p:txBody>
      </p:sp>
      <p:sp>
        <p:nvSpPr>
          <p:cNvPr id="4" name="CuadroTexto 3"/>
          <p:cNvSpPr txBox="1"/>
          <p:nvPr/>
        </p:nvSpPr>
        <p:spPr>
          <a:xfrm>
            <a:off x="3746440" y="742091"/>
            <a:ext cx="2633472" cy="1240789"/>
          </a:xfrm>
          <a:prstGeom prst="rect">
            <a:avLst/>
          </a:prstGeom>
          <a:noFill/>
        </p:spPr>
        <p:txBody>
          <a:bodyPr wrap="square" rtlCol="0">
            <a:spAutoFit/>
          </a:bodyPr>
          <a:lstStyle/>
          <a:p>
            <a:pPr algn="ctr" defTabSz="514350">
              <a:lnSpc>
                <a:spcPct val="107000"/>
              </a:lnSpc>
              <a:spcAft>
                <a:spcPts val="800"/>
              </a:spcAft>
            </a:pPr>
            <a:r>
              <a:rPr lang="es-MX" sz="1400" i="1" dirty="0">
                <a:solidFill>
                  <a:prstClr val="black"/>
                </a:solidFill>
                <a:ea typeface="Calibri" panose="020F0502020204030204" pitchFamily="34" charset="0"/>
                <a:cs typeface="Times New Roman" panose="02020603050405020304" pitchFamily="18" charset="0"/>
              </a:rPr>
              <a:t>Licenciatura en educación preescolar</a:t>
            </a:r>
            <a:endParaRPr lang="es-MX" sz="1200" dirty="0">
              <a:solidFill>
                <a:prstClr val="black"/>
              </a:solidFill>
              <a:ea typeface="Calibri" panose="020F0502020204030204" pitchFamily="34" charset="0"/>
              <a:cs typeface="Times New Roman" panose="02020603050405020304" pitchFamily="18" charset="0"/>
            </a:endParaRPr>
          </a:p>
          <a:p>
            <a:pPr algn="ctr" defTabSz="514350">
              <a:lnSpc>
                <a:spcPct val="107000"/>
              </a:lnSpc>
              <a:spcAft>
                <a:spcPts val="800"/>
              </a:spcAft>
            </a:pPr>
            <a:r>
              <a:rPr lang="es-MX" sz="1400" i="1" dirty="0">
                <a:solidFill>
                  <a:prstClr val="black"/>
                </a:solidFill>
                <a:ea typeface="Calibri" panose="020F0502020204030204" pitchFamily="34" charset="0"/>
                <a:cs typeface="Times New Roman" panose="02020603050405020304" pitchFamily="18" charset="0"/>
              </a:rPr>
              <a:t>Ciclo escolar 2020 – 2021</a:t>
            </a:r>
            <a:endParaRPr lang="es-MX" sz="1200" dirty="0">
              <a:solidFill>
                <a:prstClr val="black"/>
              </a:solidFill>
              <a:ea typeface="Calibri" panose="020F0502020204030204" pitchFamily="34" charset="0"/>
              <a:cs typeface="Times New Roman" panose="02020603050405020304" pitchFamily="18" charset="0"/>
            </a:endParaRPr>
          </a:p>
          <a:p>
            <a:pPr algn="ctr" defTabSz="514350">
              <a:lnSpc>
                <a:spcPct val="107000"/>
              </a:lnSpc>
              <a:spcAft>
                <a:spcPts val="800"/>
              </a:spcAft>
            </a:pPr>
            <a:r>
              <a:rPr lang="es-MX" sz="1600" b="1" i="1" u="sng" dirty="0">
                <a:solidFill>
                  <a:prstClr val="black"/>
                </a:solidFill>
                <a:ea typeface="Calibri" panose="020F0502020204030204" pitchFamily="34" charset="0"/>
                <a:cs typeface="Times New Roman" panose="02020603050405020304" pitchFamily="18" charset="0"/>
              </a:rPr>
              <a:t>INGLES </a:t>
            </a:r>
            <a:r>
              <a:rPr lang="es-MX" sz="1600" b="1" i="1" u="sng" dirty="0" smtClean="0">
                <a:solidFill>
                  <a:prstClr val="black"/>
                </a:solidFill>
                <a:ea typeface="Calibri" panose="020F0502020204030204" pitchFamily="34" charset="0"/>
                <a:cs typeface="Times New Roman" panose="02020603050405020304" pitchFamily="18" charset="0"/>
              </a:rPr>
              <a:t>A1.2</a:t>
            </a:r>
            <a:endParaRPr lang="es-MX" sz="1200" dirty="0">
              <a:solidFill>
                <a:prstClr val="black"/>
              </a:solidFill>
              <a:ea typeface="Calibri" panose="020F0502020204030204" pitchFamily="34" charset="0"/>
              <a:cs typeface="Times New Roman" panose="02020603050405020304" pitchFamily="18" charset="0"/>
            </a:endParaRPr>
          </a:p>
        </p:txBody>
      </p:sp>
      <p:sp>
        <p:nvSpPr>
          <p:cNvPr id="5" name="CuadroTexto 4"/>
          <p:cNvSpPr txBox="1"/>
          <p:nvPr/>
        </p:nvSpPr>
        <p:spPr>
          <a:xfrm>
            <a:off x="5063176" y="1885600"/>
            <a:ext cx="3456432" cy="886461"/>
          </a:xfrm>
          <a:prstGeom prst="rect">
            <a:avLst/>
          </a:prstGeom>
          <a:noFill/>
        </p:spPr>
        <p:txBody>
          <a:bodyPr wrap="square" rtlCol="0">
            <a:spAutoFit/>
          </a:bodyPr>
          <a:lstStyle/>
          <a:p>
            <a:pPr algn="r" defTabSz="514350">
              <a:lnSpc>
                <a:spcPct val="107000"/>
              </a:lnSpc>
              <a:spcAft>
                <a:spcPts val="800"/>
              </a:spcAft>
            </a:pPr>
            <a:r>
              <a:rPr lang="es-MX" sz="1400" i="1" dirty="0">
                <a:solidFill>
                  <a:prstClr val="black"/>
                </a:solidFill>
                <a:ea typeface="Calibri" panose="020F0502020204030204" pitchFamily="34" charset="0"/>
                <a:cs typeface="Times New Roman" panose="02020603050405020304" pitchFamily="18" charset="0"/>
              </a:rPr>
              <a:t>2</a:t>
            </a:r>
            <a:r>
              <a:rPr lang="es-MX" sz="1400" i="1" dirty="0" smtClean="0">
                <a:solidFill>
                  <a:prstClr val="black"/>
                </a:solidFill>
                <a:ea typeface="Calibri" panose="020F0502020204030204" pitchFamily="34" charset="0"/>
                <a:cs typeface="Times New Roman" panose="02020603050405020304" pitchFamily="18" charset="0"/>
              </a:rPr>
              <a:t>° </a:t>
            </a:r>
            <a:r>
              <a:rPr lang="es-MX" sz="1400" i="1" dirty="0">
                <a:solidFill>
                  <a:prstClr val="black"/>
                </a:solidFill>
                <a:ea typeface="Calibri" panose="020F0502020204030204" pitchFamily="34" charset="0"/>
                <a:cs typeface="Times New Roman" panose="02020603050405020304" pitchFamily="18" charset="0"/>
              </a:rPr>
              <a:t>semestre</a:t>
            </a:r>
            <a:endParaRPr lang="es-MX" sz="1200" dirty="0">
              <a:solidFill>
                <a:prstClr val="black"/>
              </a:solidFill>
              <a:ea typeface="Calibri" panose="020F0502020204030204" pitchFamily="34" charset="0"/>
              <a:cs typeface="Times New Roman" panose="02020603050405020304" pitchFamily="18" charset="0"/>
            </a:endParaRPr>
          </a:p>
          <a:p>
            <a:pPr algn="r" defTabSz="514350">
              <a:lnSpc>
                <a:spcPct val="107000"/>
              </a:lnSpc>
              <a:spcAft>
                <a:spcPts val="800"/>
              </a:spcAft>
            </a:pPr>
            <a:r>
              <a:rPr lang="es-MX" sz="1400" b="1" i="1" dirty="0">
                <a:solidFill>
                  <a:prstClr val="black"/>
                </a:solidFill>
                <a:ea typeface="Calibri" panose="020F0502020204030204" pitchFamily="34" charset="0"/>
                <a:cs typeface="Times New Roman" panose="02020603050405020304" pitchFamily="18" charset="0"/>
              </a:rPr>
              <a:t>MAESTRO: Máyela Alejandra del Carmen Gaona García </a:t>
            </a:r>
            <a:endParaRPr lang="es-MX" sz="1200" dirty="0">
              <a:solidFill>
                <a:prstClr val="black"/>
              </a:solidFill>
              <a:ea typeface="Calibri" panose="020F0502020204030204" pitchFamily="34" charset="0"/>
              <a:cs typeface="Times New Roman" panose="02020603050405020304" pitchFamily="18" charset="0"/>
            </a:endParaRPr>
          </a:p>
        </p:txBody>
      </p:sp>
      <p:sp>
        <p:nvSpPr>
          <p:cNvPr id="6" name="CuadroTexto 5"/>
          <p:cNvSpPr txBox="1"/>
          <p:nvPr/>
        </p:nvSpPr>
        <p:spPr>
          <a:xfrm>
            <a:off x="296522" y="2575800"/>
            <a:ext cx="3449918" cy="307777"/>
          </a:xfrm>
          <a:prstGeom prst="rect">
            <a:avLst/>
          </a:prstGeom>
          <a:noFill/>
        </p:spPr>
        <p:txBody>
          <a:bodyPr wrap="square" rtlCol="0">
            <a:spAutoFit/>
          </a:bodyPr>
          <a:lstStyle/>
          <a:p>
            <a:pPr marL="171450" marR="0" lvl="0" indent="-171450" defTabSz="514350" eaLnBrk="1" fontAlgn="auto" latinLnBrk="0" hangingPunct="1">
              <a:lnSpc>
                <a:spcPct val="100000"/>
              </a:lnSpc>
              <a:spcBef>
                <a:spcPts val="0"/>
              </a:spcBef>
              <a:spcAft>
                <a:spcPts val="0"/>
              </a:spcAft>
              <a:buClr>
                <a:srgbClr val="C00000"/>
              </a:buClr>
              <a:buSzTx/>
              <a:buFont typeface="Symbol" panose="05050102010706020507" pitchFamily="18" charset="2"/>
              <a:buChar char="©"/>
              <a:tabLst/>
              <a:defRPr/>
            </a:pPr>
            <a:r>
              <a:rPr kumimoji="0" lang="es-MX" sz="1400" b="0" i="0" u="none" strike="noStrike" kern="0" cap="none" spc="0" normalizeH="0" baseline="0" noProof="0" dirty="0" smtClean="0">
                <a:ln>
                  <a:noFill/>
                </a:ln>
                <a:solidFill>
                  <a:prstClr val="black"/>
                </a:solidFill>
                <a:effectLst/>
                <a:uLnTx/>
                <a:uFillTx/>
              </a:rPr>
              <a:t>María de los Ángeles Guevara Ramírez #11</a:t>
            </a:r>
          </a:p>
        </p:txBody>
      </p:sp>
      <p:sp>
        <p:nvSpPr>
          <p:cNvPr id="7" name="CuadroTexto 6"/>
          <p:cNvSpPr txBox="1"/>
          <p:nvPr/>
        </p:nvSpPr>
        <p:spPr>
          <a:xfrm>
            <a:off x="507090" y="3734781"/>
            <a:ext cx="8308664" cy="2031325"/>
          </a:xfrm>
          <a:prstGeom prst="rect">
            <a:avLst/>
          </a:prstGeom>
          <a:noFill/>
        </p:spPr>
        <p:txBody>
          <a:bodyPr wrap="square" rtlCol="0">
            <a:spAutoFit/>
          </a:bodyPr>
          <a:lstStyle/>
          <a:p>
            <a:pPr marL="0" marR="0" lvl="0" indent="0" defTabSz="514350" eaLnBrk="1" fontAlgn="auto" latinLnBrk="0" hangingPunct="1">
              <a:lnSpc>
                <a:spcPct val="100000"/>
              </a:lnSpc>
              <a:spcBef>
                <a:spcPts val="0"/>
              </a:spcBef>
              <a:spcAft>
                <a:spcPts val="0"/>
              </a:spcAft>
              <a:buClrTx/>
              <a:buSzTx/>
              <a:buFontTx/>
              <a:buNone/>
              <a:tabLst/>
              <a:defRPr/>
            </a:pPr>
            <a:r>
              <a:rPr kumimoji="0" lang="en-US" sz="1400" b="1" i="1" u="sng" strike="noStrike" kern="0" cap="none" spc="0" normalizeH="0" baseline="0" noProof="0" dirty="0" smtClean="0">
                <a:ln>
                  <a:noFill/>
                </a:ln>
                <a:solidFill>
                  <a:prstClr val="black"/>
                </a:solidFill>
                <a:effectLst/>
                <a:uLnTx/>
                <a:uFillTx/>
              </a:rPr>
              <a:t>COURSE COMPETENCES</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prstClr val="black"/>
                </a:solidFill>
                <a:effectLst/>
                <a:uLnTx/>
                <a:uFillTx/>
              </a:rPr>
              <a:t>The students will develop their ability to use English in personal and social communications, to develop relationships, complete transactions and meet every day needs.</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prstClr val="black"/>
                </a:solidFill>
                <a:effectLst/>
                <a:uLnTx/>
                <a:uFillTx/>
              </a:rPr>
              <a:t>The students will increase their engagement with cultural and intercultural activities in English, in order to develop a better understanding of their own culture as well as other cultures around the world</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prstClr val="black"/>
                </a:solidFill>
                <a:effectLst/>
                <a:uLnTx/>
                <a:uFillTx/>
              </a:rPr>
              <a:t>The students will develop their ability to teach in a school environment where English is an important aspect of the school approach. Schools are expected to use English increasingly for various teaching and learning activities, and future teachers need to be confident in using English in the school environment</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0" cap="none" spc="0" normalizeH="0" baseline="0" noProof="0" dirty="0" smtClean="0">
              <a:ln>
                <a:noFill/>
              </a:ln>
              <a:solidFill>
                <a:prstClr val="black"/>
              </a:solidFill>
              <a:effectLst/>
              <a:uLnTx/>
              <a:uFillTx/>
            </a:endParaRPr>
          </a:p>
        </p:txBody>
      </p:sp>
      <p:sp>
        <p:nvSpPr>
          <p:cNvPr id="8" name="CuadroTexto 7"/>
          <p:cNvSpPr txBox="1"/>
          <p:nvPr/>
        </p:nvSpPr>
        <p:spPr>
          <a:xfrm>
            <a:off x="6096683" y="5766106"/>
            <a:ext cx="2231136" cy="523220"/>
          </a:xfrm>
          <a:prstGeom prst="rect">
            <a:avLst/>
          </a:prstGeom>
          <a:noFill/>
        </p:spPr>
        <p:txBody>
          <a:bodyPr wrap="square" rtlCol="0">
            <a:spAutoFit/>
          </a:bodyPr>
          <a:lstStyle/>
          <a:p>
            <a:pPr marL="0" marR="0" lvl="0" indent="0" algn="r" defTabSz="514350" eaLnBrk="1" fontAlgn="auto" latinLnBrk="0" hangingPunct="1">
              <a:lnSpc>
                <a:spcPct val="100000"/>
              </a:lnSpc>
              <a:spcBef>
                <a:spcPts val="0"/>
              </a:spcBef>
              <a:spcAft>
                <a:spcPts val="0"/>
              </a:spcAft>
              <a:buClrTx/>
              <a:buSzTx/>
              <a:buFontTx/>
              <a:buNone/>
              <a:tabLst/>
              <a:defRPr/>
            </a:pPr>
            <a:r>
              <a:rPr kumimoji="0" lang="es-MX" sz="1400" b="1" i="1" u="none" strike="noStrike" kern="0" cap="none" spc="0" normalizeH="0" baseline="0" noProof="0" dirty="0" smtClean="0">
                <a:ln>
                  <a:noFill/>
                </a:ln>
                <a:solidFill>
                  <a:prstClr val="black"/>
                </a:solidFill>
                <a:effectLst/>
                <a:uLnTx/>
                <a:uFillTx/>
              </a:rPr>
              <a:t>Saltillo, Coahuila</a:t>
            </a:r>
          </a:p>
          <a:p>
            <a:pPr marL="0" marR="0" lvl="0" indent="0" algn="r" defTabSz="514350" eaLnBrk="1" fontAlgn="auto" latinLnBrk="0" hangingPunct="1">
              <a:lnSpc>
                <a:spcPct val="100000"/>
              </a:lnSpc>
              <a:spcBef>
                <a:spcPts val="0"/>
              </a:spcBef>
              <a:spcAft>
                <a:spcPts val="0"/>
              </a:spcAft>
              <a:buClrTx/>
              <a:buSzTx/>
              <a:buFontTx/>
              <a:buNone/>
              <a:tabLst/>
              <a:defRPr/>
            </a:pPr>
            <a:r>
              <a:rPr lang="es-MX" sz="1400" b="1" i="1" kern="0" dirty="0" smtClean="0">
                <a:solidFill>
                  <a:prstClr val="black"/>
                </a:solidFill>
              </a:rPr>
              <a:t>29</a:t>
            </a:r>
            <a:r>
              <a:rPr kumimoji="0" lang="es-MX" sz="1400" b="1" i="1" u="none" strike="noStrike" kern="0" cap="none" spc="0" normalizeH="0" baseline="0" noProof="0" dirty="0" smtClean="0">
                <a:ln>
                  <a:noFill/>
                </a:ln>
                <a:solidFill>
                  <a:prstClr val="black"/>
                </a:solidFill>
                <a:effectLst/>
                <a:uLnTx/>
                <a:uFillTx/>
              </a:rPr>
              <a:t>/05/2021</a:t>
            </a:r>
            <a:endParaRPr kumimoji="0" lang="es-MX" sz="1400" b="1" i="1" u="none" strike="noStrike" kern="0" cap="none" spc="0" normalizeH="0" baseline="0" noProof="0" dirty="0" smtClean="0">
              <a:ln>
                <a:noFill/>
              </a:ln>
              <a:solidFill>
                <a:prstClr val="black"/>
              </a:solidFill>
              <a:effectLst/>
              <a:uLnTx/>
              <a:uFillTx/>
            </a:endParaRPr>
          </a:p>
        </p:txBody>
      </p:sp>
      <p:sp>
        <p:nvSpPr>
          <p:cNvPr id="9" name="CuadroTexto 8"/>
          <p:cNvSpPr txBox="1"/>
          <p:nvPr/>
        </p:nvSpPr>
        <p:spPr>
          <a:xfrm>
            <a:off x="2806263" y="3294185"/>
            <a:ext cx="3442138" cy="523220"/>
          </a:xfrm>
          <a:prstGeom prst="rect">
            <a:avLst/>
          </a:prstGeom>
          <a:noFill/>
        </p:spPr>
        <p:txBody>
          <a:bodyPr wrap="square" rtlCol="0">
            <a:spAutoFit/>
          </a:bodyPr>
          <a:lstStyle/>
          <a:p>
            <a:pPr algn="ctr"/>
            <a:r>
              <a:rPr lang="es-MX" sz="2800" b="1" i="1" dirty="0" smtClean="0"/>
              <a:t>Cambridge </a:t>
            </a:r>
            <a:r>
              <a:rPr lang="es-MX" sz="2800" b="1" i="1" dirty="0" smtClean="0"/>
              <a:t>plataform</a:t>
            </a:r>
            <a:endParaRPr lang="es-MX" sz="2800" b="1" i="1" dirty="0"/>
          </a:p>
        </p:txBody>
      </p:sp>
    </p:spTree>
    <p:extLst>
      <p:ext uri="{BB962C8B-B14F-4D97-AF65-F5344CB8AC3E}">
        <p14:creationId xmlns:p14="http://schemas.microsoft.com/office/powerpoint/2010/main" val="3385263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srcRect l="19937" r="18454"/>
          <a:stretch/>
        </p:blipFill>
        <p:spPr>
          <a:xfrm>
            <a:off x="693682" y="0"/>
            <a:ext cx="7409793" cy="6765299"/>
          </a:xfrm>
          <a:prstGeom prst="rect">
            <a:avLst/>
          </a:prstGeom>
        </p:spPr>
      </p:pic>
    </p:spTree>
    <p:extLst>
      <p:ext uri="{BB962C8B-B14F-4D97-AF65-F5344CB8AC3E}">
        <p14:creationId xmlns:p14="http://schemas.microsoft.com/office/powerpoint/2010/main" val="227562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srcRect l="20228" r="19360"/>
          <a:stretch/>
        </p:blipFill>
        <p:spPr>
          <a:xfrm>
            <a:off x="1119044" y="0"/>
            <a:ext cx="7262648" cy="6762258"/>
          </a:xfrm>
          <a:prstGeom prst="rect">
            <a:avLst/>
          </a:prstGeom>
        </p:spPr>
      </p:pic>
    </p:spTree>
    <p:extLst>
      <p:ext uri="{BB962C8B-B14F-4D97-AF65-F5344CB8AC3E}">
        <p14:creationId xmlns:p14="http://schemas.microsoft.com/office/powerpoint/2010/main" val="3355386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srcRect l="20578" r="20466"/>
          <a:stretch/>
        </p:blipFill>
        <p:spPr>
          <a:xfrm>
            <a:off x="1140311" y="0"/>
            <a:ext cx="7067773" cy="6743326"/>
          </a:xfrm>
          <a:prstGeom prst="rect">
            <a:avLst/>
          </a:prstGeom>
        </p:spPr>
      </p:pic>
    </p:spTree>
    <p:extLst>
      <p:ext uri="{BB962C8B-B14F-4D97-AF65-F5344CB8AC3E}">
        <p14:creationId xmlns:p14="http://schemas.microsoft.com/office/powerpoint/2010/main" val="413878200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TotalTime>
  <Words>154</Words>
  <Application>Microsoft Office PowerPoint</Application>
  <PresentationFormat>Presentación en pantalla (4:3)</PresentationFormat>
  <Paragraphs>14</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Symbol</vt:lpstr>
      <vt:lpstr>Times New Roman</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DE LOS ANGELES GUEVARA RAMIREZ</dc:creator>
  <cp:lastModifiedBy>MARIA DE LOS ANGELES GUEVARA RAMIREZ</cp:lastModifiedBy>
  <cp:revision>3</cp:revision>
  <dcterms:created xsi:type="dcterms:W3CDTF">2021-04-25T01:41:55Z</dcterms:created>
  <dcterms:modified xsi:type="dcterms:W3CDTF">2021-05-30T00:55:25Z</dcterms:modified>
</cp:coreProperties>
</file>