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8A05-C800-42D1-9333-58BEA91402AB}" type="datetimeFigureOut">
              <a:rPr lang="es-MX" smtClean="0"/>
              <a:t>22/05/2021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A2D5-B50D-4062-BACB-B9FD8049E7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1415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8A05-C800-42D1-9333-58BEA91402AB}" type="datetimeFigureOut">
              <a:rPr lang="es-MX" smtClean="0"/>
              <a:t>22/05/2021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A2D5-B50D-4062-BACB-B9FD8049E7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570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8A05-C800-42D1-9333-58BEA91402AB}" type="datetimeFigureOut">
              <a:rPr lang="es-MX" smtClean="0"/>
              <a:t>22/05/2021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A2D5-B50D-4062-BACB-B9FD8049E7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7518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8A05-C800-42D1-9333-58BEA91402AB}" type="datetimeFigureOut">
              <a:rPr lang="es-MX" smtClean="0"/>
              <a:t>22/05/2021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A2D5-B50D-4062-BACB-B9FD8049E7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2449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8A05-C800-42D1-9333-58BEA91402AB}" type="datetimeFigureOut">
              <a:rPr lang="es-MX" smtClean="0"/>
              <a:t>22/05/2021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A2D5-B50D-4062-BACB-B9FD8049E7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2028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8A05-C800-42D1-9333-58BEA91402AB}" type="datetimeFigureOut">
              <a:rPr lang="es-MX" smtClean="0"/>
              <a:t>22/05/2021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A2D5-B50D-4062-BACB-B9FD8049E7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475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8A05-C800-42D1-9333-58BEA91402AB}" type="datetimeFigureOut">
              <a:rPr lang="es-MX" smtClean="0"/>
              <a:t>22/05/2021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A2D5-B50D-4062-BACB-B9FD8049E7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8993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8A05-C800-42D1-9333-58BEA91402AB}" type="datetimeFigureOut">
              <a:rPr lang="es-MX" smtClean="0"/>
              <a:t>22/05/2021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A2D5-B50D-4062-BACB-B9FD8049E7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3448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8A05-C800-42D1-9333-58BEA91402AB}" type="datetimeFigureOut">
              <a:rPr lang="es-MX" smtClean="0"/>
              <a:t>22/05/2021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A2D5-B50D-4062-BACB-B9FD8049E7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259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8A05-C800-42D1-9333-58BEA91402AB}" type="datetimeFigureOut">
              <a:rPr lang="es-MX" smtClean="0"/>
              <a:t>22/05/2021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A2D5-B50D-4062-BACB-B9FD8049E7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9292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F8A05-C800-42D1-9333-58BEA91402AB}" type="datetimeFigureOut">
              <a:rPr lang="es-MX" smtClean="0"/>
              <a:t>22/05/2021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A2D5-B50D-4062-BACB-B9FD8049E7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8501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F8A05-C800-42D1-9333-58BEA91402AB}" type="datetimeFigureOut">
              <a:rPr lang="es-MX" smtClean="0"/>
              <a:t>22/05/2021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3A2D5-B50D-4062-BACB-B9FD8049E73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494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627632" y="292608"/>
            <a:ext cx="925372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 dirty="0"/>
          </a:p>
        </p:txBody>
      </p:sp>
      <p:pic>
        <p:nvPicPr>
          <p:cNvPr id="2049" name="Imagen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1873" y="229110"/>
            <a:ext cx="1440720" cy="149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15696" y="292608"/>
            <a:ext cx="10686288" cy="4678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EDUACIÓN PREESCOLAR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Educación Preescolar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ESCOLAR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2020 - 2021</a:t>
            </a:r>
            <a:b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 Filosofía de la educación </a:t>
            </a:r>
            <a:b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CUARTO SEMESTRE</a:t>
            </a:r>
            <a:endParaRPr kumimoji="0" lang="es-MX" alt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DOCENTE: Carlos Armando Balderas Valdés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2400" dirty="0"/>
              <a:t> </a:t>
            </a:r>
            <a:r>
              <a:rPr lang="es-ES" sz="2400" dirty="0" smtClean="0"/>
              <a:t>UNIDAD 2: La </a:t>
            </a:r>
            <a:r>
              <a:rPr lang="es-ES" sz="2400" dirty="0"/>
              <a:t>educación como agente de cambio social o la transformación personal</a:t>
            </a:r>
            <a:r>
              <a:rPr lang="es-ES" sz="2400" dirty="0" smtClean="0"/>
              <a:t>.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2800" b="1" kern="0" dirty="0">
                <a:solidFill>
                  <a:prstClr val="black"/>
                </a:solidFill>
              </a:rPr>
              <a:t>Propósito: </a:t>
            </a:r>
            <a:r>
              <a:rPr lang="es-MX" sz="2400" kern="0" dirty="0">
                <a:solidFill>
                  <a:prstClr val="black"/>
                </a:solidFill>
              </a:rPr>
              <a:t>Que los estudiantes indaguen críticamente sobre distintas perspectivas filosóficas que arrojan luz a los principales conceptos y actividades constitutivas de la labor pedagógica, reflexionen sobre el tema como el sentido de la educación, el papel que juega el conocimiento del dentro de la educación y la relación que existe entre la labor del educador y el tipo de sociedad que se desea tener.</a:t>
            </a:r>
            <a:endParaRPr kumimoji="0" lang="es-ES" alt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615696" y="4881931"/>
            <a:ext cx="11277600" cy="1984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Alumna: </a:t>
            </a:r>
            <a:r>
              <a:rPr lang="es-ES_tradnl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Danna</a:t>
            </a: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dirty="0" err="1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Sophia</a:t>
            </a: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Rangel Ibarra</a:t>
            </a:r>
            <a:endParaRPr lang="es-MX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Trabajo a desarrollar: MAPA CONCEPTUAL </a:t>
            </a:r>
            <a:r>
              <a:rPr lang="es-MX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SOBRE EL SENTIDO Y LOS FINES DE LA EDUCACIÓN</a:t>
            </a: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 </a:t>
            </a:r>
            <a:endParaRPr lang="es-MX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_tradnl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Saltillo, Coahuila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179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Paisaje, Campo, Campos, Naturaleza, Árboles, Montañas">
            <a:extLst>
              <a:ext uri="{FF2B5EF4-FFF2-40B4-BE49-F238E27FC236}">
                <a16:creationId xmlns="" xmlns:a16="http://schemas.microsoft.com/office/drawing/2014/main" id="{0BA01418-4C48-4212-B3C9-1D82128B23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373" y="-69275"/>
            <a:ext cx="12192000" cy="692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sumen, Arte, Colorido, Ecología, De La Hoja, Hojas">
            <a:extLst>
              <a:ext uri="{FF2B5EF4-FFF2-40B4-BE49-F238E27FC236}">
                <a16:creationId xmlns="" xmlns:a16="http://schemas.microsoft.com/office/drawing/2014/main" id="{949B44AE-3A04-45F8-8EAD-B30937088A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532" y="2824505"/>
            <a:ext cx="3225557" cy="40334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upo 1">
            <a:extLst>
              <a:ext uri="{FF2B5EF4-FFF2-40B4-BE49-F238E27FC236}">
                <a16:creationId xmlns="" xmlns:a16="http://schemas.microsoft.com/office/drawing/2014/main" id="{DBC78A2C-B47F-46BA-8624-32B6BC86D8AE}"/>
              </a:ext>
            </a:extLst>
          </p:cNvPr>
          <p:cNvGrpSpPr/>
          <p:nvPr/>
        </p:nvGrpSpPr>
        <p:grpSpPr>
          <a:xfrm>
            <a:off x="852153" y="119213"/>
            <a:ext cx="11231169" cy="6505300"/>
            <a:chOff x="1506254" y="1195699"/>
            <a:chExt cx="8615930" cy="4836859"/>
          </a:xfrm>
        </p:grpSpPr>
        <p:sp>
          <p:nvSpPr>
            <p:cNvPr id="41" name="ConnectLine">
              <a:extLst>
                <a:ext uri="{FF2B5EF4-FFF2-40B4-BE49-F238E27FC236}">
                  <a16:creationId xmlns="" xmlns:a16="http://schemas.microsoft.com/office/drawing/2014/main" id="{6FBE2846-D85E-4B0C-B77B-1904AE663F05}"/>
                </a:ext>
              </a:extLst>
            </p:cNvPr>
            <p:cNvSpPr/>
            <p:nvPr/>
          </p:nvSpPr>
          <p:spPr>
            <a:xfrm>
              <a:off x="6766300" y="4957791"/>
              <a:ext cx="1219835" cy="238125"/>
            </a:xfrm>
            <a:custGeom>
              <a:avLst/>
              <a:gdLst/>
              <a:ahLst/>
              <a:cxnLst/>
              <a:rect l="0" t="0" r="0" b="0"/>
              <a:pathLst>
                <a:path w="897812" h="195183" fill="none">
                  <a:moveTo>
                    <a:pt x="0" y="0"/>
                  </a:moveTo>
                  <a:cubicBezTo>
                    <a:pt x="224453" y="0"/>
                    <a:pt x="448906" y="0"/>
                    <a:pt x="617246" y="24398"/>
                  </a:cubicBezTo>
                  <a:cubicBezTo>
                    <a:pt x="785586" y="48796"/>
                    <a:pt x="897812" y="97592"/>
                    <a:pt x="897812" y="195183"/>
                  </a:cubicBezTo>
                </a:path>
              </a:pathLst>
            </a:custGeom>
            <a:noFill/>
            <a:ln w="24000" cap="flat">
              <a:solidFill>
                <a:srgbClr val="00AF54"/>
              </a:solidFill>
              <a:bevel/>
              <a:tailEnd type="stealth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2" name="ConnectLine">
              <a:extLst>
                <a:ext uri="{FF2B5EF4-FFF2-40B4-BE49-F238E27FC236}">
                  <a16:creationId xmlns="" xmlns:a16="http://schemas.microsoft.com/office/drawing/2014/main" id="{05451F06-7FC0-45F8-B338-030A0F5D6E6A}"/>
                </a:ext>
              </a:extLst>
            </p:cNvPr>
            <p:cNvSpPr/>
            <p:nvPr/>
          </p:nvSpPr>
          <p:spPr>
            <a:xfrm>
              <a:off x="5914984" y="5043198"/>
              <a:ext cx="1057910" cy="238125"/>
            </a:xfrm>
            <a:custGeom>
              <a:avLst/>
              <a:gdLst/>
              <a:ahLst/>
              <a:cxnLst/>
              <a:rect l="0" t="0" r="0" b="0"/>
              <a:pathLst>
                <a:path w="778774" h="195183" fill="none">
                  <a:moveTo>
                    <a:pt x="0" y="0"/>
                  </a:moveTo>
                  <a:cubicBezTo>
                    <a:pt x="-194693" y="0"/>
                    <a:pt x="-389387" y="0"/>
                    <a:pt x="-535407" y="24398"/>
                  </a:cubicBezTo>
                  <a:cubicBezTo>
                    <a:pt x="-681427" y="48796"/>
                    <a:pt x="-778774" y="97592"/>
                    <a:pt x="-778774" y="195183"/>
                  </a:cubicBezTo>
                </a:path>
              </a:pathLst>
            </a:custGeom>
            <a:noFill/>
            <a:ln w="24000" cap="flat">
              <a:solidFill>
                <a:srgbClr val="00AF54"/>
              </a:solidFill>
              <a:bevel/>
              <a:tailEnd type="stealth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3" name="FreeLine">
              <a:extLst>
                <a:ext uri="{FF2B5EF4-FFF2-40B4-BE49-F238E27FC236}">
                  <a16:creationId xmlns="" xmlns:a16="http://schemas.microsoft.com/office/drawing/2014/main" id="{402204E2-A9AB-4899-971F-CC88C5CB19B5}"/>
                </a:ext>
              </a:extLst>
            </p:cNvPr>
            <p:cNvSpPr/>
            <p:nvPr/>
          </p:nvSpPr>
          <p:spPr>
            <a:xfrm rot="11199746">
              <a:off x="2813050" y="3976370"/>
              <a:ext cx="1213485" cy="154940"/>
            </a:xfrm>
            <a:custGeom>
              <a:avLst/>
              <a:gdLst/>
              <a:ahLst/>
              <a:cxnLst/>
              <a:rect l="0" t="0" r="0" b="0"/>
              <a:pathLst>
                <a:path w="893181" h="127125" fill="none">
                  <a:moveTo>
                    <a:pt x="0" y="127125"/>
                  </a:moveTo>
                  <a:cubicBezTo>
                    <a:pt x="131559" y="111757"/>
                    <a:pt x="245443" y="21562"/>
                    <a:pt x="383620" y="5422"/>
                  </a:cubicBezTo>
                  <a:cubicBezTo>
                    <a:pt x="517076" y="-10167"/>
                    <a:pt x="681202" y="2760"/>
                    <a:pt x="792260" y="90587"/>
                  </a:cubicBezTo>
                  <a:cubicBezTo>
                    <a:pt x="799413" y="96243"/>
                    <a:pt x="875892" y="120865"/>
                    <a:pt x="893181" y="127125"/>
                  </a:cubicBezTo>
                </a:path>
              </a:pathLst>
            </a:custGeom>
            <a:noFill/>
            <a:ln w="24000" cap="flat">
              <a:solidFill>
                <a:srgbClr val="72329D"/>
              </a:solidFill>
              <a:bevel/>
              <a:tailEnd type="stealth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4" name="FreeLine">
              <a:extLst>
                <a:ext uri="{FF2B5EF4-FFF2-40B4-BE49-F238E27FC236}">
                  <a16:creationId xmlns="" xmlns:a16="http://schemas.microsoft.com/office/drawing/2014/main" id="{669A8624-4165-4BE1-B7E9-434093740C4C}"/>
                </a:ext>
              </a:extLst>
            </p:cNvPr>
            <p:cNvSpPr/>
            <p:nvPr/>
          </p:nvSpPr>
          <p:spPr>
            <a:xfrm rot="6863410">
              <a:off x="3437533" y="4722369"/>
              <a:ext cx="779145" cy="285750"/>
            </a:xfrm>
            <a:custGeom>
              <a:avLst/>
              <a:gdLst/>
              <a:ahLst/>
              <a:cxnLst/>
              <a:rect l="0" t="0" r="0" b="0"/>
              <a:pathLst>
                <a:path w="637245" h="210375" fill="none">
                  <a:moveTo>
                    <a:pt x="0" y="204374"/>
                  </a:moveTo>
                  <a:cubicBezTo>
                    <a:pt x="-12053" y="236425"/>
                    <a:pt x="49135" y="128458"/>
                    <a:pt x="158675" y="78791"/>
                  </a:cubicBezTo>
                  <a:cubicBezTo>
                    <a:pt x="315937" y="7487"/>
                    <a:pt x="372015" y="-52207"/>
                    <a:pt x="524154" y="71189"/>
                  </a:cubicBezTo>
                  <a:cubicBezTo>
                    <a:pt x="569122" y="107662"/>
                    <a:pt x="593161" y="168619"/>
                    <a:pt x="637245" y="204375"/>
                  </a:cubicBezTo>
                </a:path>
              </a:pathLst>
            </a:custGeom>
            <a:noFill/>
            <a:ln w="24000" cap="flat">
              <a:solidFill>
                <a:srgbClr val="72329D"/>
              </a:solidFill>
              <a:bevel/>
              <a:tailEnd type="stealth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3" name="Forma libre: forma 52">
              <a:extLst>
                <a:ext uri="{FF2B5EF4-FFF2-40B4-BE49-F238E27FC236}">
                  <a16:creationId xmlns="" xmlns:a16="http://schemas.microsoft.com/office/drawing/2014/main" id="{6941A440-617E-4A3B-AED8-F538812C91FF}"/>
                </a:ext>
              </a:extLst>
            </p:cNvPr>
            <p:cNvSpPr/>
            <p:nvPr/>
          </p:nvSpPr>
          <p:spPr>
            <a:xfrm>
              <a:off x="9200022" y="3416069"/>
              <a:ext cx="922162" cy="951461"/>
            </a:xfrm>
            <a:custGeom>
              <a:avLst/>
              <a:gdLst/>
              <a:ahLst/>
              <a:cxnLst/>
              <a:rect l="0" t="0" r="0" b="0"/>
              <a:pathLst>
                <a:path w="672000" h="264000">
                  <a:moveTo>
                    <a:pt x="66000" y="0"/>
                  </a:moveTo>
                  <a:lnTo>
                    <a:pt x="606000" y="0"/>
                  </a:lnTo>
                  <a:cubicBezTo>
                    <a:pt x="657216" y="0"/>
                    <a:pt x="672000" y="14784"/>
                    <a:pt x="672000" y="66000"/>
                  </a:cubicBezTo>
                  <a:lnTo>
                    <a:pt x="672000" y="198000"/>
                  </a:lnTo>
                  <a:cubicBezTo>
                    <a:pt x="672000" y="249216"/>
                    <a:pt x="657216" y="264000"/>
                    <a:pt x="606000" y="264000"/>
                  </a:cubicBezTo>
                  <a:lnTo>
                    <a:pt x="66000" y="264000"/>
                  </a:lnTo>
                  <a:cubicBezTo>
                    <a:pt x="14784" y="264000"/>
                    <a:pt x="0" y="249216"/>
                    <a:pt x="0" y="198000"/>
                  </a:cubicBezTo>
                  <a:lnTo>
                    <a:pt x="0" y="66000"/>
                  </a:lnTo>
                  <a:cubicBezTo>
                    <a:pt x="0" y="14784"/>
                    <a:pt x="14784" y="0"/>
                    <a:pt x="66000" y="0"/>
                  </a:cubicBezTo>
                  <a:close/>
                </a:path>
              </a:pathLst>
            </a:custGeom>
            <a:solidFill>
              <a:srgbClr val="AA92CE"/>
            </a:solidFill>
            <a:ln w="28575" cap="flat">
              <a:solidFill>
                <a:srgbClr val="FF0000"/>
              </a:solidFill>
              <a:bevel/>
            </a:ln>
            <a:effectLst>
              <a:outerShdw dist="16971" dir="2700000" algn="tl">
                <a:srgbClr val="000000">
                  <a:alpha val="20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49" name="Forma libre: forma 48">
              <a:extLst>
                <a:ext uri="{FF2B5EF4-FFF2-40B4-BE49-F238E27FC236}">
                  <a16:creationId xmlns="" xmlns:a16="http://schemas.microsoft.com/office/drawing/2014/main" id="{E5E67E61-699E-4397-84E2-EC7EBD5AA159}"/>
                </a:ext>
              </a:extLst>
            </p:cNvPr>
            <p:cNvSpPr/>
            <p:nvPr/>
          </p:nvSpPr>
          <p:spPr>
            <a:xfrm>
              <a:off x="4310515" y="5287286"/>
              <a:ext cx="1720715" cy="745272"/>
            </a:xfrm>
            <a:custGeom>
              <a:avLst/>
              <a:gdLst/>
              <a:ahLst/>
              <a:cxnLst/>
              <a:rect l="0" t="0" r="0" b="0"/>
              <a:pathLst>
                <a:path w="672000" h="264000">
                  <a:moveTo>
                    <a:pt x="66000" y="0"/>
                  </a:moveTo>
                  <a:lnTo>
                    <a:pt x="606000" y="0"/>
                  </a:lnTo>
                  <a:cubicBezTo>
                    <a:pt x="657216" y="0"/>
                    <a:pt x="672000" y="14784"/>
                    <a:pt x="672000" y="66000"/>
                  </a:cubicBezTo>
                  <a:lnTo>
                    <a:pt x="672000" y="198000"/>
                  </a:lnTo>
                  <a:cubicBezTo>
                    <a:pt x="672000" y="249216"/>
                    <a:pt x="657216" y="264000"/>
                    <a:pt x="606000" y="264000"/>
                  </a:cubicBezTo>
                  <a:lnTo>
                    <a:pt x="66000" y="264000"/>
                  </a:lnTo>
                  <a:cubicBezTo>
                    <a:pt x="14784" y="264000"/>
                    <a:pt x="0" y="249216"/>
                    <a:pt x="0" y="198000"/>
                  </a:cubicBezTo>
                  <a:lnTo>
                    <a:pt x="0" y="66000"/>
                  </a:lnTo>
                  <a:cubicBezTo>
                    <a:pt x="0" y="14784"/>
                    <a:pt x="14784" y="0"/>
                    <a:pt x="66000" y="0"/>
                  </a:cubicBezTo>
                  <a:close/>
                </a:path>
              </a:pathLst>
            </a:custGeom>
            <a:solidFill>
              <a:srgbClr val="EF8F8A"/>
            </a:solidFill>
            <a:ln w="28575" cap="flat">
              <a:solidFill>
                <a:srgbClr val="00B050"/>
              </a:solidFill>
              <a:bevel/>
            </a:ln>
            <a:effectLst>
              <a:outerShdw dist="16971" dir="2700000" algn="tl">
                <a:srgbClr val="000000">
                  <a:alpha val="20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52" name="Forma libre: forma 51">
              <a:extLst>
                <a:ext uri="{FF2B5EF4-FFF2-40B4-BE49-F238E27FC236}">
                  <a16:creationId xmlns="" xmlns:a16="http://schemas.microsoft.com/office/drawing/2014/main" id="{56A38692-1C43-41ED-8D10-843F446BD12B}"/>
                </a:ext>
              </a:extLst>
            </p:cNvPr>
            <p:cNvSpPr/>
            <p:nvPr/>
          </p:nvSpPr>
          <p:spPr>
            <a:xfrm>
              <a:off x="1524367" y="1893165"/>
              <a:ext cx="1663739" cy="552534"/>
            </a:xfrm>
            <a:custGeom>
              <a:avLst/>
              <a:gdLst/>
              <a:ahLst/>
              <a:cxnLst/>
              <a:rect l="0" t="0" r="0" b="0"/>
              <a:pathLst>
                <a:path w="672000" h="264000">
                  <a:moveTo>
                    <a:pt x="66000" y="0"/>
                  </a:moveTo>
                  <a:lnTo>
                    <a:pt x="606000" y="0"/>
                  </a:lnTo>
                  <a:cubicBezTo>
                    <a:pt x="657216" y="0"/>
                    <a:pt x="672000" y="14784"/>
                    <a:pt x="672000" y="66000"/>
                  </a:cubicBezTo>
                  <a:lnTo>
                    <a:pt x="672000" y="198000"/>
                  </a:lnTo>
                  <a:cubicBezTo>
                    <a:pt x="672000" y="249216"/>
                    <a:pt x="657216" y="264000"/>
                    <a:pt x="606000" y="264000"/>
                  </a:cubicBezTo>
                  <a:lnTo>
                    <a:pt x="66000" y="264000"/>
                  </a:lnTo>
                  <a:cubicBezTo>
                    <a:pt x="14784" y="264000"/>
                    <a:pt x="0" y="249216"/>
                    <a:pt x="0" y="198000"/>
                  </a:cubicBezTo>
                  <a:lnTo>
                    <a:pt x="0" y="66000"/>
                  </a:lnTo>
                  <a:cubicBezTo>
                    <a:pt x="0" y="14784"/>
                    <a:pt x="14784" y="0"/>
                    <a:pt x="66000" y="0"/>
                  </a:cubicBezTo>
                  <a:close/>
                </a:path>
              </a:pathLst>
            </a:custGeom>
            <a:solidFill>
              <a:srgbClr val="EF8F8A"/>
            </a:solidFill>
            <a:ln w="28575" cap="flat">
              <a:solidFill>
                <a:srgbClr val="FF3300"/>
              </a:solidFill>
              <a:bevel/>
            </a:ln>
            <a:effectLst>
              <a:outerShdw dist="16971" dir="2700000" algn="tl">
                <a:srgbClr val="000000">
                  <a:alpha val="20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46" name="Forma libre: forma 45">
              <a:extLst>
                <a:ext uri="{FF2B5EF4-FFF2-40B4-BE49-F238E27FC236}">
                  <a16:creationId xmlns="" xmlns:a16="http://schemas.microsoft.com/office/drawing/2014/main" id="{8C2D7A4A-A4A1-416A-8574-1C54D2C14483}"/>
                </a:ext>
              </a:extLst>
            </p:cNvPr>
            <p:cNvSpPr/>
            <p:nvPr/>
          </p:nvSpPr>
          <p:spPr>
            <a:xfrm>
              <a:off x="2436837" y="1199088"/>
              <a:ext cx="1686377" cy="537867"/>
            </a:xfrm>
            <a:custGeom>
              <a:avLst/>
              <a:gdLst/>
              <a:ahLst/>
              <a:cxnLst/>
              <a:rect l="0" t="0" r="0" b="0"/>
              <a:pathLst>
                <a:path w="672000" h="264000">
                  <a:moveTo>
                    <a:pt x="66000" y="0"/>
                  </a:moveTo>
                  <a:lnTo>
                    <a:pt x="606000" y="0"/>
                  </a:lnTo>
                  <a:cubicBezTo>
                    <a:pt x="657216" y="0"/>
                    <a:pt x="672000" y="14784"/>
                    <a:pt x="672000" y="66000"/>
                  </a:cubicBezTo>
                  <a:lnTo>
                    <a:pt x="672000" y="198000"/>
                  </a:lnTo>
                  <a:cubicBezTo>
                    <a:pt x="672000" y="249216"/>
                    <a:pt x="657216" y="264000"/>
                    <a:pt x="606000" y="264000"/>
                  </a:cubicBezTo>
                  <a:lnTo>
                    <a:pt x="66000" y="264000"/>
                  </a:lnTo>
                  <a:cubicBezTo>
                    <a:pt x="14784" y="264000"/>
                    <a:pt x="0" y="249216"/>
                    <a:pt x="0" y="198000"/>
                  </a:cubicBezTo>
                  <a:lnTo>
                    <a:pt x="0" y="66000"/>
                  </a:lnTo>
                  <a:cubicBezTo>
                    <a:pt x="0" y="14784"/>
                    <a:pt x="14784" y="0"/>
                    <a:pt x="66000" y="0"/>
                  </a:cubicBezTo>
                  <a:close/>
                </a:path>
              </a:pathLst>
            </a:custGeom>
            <a:solidFill>
              <a:srgbClr val="FDB933"/>
            </a:solidFill>
            <a:ln w="28575" cap="flat">
              <a:solidFill>
                <a:srgbClr val="FF3300"/>
              </a:solidFill>
              <a:bevel/>
            </a:ln>
            <a:effectLst>
              <a:outerShdw dist="16971" dir="2700000" algn="tl">
                <a:srgbClr val="000000">
                  <a:alpha val="20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47" name="Forma libre: forma 46">
              <a:extLst>
                <a:ext uri="{FF2B5EF4-FFF2-40B4-BE49-F238E27FC236}">
                  <a16:creationId xmlns="" xmlns:a16="http://schemas.microsoft.com/office/drawing/2014/main" id="{8F26C1A6-F1A4-4E2B-A4AD-9E0C8C508A00}"/>
                </a:ext>
              </a:extLst>
            </p:cNvPr>
            <p:cNvSpPr/>
            <p:nvPr/>
          </p:nvSpPr>
          <p:spPr>
            <a:xfrm>
              <a:off x="1860286" y="2954019"/>
              <a:ext cx="1476930" cy="919368"/>
            </a:xfrm>
            <a:custGeom>
              <a:avLst/>
              <a:gdLst/>
              <a:ahLst/>
              <a:cxnLst/>
              <a:rect l="0" t="0" r="0" b="0"/>
              <a:pathLst>
                <a:path w="672000" h="264000">
                  <a:moveTo>
                    <a:pt x="66000" y="0"/>
                  </a:moveTo>
                  <a:lnTo>
                    <a:pt x="606000" y="0"/>
                  </a:lnTo>
                  <a:cubicBezTo>
                    <a:pt x="657216" y="0"/>
                    <a:pt x="672000" y="14784"/>
                    <a:pt x="672000" y="66000"/>
                  </a:cubicBezTo>
                  <a:lnTo>
                    <a:pt x="672000" y="198000"/>
                  </a:lnTo>
                  <a:cubicBezTo>
                    <a:pt x="672000" y="249216"/>
                    <a:pt x="657216" y="264000"/>
                    <a:pt x="606000" y="264000"/>
                  </a:cubicBezTo>
                  <a:lnTo>
                    <a:pt x="66000" y="264000"/>
                  </a:lnTo>
                  <a:cubicBezTo>
                    <a:pt x="14784" y="264000"/>
                    <a:pt x="0" y="249216"/>
                    <a:pt x="0" y="198000"/>
                  </a:cubicBezTo>
                  <a:lnTo>
                    <a:pt x="0" y="66000"/>
                  </a:lnTo>
                  <a:cubicBezTo>
                    <a:pt x="0" y="14784"/>
                    <a:pt x="14784" y="0"/>
                    <a:pt x="66000" y="0"/>
                  </a:cubicBezTo>
                  <a:close/>
                </a:path>
              </a:pathLst>
            </a:custGeom>
            <a:solidFill>
              <a:srgbClr val="FDB933"/>
            </a:solidFill>
            <a:ln w="28575" cap="flat">
              <a:solidFill>
                <a:srgbClr val="7030A0"/>
              </a:solidFill>
              <a:bevel/>
            </a:ln>
            <a:effectLst>
              <a:outerShdw dist="16971" dir="2700000" algn="tl">
                <a:srgbClr val="000000">
                  <a:alpha val="20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48" name="Forma libre: forma 47">
              <a:extLst>
                <a:ext uri="{FF2B5EF4-FFF2-40B4-BE49-F238E27FC236}">
                  <a16:creationId xmlns="" xmlns:a16="http://schemas.microsoft.com/office/drawing/2014/main" id="{7DF5690B-6D9B-4EE1-898A-12DF746C4939}"/>
                </a:ext>
              </a:extLst>
            </p:cNvPr>
            <p:cNvSpPr/>
            <p:nvPr/>
          </p:nvSpPr>
          <p:spPr>
            <a:xfrm>
              <a:off x="8078902" y="2291284"/>
              <a:ext cx="1082878" cy="662735"/>
            </a:xfrm>
            <a:custGeom>
              <a:avLst/>
              <a:gdLst/>
              <a:ahLst/>
              <a:cxnLst/>
              <a:rect l="0" t="0" r="0" b="0"/>
              <a:pathLst>
                <a:path w="672000" h="264000">
                  <a:moveTo>
                    <a:pt x="66000" y="0"/>
                  </a:moveTo>
                  <a:lnTo>
                    <a:pt x="606000" y="0"/>
                  </a:lnTo>
                  <a:cubicBezTo>
                    <a:pt x="657216" y="0"/>
                    <a:pt x="672000" y="14784"/>
                    <a:pt x="672000" y="66000"/>
                  </a:cubicBezTo>
                  <a:lnTo>
                    <a:pt x="672000" y="198000"/>
                  </a:lnTo>
                  <a:cubicBezTo>
                    <a:pt x="672000" y="249216"/>
                    <a:pt x="657216" y="264000"/>
                    <a:pt x="606000" y="264000"/>
                  </a:cubicBezTo>
                  <a:lnTo>
                    <a:pt x="66000" y="264000"/>
                  </a:lnTo>
                  <a:cubicBezTo>
                    <a:pt x="14784" y="264000"/>
                    <a:pt x="0" y="249216"/>
                    <a:pt x="0" y="198000"/>
                  </a:cubicBezTo>
                  <a:lnTo>
                    <a:pt x="0" y="66000"/>
                  </a:lnTo>
                  <a:cubicBezTo>
                    <a:pt x="0" y="14784"/>
                    <a:pt x="14784" y="0"/>
                    <a:pt x="66000" y="0"/>
                  </a:cubicBezTo>
                  <a:close/>
                </a:path>
              </a:pathLst>
            </a:custGeom>
            <a:solidFill>
              <a:srgbClr val="FDB933"/>
            </a:solidFill>
            <a:ln w="28575" cap="flat">
              <a:solidFill>
                <a:srgbClr val="FF0000"/>
              </a:solidFill>
              <a:bevel/>
            </a:ln>
            <a:effectLst>
              <a:outerShdw dist="16971" dir="2700000" algn="tl">
                <a:srgbClr val="000000">
                  <a:alpha val="20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5" name="Clound">
              <a:extLst>
                <a:ext uri="{FF2B5EF4-FFF2-40B4-BE49-F238E27FC236}">
                  <a16:creationId xmlns="" xmlns:a16="http://schemas.microsoft.com/office/drawing/2014/main" id="{08F26849-9D36-42F2-8410-8D230198F893}"/>
                </a:ext>
              </a:extLst>
            </p:cNvPr>
            <p:cNvSpPr/>
            <p:nvPr/>
          </p:nvSpPr>
          <p:spPr>
            <a:xfrm>
              <a:off x="5487352" y="1692451"/>
              <a:ext cx="2003425" cy="1078400"/>
            </a:xfrm>
            <a:custGeom>
              <a:avLst/>
              <a:gdLst>
                <a:gd name="rtl" fmla="*/ 93662 w 771411"/>
                <a:gd name="rtt" fmla="*/ 92014 h 485250"/>
                <a:gd name="rtr" fmla="*/ 665984 w 771411"/>
                <a:gd name="rtb" fmla="*/ 393236 h 485250"/>
              </a:gdLst>
              <a:ahLst/>
              <a:cxnLst/>
              <a:rect l="rtl" t="rtt" r="rtr" b="rtb"/>
              <a:pathLst>
                <a:path w="771411" h="485250">
                  <a:moveTo>
                    <a:pt x="161149" y="349627"/>
                  </a:moveTo>
                  <a:cubicBezTo>
                    <a:pt x="161149" y="349627"/>
                    <a:pt x="120454" y="392968"/>
                    <a:pt x="60863" y="374186"/>
                  </a:cubicBezTo>
                  <a:cubicBezTo>
                    <a:pt x="1271" y="355405"/>
                    <a:pt x="-17623" y="277388"/>
                    <a:pt x="17260" y="234048"/>
                  </a:cubicBezTo>
                  <a:cubicBezTo>
                    <a:pt x="52142" y="190705"/>
                    <a:pt x="97199" y="196485"/>
                    <a:pt x="97199" y="196485"/>
                  </a:cubicBezTo>
                  <a:cubicBezTo>
                    <a:pt x="97199" y="196485"/>
                    <a:pt x="67103" y="157863"/>
                    <a:pt x="89931" y="108354"/>
                  </a:cubicBezTo>
                  <a:cubicBezTo>
                    <a:pt x="105919" y="73681"/>
                    <a:pt x="146767" y="55997"/>
                    <a:pt x="181498" y="59233"/>
                  </a:cubicBezTo>
                  <a:cubicBezTo>
                    <a:pt x="228008" y="63568"/>
                    <a:pt x="245449" y="101131"/>
                    <a:pt x="245449" y="101131"/>
                  </a:cubicBezTo>
                  <a:cubicBezTo>
                    <a:pt x="245449" y="101131"/>
                    <a:pt x="252716" y="47676"/>
                    <a:pt x="296319" y="44787"/>
                  </a:cubicBezTo>
                  <a:cubicBezTo>
                    <a:pt x="339922" y="41897"/>
                    <a:pt x="357364" y="78016"/>
                    <a:pt x="357364" y="78016"/>
                  </a:cubicBezTo>
                  <a:cubicBezTo>
                    <a:pt x="357364" y="78016"/>
                    <a:pt x="367377" y="30854"/>
                    <a:pt x="421315" y="8668"/>
                  </a:cubicBezTo>
                  <a:cubicBezTo>
                    <a:pt x="463465" y="-8668"/>
                    <a:pt x="517060" y="0"/>
                    <a:pt x="552124" y="31784"/>
                  </a:cubicBezTo>
                  <a:cubicBezTo>
                    <a:pt x="587188" y="63206"/>
                    <a:pt x="588460" y="122802"/>
                    <a:pt x="588460" y="122802"/>
                  </a:cubicBezTo>
                  <a:cubicBezTo>
                    <a:pt x="588460" y="122802"/>
                    <a:pt x="645144" y="80905"/>
                    <a:pt x="704735" y="105466"/>
                  </a:cubicBezTo>
                  <a:cubicBezTo>
                    <a:pt x="764326" y="130026"/>
                    <a:pt x="787580" y="197928"/>
                    <a:pt x="759965" y="255718"/>
                  </a:cubicBezTo>
                  <a:cubicBezTo>
                    <a:pt x="732350" y="313507"/>
                    <a:pt x="668399" y="314952"/>
                    <a:pt x="668399" y="314952"/>
                  </a:cubicBezTo>
                  <a:cubicBezTo>
                    <a:pt x="668399" y="314952"/>
                    <a:pt x="698815" y="362513"/>
                    <a:pt x="662585" y="395858"/>
                  </a:cubicBezTo>
                  <a:cubicBezTo>
                    <a:pt x="623343" y="431975"/>
                    <a:pt x="578286" y="391522"/>
                    <a:pt x="578286" y="391522"/>
                  </a:cubicBezTo>
                  <a:cubicBezTo>
                    <a:pt x="578286" y="391522"/>
                    <a:pt x="570827" y="453219"/>
                    <a:pt x="521602" y="475317"/>
                  </a:cubicBezTo>
                  <a:cubicBezTo>
                    <a:pt x="476545" y="495542"/>
                    <a:pt x="435849" y="483986"/>
                    <a:pt x="406781" y="452202"/>
                  </a:cubicBezTo>
                  <a:cubicBezTo>
                    <a:pt x="379093" y="421928"/>
                    <a:pt x="376258" y="375632"/>
                    <a:pt x="376258" y="375632"/>
                  </a:cubicBezTo>
                  <a:cubicBezTo>
                    <a:pt x="376258" y="375632"/>
                    <a:pt x="355662" y="433843"/>
                    <a:pt x="299226" y="447867"/>
                  </a:cubicBezTo>
                  <a:cubicBezTo>
                    <a:pt x="258530" y="457981"/>
                    <a:pt x="217833" y="446423"/>
                    <a:pt x="194578" y="421862"/>
                  </a:cubicBezTo>
                  <a:cubicBezTo>
                    <a:pt x="166264" y="391957"/>
                    <a:pt x="161149" y="352515"/>
                    <a:pt x="161149" y="349627"/>
                  </a:cubicBezTo>
                  <a:close/>
                </a:path>
              </a:pathLst>
            </a:custGeom>
            <a:solidFill>
              <a:srgbClr val="00AE9D"/>
            </a:solidFill>
            <a:ln w="28575" cap="flat">
              <a:solidFill>
                <a:srgbClr val="FF0066"/>
              </a:solidFill>
              <a:bevel/>
            </a:ln>
            <a:effectLst>
              <a:innerShdw blurRad="114300">
                <a:prstClr val="black"/>
              </a:innerShdw>
            </a:effectLst>
          </p:spPr>
          <p:txBody>
            <a:bodyPr wrap="square" lIns="36000" tIns="0" rIns="36000" bIns="0" rtlCol="0" anchor="ctr"/>
            <a:lstStyle/>
            <a:p>
              <a:pPr algn="ctr"/>
              <a:r>
                <a:rPr lang="es-ES" sz="1100" kern="100" dirty="0" smtClean="0">
                  <a:solidFill>
                    <a:schemeClr val="bg1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Arial" panose="020B0604020202020204" pitchFamily="34" charset="0"/>
                </a:rPr>
                <a:t>Es el papel de la educación como reproductora de la cultura, la estructura social y la economía través de las estrategias de clase. </a:t>
              </a:r>
              <a:endParaRPr lang="es-ES" sz="11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6" name="Clound">
              <a:extLst>
                <a:ext uri="{FF2B5EF4-FFF2-40B4-BE49-F238E27FC236}">
                  <a16:creationId xmlns="" xmlns:a16="http://schemas.microsoft.com/office/drawing/2014/main" id="{0FE85804-1BF0-4ECC-ABAC-A95D025D9797}"/>
                </a:ext>
              </a:extLst>
            </p:cNvPr>
            <p:cNvSpPr/>
            <p:nvPr/>
          </p:nvSpPr>
          <p:spPr>
            <a:xfrm>
              <a:off x="3757946" y="1932305"/>
              <a:ext cx="1351610" cy="1456055"/>
            </a:xfrm>
            <a:custGeom>
              <a:avLst/>
              <a:gdLst>
                <a:gd name="rtl" fmla="*/ 93662 w 771414"/>
                <a:gd name="rtt" fmla="*/ 92014 h 485250"/>
                <a:gd name="rtr" fmla="*/ 665983 w 771414"/>
                <a:gd name="rtb" fmla="*/ 393236 h 485250"/>
              </a:gdLst>
              <a:ahLst/>
              <a:cxnLst/>
              <a:rect l="rtl" t="rtt" r="rtr" b="rtb"/>
              <a:pathLst>
                <a:path w="771414" h="485250">
                  <a:moveTo>
                    <a:pt x="161149" y="349627"/>
                  </a:moveTo>
                  <a:cubicBezTo>
                    <a:pt x="161149" y="349627"/>
                    <a:pt x="120454" y="392968"/>
                    <a:pt x="60863" y="374186"/>
                  </a:cubicBezTo>
                  <a:cubicBezTo>
                    <a:pt x="1271" y="355405"/>
                    <a:pt x="-17623" y="277388"/>
                    <a:pt x="17260" y="234048"/>
                  </a:cubicBezTo>
                  <a:cubicBezTo>
                    <a:pt x="52142" y="190705"/>
                    <a:pt x="97199" y="196484"/>
                    <a:pt x="97199" y="196484"/>
                  </a:cubicBezTo>
                  <a:cubicBezTo>
                    <a:pt x="97199" y="196484"/>
                    <a:pt x="67103" y="157864"/>
                    <a:pt x="89931" y="108355"/>
                  </a:cubicBezTo>
                  <a:cubicBezTo>
                    <a:pt x="105919" y="73681"/>
                    <a:pt x="146767" y="55997"/>
                    <a:pt x="181498" y="59233"/>
                  </a:cubicBezTo>
                  <a:cubicBezTo>
                    <a:pt x="228008" y="63568"/>
                    <a:pt x="245449" y="101131"/>
                    <a:pt x="245449" y="101131"/>
                  </a:cubicBezTo>
                  <a:cubicBezTo>
                    <a:pt x="245449" y="101131"/>
                    <a:pt x="252716" y="47676"/>
                    <a:pt x="296319" y="44787"/>
                  </a:cubicBezTo>
                  <a:cubicBezTo>
                    <a:pt x="339922" y="41897"/>
                    <a:pt x="357364" y="78016"/>
                    <a:pt x="357364" y="78016"/>
                  </a:cubicBezTo>
                  <a:cubicBezTo>
                    <a:pt x="357364" y="78016"/>
                    <a:pt x="367377" y="30854"/>
                    <a:pt x="421315" y="8668"/>
                  </a:cubicBezTo>
                  <a:cubicBezTo>
                    <a:pt x="463465" y="-8668"/>
                    <a:pt x="517060" y="0"/>
                    <a:pt x="552124" y="31784"/>
                  </a:cubicBezTo>
                  <a:cubicBezTo>
                    <a:pt x="587188" y="63206"/>
                    <a:pt x="588460" y="122802"/>
                    <a:pt x="588460" y="122802"/>
                  </a:cubicBezTo>
                  <a:cubicBezTo>
                    <a:pt x="588460" y="122802"/>
                    <a:pt x="645144" y="80905"/>
                    <a:pt x="704736" y="105466"/>
                  </a:cubicBezTo>
                  <a:cubicBezTo>
                    <a:pt x="764328" y="130025"/>
                    <a:pt x="787578" y="197928"/>
                    <a:pt x="759966" y="255718"/>
                  </a:cubicBezTo>
                  <a:cubicBezTo>
                    <a:pt x="732348" y="313507"/>
                    <a:pt x="668400" y="314952"/>
                    <a:pt x="668400" y="314952"/>
                  </a:cubicBezTo>
                  <a:cubicBezTo>
                    <a:pt x="668400" y="314952"/>
                    <a:pt x="698814" y="362513"/>
                    <a:pt x="662586" y="395858"/>
                  </a:cubicBezTo>
                  <a:cubicBezTo>
                    <a:pt x="623340" y="431975"/>
                    <a:pt x="578286" y="391522"/>
                    <a:pt x="578286" y="391522"/>
                  </a:cubicBezTo>
                  <a:cubicBezTo>
                    <a:pt x="578286" y="391522"/>
                    <a:pt x="570827" y="453218"/>
                    <a:pt x="521602" y="475317"/>
                  </a:cubicBezTo>
                  <a:cubicBezTo>
                    <a:pt x="476545" y="495542"/>
                    <a:pt x="435849" y="483986"/>
                    <a:pt x="406781" y="452201"/>
                  </a:cubicBezTo>
                  <a:cubicBezTo>
                    <a:pt x="379093" y="421928"/>
                    <a:pt x="376258" y="375632"/>
                    <a:pt x="376258" y="375632"/>
                  </a:cubicBezTo>
                  <a:cubicBezTo>
                    <a:pt x="376258" y="375632"/>
                    <a:pt x="355662" y="433843"/>
                    <a:pt x="299226" y="447868"/>
                  </a:cubicBezTo>
                  <a:cubicBezTo>
                    <a:pt x="258530" y="457981"/>
                    <a:pt x="217834" y="446423"/>
                    <a:pt x="194578" y="421862"/>
                  </a:cubicBezTo>
                  <a:cubicBezTo>
                    <a:pt x="166264" y="391957"/>
                    <a:pt x="161149" y="352515"/>
                    <a:pt x="161149" y="349627"/>
                  </a:cubicBezTo>
                  <a:close/>
                </a:path>
              </a:pathLst>
            </a:custGeom>
            <a:solidFill>
              <a:srgbClr val="C85179"/>
            </a:solidFill>
            <a:ln w="28575" cap="flat">
              <a:solidFill>
                <a:srgbClr val="FF0066"/>
              </a:solidFill>
              <a:bevel/>
            </a:ln>
            <a:effectLst>
              <a:innerShdw blurRad="114300">
                <a:prstClr val="black"/>
              </a:innerShdw>
            </a:effectLst>
          </p:spPr>
          <p:txBody>
            <a:bodyPr wrap="square" lIns="36000" tIns="0" rIns="36000" bIns="0" rtlCol="0" anchor="ctr"/>
            <a:lstStyle/>
            <a:p>
              <a:pPr algn="ctr">
                <a:spcAft>
                  <a:spcPts val="0"/>
                </a:spcAft>
              </a:pPr>
              <a:r>
                <a:rPr lang="en-US" sz="1100" kern="100" dirty="0" smtClean="0">
                  <a:solidFill>
                    <a:schemeClr val="bg1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El ethos </a:t>
              </a:r>
              <a:r>
                <a:rPr lang="en-US" sz="1100" kern="100" dirty="0" err="1" smtClean="0">
                  <a:solidFill>
                    <a:schemeClr val="bg1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tiene</a:t>
              </a:r>
              <a:r>
                <a:rPr lang="en-US" sz="1100" kern="100" dirty="0" smtClean="0">
                  <a:solidFill>
                    <a:schemeClr val="bg1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gran </a:t>
              </a:r>
              <a:r>
                <a:rPr lang="en-US" sz="1100" kern="100" dirty="0" err="1" smtClean="0">
                  <a:solidFill>
                    <a:schemeClr val="bg1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influencia</a:t>
              </a:r>
              <a:r>
                <a:rPr lang="en-US" sz="1100" kern="100" dirty="0" smtClean="0">
                  <a:solidFill>
                    <a:schemeClr val="bg1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en el </a:t>
              </a:r>
              <a:r>
                <a:rPr lang="en-US" sz="1100" kern="100" dirty="0" err="1" smtClean="0">
                  <a:solidFill>
                    <a:schemeClr val="bg1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ingreso</a:t>
              </a:r>
              <a:r>
                <a:rPr lang="en-US" sz="1100" kern="100" dirty="0" smtClean="0">
                  <a:solidFill>
                    <a:schemeClr val="bg1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y </a:t>
              </a:r>
              <a:r>
                <a:rPr lang="en-US" sz="1100" kern="100" dirty="0" err="1" smtClean="0">
                  <a:solidFill>
                    <a:schemeClr val="bg1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permanencia</a:t>
              </a:r>
              <a:r>
                <a:rPr lang="en-US" sz="1100" kern="100" dirty="0" smtClean="0">
                  <a:solidFill>
                    <a:schemeClr val="bg1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de los </a:t>
              </a:r>
              <a:r>
                <a:rPr lang="en-US" sz="1100" kern="100" dirty="0" err="1" smtClean="0">
                  <a:solidFill>
                    <a:schemeClr val="bg1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individuos</a:t>
              </a:r>
              <a:r>
                <a:rPr lang="en-US" sz="1100" kern="100" dirty="0" smtClean="0">
                  <a:solidFill>
                    <a:schemeClr val="bg1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en el </a:t>
              </a:r>
              <a:r>
                <a:rPr lang="en-US" sz="1100" kern="100" dirty="0" err="1" smtClean="0">
                  <a:solidFill>
                    <a:schemeClr val="bg1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sistema</a:t>
              </a:r>
              <a:r>
                <a:rPr lang="en-US" sz="1100" kern="100" dirty="0" smtClean="0">
                  <a:solidFill>
                    <a:schemeClr val="bg1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1100" kern="100" dirty="0" err="1" smtClean="0">
                  <a:solidFill>
                    <a:schemeClr val="bg1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educativo</a:t>
              </a:r>
              <a:r>
                <a:rPr lang="en-US" sz="1100" kern="100" dirty="0" smtClean="0">
                  <a:solidFill>
                    <a:schemeClr val="bg1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  </a:t>
              </a:r>
              <a:endParaRPr lang="es-ES" sz="1100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7" name="Clound">
              <a:extLst>
                <a:ext uri="{FF2B5EF4-FFF2-40B4-BE49-F238E27FC236}">
                  <a16:creationId xmlns="" xmlns:a16="http://schemas.microsoft.com/office/drawing/2014/main" id="{C3624EE1-A200-43A9-9C55-878C7A1D5020}"/>
                </a:ext>
              </a:extLst>
            </p:cNvPr>
            <p:cNvSpPr/>
            <p:nvPr/>
          </p:nvSpPr>
          <p:spPr>
            <a:xfrm>
              <a:off x="6823709" y="3108036"/>
              <a:ext cx="1119506" cy="1152179"/>
            </a:xfrm>
            <a:custGeom>
              <a:avLst/>
              <a:gdLst>
                <a:gd name="rtl" fmla="*/ 93662 w 771414"/>
                <a:gd name="rtt" fmla="*/ 92014 h 485250"/>
                <a:gd name="rtr" fmla="*/ 665983 w 771414"/>
                <a:gd name="rtb" fmla="*/ 393236 h 485250"/>
              </a:gdLst>
              <a:ahLst/>
              <a:cxnLst/>
              <a:rect l="rtl" t="rtt" r="rtr" b="rtb"/>
              <a:pathLst>
                <a:path w="771414" h="485250">
                  <a:moveTo>
                    <a:pt x="161149" y="349627"/>
                  </a:moveTo>
                  <a:cubicBezTo>
                    <a:pt x="161149" y="349627"/>
                    <a:pt x="120454" y="392968"/>
                    <a:pt x="60863" y="374186"/>
                  </a:cubicBezTo>
                  <a:cubicBezTo>
                    <a:pt x="1271" y="355405"/>
                    <a:pt x="-17623" y="277388"/>
                    <a:pt x="17260" y="234048"/>
                  </a:cubicBezTo>
                  <a:cubicBezTo>
                    <a:pt x="52142" y="190705"/>
                    <a:pt x="97199" y="196484"/>
                    <a:pt x="97199" y="196484"/>
                  </a:cubicBezTo>
                  <a:cubicBezTo>
                    <a:pt x="97199" y="196484"/>
                    <a:pt x="67103" y="157864"/>
                    <a:pt x="89931" y="108355"/>
                  </a:cubicBezTo>
                  <a:cubicBezTo>
                    <a:pt x="105919" y="73681"/>
                    <a:pt x="146767" y="55997"/>
                    <a:pt x="181498" y="59233"/>
                  </a:cubicBezTo>
                  <a:cubicBezTo>
                    <a:pt x="228008" y="63568"/>
                    <a:pt x="245449" y="101131"/>
                    <a:pt x="245449" y="101131"/>
                  </a:cubicBezTo>
                  <a:cubicBezTo>
                    <a:pt x="245449" y="101131"/>
                    <a:pt x="252716" y="47676"/>
                    <a:pt x="296319" y="44787"/>
                  </a:cubicBezTo>
                  <a:cubicBezTo>
                    <a:pt x="339922" y="41897"/>
                    <a:pt x="357364" y="78016"/>
                    <a:pt x="357364" y="78016"/>
                  </a:cubicBezTo>
                  <a:cubicBezTo>
                    <a:pt x="357364" y="78016"/>
                    <a:pt x="367377" y="30854"/>
                    <a:pt x="421315" y="8668"/>
                  </a:cubicBezTo>
                  <a:cubicBezTo>
                    <a:pt x="463465" y="-8668"/>
                    <a:pt x="517060" y="0"/>
                    <a:pt x="552124" y="31784"/>
                  </a:cubicBezTo>
                  <a:cubicBezTo>
                    <a:pt x="587188" y="63206"/>
                    <a:pt x="588460" y="122802"/>
                    <a:pt x="588460" y="122802"/>
                  </a:cubicBezTo>
                  <a:cubicBezTo>
                    <a:pt x="588460" y="122802"/>
                    <a:pt x="645144" y="80905"/>
                    <a:pt x="704736" y="105466"/>
                  </a:cubicBezTo>
                  <a:cubicBezTo>
                    <a:pt x="764328" y="130025"/>
                    <a:pt x="787578" y="197928"/>
                    <a:pt x="759966" y="255718"/>
                  </a:cubicBezTo>
                  <a:cubicBezTo>
                    <a:pt x="732348" y="313507"/>
                    <a:pt x="668400" y="314952"/>
                    <a:pt x="668400" y="314952"/>
                  </a:cubicBezTo>
                  <a:cubicBezTo>
                    <a:pt x="668400" y="314952"/>
                    <a:pt x="698814" y="362513"/>
                    <a:pt x="662586" y="395858"/>
                  </a:cubicBezTo>
                  <a:cubicBezTo>
                    <a:pt x="623340" y="431975"/>
                    <a:pt x="578286" y="391522"/>
                    <a:pt x="578286" y="391522"/>
                  </a:cubicBezTo>
                  <a:cubicBezTo>
                    <a:pt x="578286" y="391522"/>
                    <a:pt x="570827" y="453218"/>
                    <a:pt x="521602" y="475317"/>
                  </a:cubicBezTo>
                  <a:cubicBezTo>
                    <a:pt x="476545" y="495542"/>
                    <a:pt x="435849" y="483986"/>
                    <a:pt x="406781" y="452201"/>
                  </a:cubicBezTo>
                  <a:cubicBezTo>
                    <a:pt x="379093" y="421928"/>
                    <a:pt x="376258" y="375632"/>
                    <a:pt x="376258" y="375632"/>
                  </a:cubicBezTo>
                  <a:cubicBezTo>
                    <a:pt x="376258" y="375632"/>
                    <a:pt x="355662" y="433843"/>
                    <a:pt x="299226" y="447868"/>
                  </a:cubicBezTo>
                  <a:cubicBezTo>
                    <a:pt x="258530" y="457981"/>
                    <a:pt x="217834" y="446423"/>
                    <a:pt x="194578" y="421862"/>
                  </a:cubicBezTo>
                  <a:cubicBezTo>
                    <a:pt x="166264" y="391957"/>
                    <a:pt x="161149" y="352515"/>
                    <a:pt x="161149" y="349627"/>
                  </a:cubicBezTo>
                  <a:close/>
                </a:path>
              </a:pathLst>
            </a:custGeom>
            <a:solidFill>
              <a:srgbClr val="9D5B8B"/>
            </a:solidFill>
            <a:ln w="28575" cap="flat">
              <a:solidFill>
                <a:srgbClr val="FF0066"/>
              </a:solidFill>
              <a:bevel/>
            </a:ln>
            <a:effectLst>
              <a:innerShdw blurRad="114300">
                <a:prstClr val="black"/>
              </a:innerShdw>
            </a:effectLst>
          </p:spPr>
          <p:txBody>
            <a:bodyPr wrap="square" lIns="36000" tIns="0" rIns="36000" bIns="0" rtlCol="0" anchor="ctr"/>
            <a:lstStyle/>
            <a:p>
              <a:pPr algn="ctr">
                <a:spcAft>
                  <a:spcPts val="0"/>
                </a:spcAft>
              </a:pPr>
              <a:r>
                <a:rPr lang="es-ES" sz="1200" kern="100" dirty="0" smtClean="0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SimSun" panose="02010600030101010101" pitchFamily="2" charset="-122"/>
                  <a:cs typeface="Arial" panose="020B0604020202020204" pitchFamily="34" charset="0"/>
                </a:rPr>
                <a:t>3 estrategias de clase diferentes en relación con la educación. </a:t>
              </a:r>
              <a:endParaRPr lang="es-ES" sz="1200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8" name="Clound">
              <a:extLst>
                <a:ext uri="{FF2B5EF4-FFF2-40B4-BE49-F238E27FC236}">
                  <a16:creationId xmlns="" xmlns:a16="http://schemas.microsoft.com/office/drawing/2014/main" id="{F6C0BD5E-5D40-4457-851E-9DF4ED6225DA}"/>
                </a:ext>
              </a:extLst>
            </p:cNvPr>
            <p:cNvSpPr/>
            <p:nvPr/>
          </p:nvSpPr>
          <p:spPr>
            <a:xfrm>
              <a:off x="5359598" y="4288184"/>
              <a:ext cx="2307102" cy="992823"/>
            </a:xfrm>
            <a:custGeom>
              <a:avLst/>
              <a:gdLst>
                <a:gd name="rtl" fmla="*/ 93662 w 771414"/>
                <a:gd name="rtt" fmla="*/ 92014 h 485250"/>
                <a:gd name="rtr" fmla="*/ 665983 w 771414"/>
                <a:gd name="rtb" fmla="*/ 393236 h 485250"/>
              </a:gdLst>
              <a:ahLst/>
              <a:cxnLst/>
              <a:rect l="rtl" t="rtt" r="rtr" b="rtb"/>
              <a:pathLst>
                <a:path w="771414" h="485250">
                  <a:moveTo>
                    <a:pt x="161149" y="349627"/>
                  </a:moveTo>
                  <a:cubicBezTo>
                    <a:pt x="161149" y="349627"/>
                    <a:pt x="120454" y="392968"/>
                    <a:pt x="60863" y="374186"/>
                  </a:cubicBezTo>
                  <a:cubicBezTo>
                    <a:pt x="1271" y="355405"/>
                    <a:pt x="-17623" y="277388"/>
                    <a:pt x="17260" y="234048"/>
                  </a:cubicBezTo>
                  <a:cubicBezTo>
                    <a:pt x="52142" y="190705"/>
                    <a:pt x="97199" y="196484"/>
                    <a:pt x="97199" y="196484"/>
                  </a:cubicBezTo>
                  <a:cubicBezTo>
                    <a:pt x="97199" y="196484"/>
                    <a:pt x="67103" y="157864"/>
                    <a:pt x="89931" y="108355"/>
                  </a:cubicBezTo>
                  <a:cubicBezTo>
                    <a:pt x="105919" y="73681"/>
                    <a:pt x="146767" y="55997"/>
                    <a:pt x="181498" y="59233"/>
                  </a:cubicBezTo>
                  <a:cubicBezTo>
                    <a:pt x="228008" y="63568"/>
                    <a:pt x="245449" y="101131"/>
                    <a:pt x="245449" y="101131"/>
                  </a:cubicBezTo>
                  <a:cubicBezTo>
                    <a:pt x="245449" y="101131"/>
                    <a:pt x="252716" y="47676"/>
                    <a:pt x="296319" y="44787"/>
                  </a:cubicBezTo>
                  <a:cubicBezTo>
                    <a:pt x="339922" y="41897"/>
                    <a:pt x="357364" y="78016"/>
                    <a:pt x="357364" y="78016"/>
                  </a:cubicBezTo>
                  <a:cubicBezTo>
                    <a:pt x="357364" y="78016"/>
                    <a:pt x="367377" y="30854"/>
                    <a:pt x="421315" y="8668"/>
                  </a:cubicBezTo>
                  <a:cubicBezTo>
                    <a:pt x="463465" y="-8668"/>
                    <a:pt x="517060" y="0"/>
                    <a:pt x="552124" y="31784"/>
                  </a:cubicBezTo>
                  <a:cubicBezTo>
                    <a:pt x="587188" y="63206"/>
                    <a:pt x="588460" y="122802"/>
                    <a:pt x="588460" y="122802"/>
                  </a:cubicBezTo>
                  <a:cubicBezTo>
                    <a:pt x="588460" y="122802"/>
                    <a:pt x="645144" y="80905"/>
                    <a:pt x="704736" y="105466"/>
                  </a:cubicBezTo>
                  <a:cubicBezTo>
                    <a:pt x="764328" y="130025"/>
                    <a:pt x="787578" y="197928"/>
                    <a:pt x="759966" y="255718"/>
                  </a:cubicBezTo>
                  <a:cubicBezTo>
                    <a:pt x="732348" y="313507"/>
                    <a:pt x="668400" y="314952"/>
                    <a:pt x="668400" y="314952"/>
                  </a:cubicBezTo>
                  <a:cubicBezTo>
                    <a:pt x="668400" y="314952"/>
                    <a:pt x="698814" y="362513"/>
                    <a:pt x="662586" y="395858"/>
                  </a:cubicBezTo>
                  <a:cubicBezTo>
                    <a:pt x="623340" y="431975"/>
                    <a:pt x="578286" y="391522"/>
                    <a:pt x="578286" y="391522"/>
                  </a:cubicBezTo>
                  <a:cubicBezTo>
                    <a:pt x="578286" y="391522"/>
                    <a:pt x="570827" y="453218"/>
                    <a:pt x="521602" y="475317"/>
                  </a:cubicBezTo>
                  <a:cubicBezTo>
                    <a:pt x="476545" y="495542"/>
                    <a:pt x="435849" y="483986"/>
                    <a:pt x="406781" y="452201"/>
                  </a:cubicBezTo>
                  <a:cubicBezTo>
                    <a:pt x="379093" y="421928"/>
                    <a:pt x="376258" y="375632"/>
                    <a:pt x="376258" y="375632"/>
                  </a:cubicBezTo>
                  <a:cubicBezTo>
                    <a:pt x="376258" y="375632"/>
                    <a:pt x="355662" y="433843"/>
                    <a:pt x="299226" y="447868"/>
                  </a:cubicBezTo>
                  <a:cubicBezTo>
                    <a:pt x="258530" y="457981"/>
                    <a:pt x="217834" y="446423"/>
                    <a:pt x="194578" y="421862"/>
                  </a:cubicBezTo>
                  <a:cubicBezTo>
                    <a:pt x="166264" y="391957"/>
                    <a:pt x="161149" y="352515"/>
                    <a:pt x="161149" y="349627"/>
                  </a:cubicBezTo>
                  <a:close/>
                </a:path>
              </a:pathLst>
            </a:custGeom>
            <a:solidFill>
              <a:srgbClr val="30C9F7"/>
            </a:solidFill>
            <a:ln w="28575" cap="flat">
              <a:solidFill>
                <a:srgbClr val="FF0066"/>
              </a:solidFill>
              <a:bevel/>
            </a:ln>
            <a:effectLst>
              <a:innerShdw blurRad="114300">
                <a:prstClr val="black"/>
              </a:innerShdw>
            </a:effectLst>
          </p:spPr>
          <p:txBody>
            <a:bodyPr wrap="square" lIns="36000" tIns="0" rIns="36000" bIns="0" rtlCol="0" anchor="ctr"/>
            <a:lstStyle/>
            <a:p>
              <a:pPr algn="ctr">
                <a:spcAft>
                  <a:spcPts val="0"/>
                </a:spcAft>
              </a:pPr>
              <a:r>
                <a:rPr lang="es-ES" sz="1100" kern="100" dirty="0" smtClean="0">
                  <a:effectLst/>
                  <a:latin typeface="Arial" panose="020B0604020202020204" pitchFamily="34" charset="0"/>
                  <a:ea typeface="SimSun" panose="02010600030101010101" pitchFamily="2" charset="-122"/>
                  <a:cs typeface="Arial" panose="020B0604020202020204" pitchFamily="34" charset="0"/>
                </a:rPr>
                <a:t>Cada clase social tiene su </a:t>
              </a:r>
              <a:r>
                <a:rPr lang="es-ES" sz="1100" kern="100" dirty="0" err="1" smtClean="0">
                  <a:effectLst/>
                  <a:latin typeface="Arial" panose="020B0604020202020204" pitchFamily="34" charset="0"/>
                  <a:ea typeface="SimSun" panose="02010600030101010101" pitchFamily="2" charset="-122"/>
                  <a:cs typeface="Arial" panose="020B0604020202020204" pitchFamily="34" charset="0"/>
                </a:rPr>
                <a:t>ethos</a:t>
              </a:r>
              <a:r>
                <a:rPr lang="es-ES" sz="1100" kern="100" dirty="0" smtClean="0">
                  <a:latin typeface="Arial" panose="020B0604020202020204" pitchFamily="34" charset="0"/>
                  <a:ea typeface="SimSun" panose="02010600030101010101" pitchFamily="2" charset="-122"/>
                  <a:cs typeface="Arial" panose="020B0604020202020204" pitchFamily="34" charset="0"/>
                </a:rPr>
                <a:t>, su conjunto de valores y características, que determinan su actitudes hacia la cultura y la educación. </a:t>
              </a:r>
              <a:endParaRPr lang="es-ES" sz="1100" kern="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9" name="Clound">
              <a:extLst>
                <a:ext uri="{FF2B5EF4-FFF2-40B4-BE49-F238E27FC236}">
                  <a16:creationId xmlns="" xmlns:a16="http://schemas.microsoft.com/office/drawing/2014/main" id="{886078F7-A224-4F73-98EF-808AFEB33461}"/>
                </a:ext>
              </a:extLst>
            </p:cNvPr>
            <p:cNvSpPr/>
            <p:nvPr/>
          </p:nvSpPr>
          <p:spPr>
            <a:xfrm>
              <a:off x="3756334" y="3566454"/>
              <a:ext cx="1534663" cy="1391337"/>
            </a:xfrm>
            <a:custGeom>
              <a:avLst/>
              <a:gdLst>
                <a:gd name="rtl" fmla="*/ 93662 w 771414"/>
                <a:gd name="rtt" fmla="*/ 92014 h 485250"/>
                <a:gd name="rtr" fmla="*/ 665983 w 771414"/>
                <a:gd name="rtb" fmla="*/ 393236 h 485250"/>
              </a:gdLst>
              <a:ahLst/>
              <a:cxnLst/>
              <a:rect l="rtl" t="rtt" r="rtr" b="rtb"/>
              <a:pathLst>
                <a:path w="771414" h="485250">
                  <a:moveTo>
                    <a:pt x="161149" y="349627"/>
                  </a:moveTo>
                  <a:cubicBezTo>
                    <a:pt x="161149" y="349627"/>
                    <a:pt x="120454" y="392968"/>
                    <a:pt x="60863" y="374186"/>
                  </a:cubicBezTo>
                  <a:cubicBezTo>
                    <a:pt x="1271" y="355405"/>
                    <a:pt x="-17623" y="277388"/>
                    <a:pt x="17260" y="234048"/>
                  </a:cubicBezTo>
                  <a:cubicBezTo>
                    <a:pt x="52142" y="190705"/>
                    <a:pt x="97199" y="196484"/>
                    <a:pt x="97199" y="196484"/>
                  </a:cubicBezTo>
                  <a:cubicBezTo>
                    <a:pt x="97199" y="196484"/>
                    <a:pt x="67103" y="157864"/>
                    <a:pt x="89931" y="108355"/>
                  </a:cubicBezTo>
                  <a:cubicBezTo>
                    <a:pt x="105919" y="73681"/>
                    <a:pt x="146767" y="55997"/>
                    <a:pt x="181498" y="59233"/>
                  </a:cubicBezTo>
                  <a:cubicBezTo>
                    <a:pt x="228008" y="63568"/>
                    <a:pt x="245449" y="101131"/>
                    <a:pt x="245449" y="101131"/>
                  </a:cubicBezTo>
                  <a:cubicBezTo>
                    <a:pt x="245449" y="101131"/>
                    <a:pt x="252716" y="47676"/>
                    <a:pt x="296319" y="44787"/>
                  </a:cubicBezTo>
                  <a:cubicBezTo>
                    <a:pt x="339922" y="41897"/>
                    <a:pt x="357364" y="78016"/>
                    <a:pt x="357364" y="78016"/>
                  </a:cubicBezTo>
                  <a:cubicBezTo>
                    <a:pt x="357364" y="78016"/>
                    <a:pt x="367377" y="30854"/>
                    <a:pt x="421315" y="8668"/>
                  </a:cubicBezTo>
                  <a:cubicBezTo>
                    <a:pt x="463465" y="-8668"/>
                    <a:pt x="517060" y="0"/>
                    <a:pt x="552124" y="31784"/>
                  </a:cubicBezTo>
                  <a:cubicBezTo>
                    <a:pt x="587188" y="63206"/>
                    <a:pt x="588460" y="122802"/>
                    <a:pt x="588460" y="122802"/>
                  </a:cubicBezTo>
                  <a:cubicBezTo>
                    <a:pt x="588460" y="122802"/>
                    <a:pt x="645144" y="80905"/>
                    <a:pt x="704736" y="105466"/>
                  </a:cubicBezTo>
                  <a:cubicBezTo>
                    <a:pt x="764328" y="130025"/>
                    <a:pt x="787578" y="197928"/>
                    <a:pt x="759966" y="255718"/>
                  </a:cubicBezTo>
                  <a:cubicBezTo>
                    <a:pt x="732348" y="313507"/>
                    <a:pt x="668400" y="314952"/>
                    <a:pt x="668400" y="314952"/>
                  </a:cubicBezTo>
                  <a:cubicBezTo>
                    <a:pt x="668400" y="314952"/>
                    <a:pt x="698814" y="362513"/>
                    <a:pt x="662586" y="395858"/>
                  </a:cubicBezTo>
                  <a:cubicBezTo>
                    <a:pt x="623340" y="431975"/>
                    <a:pt x="578286" y="391522"/>
                    <a:pt x="578286" y="391522"/>
                  </a:cubicBezTo>
                  <a:cubicBezTo>
                    <a:pt x="578286" y="391522"/>
                    <a:pt x="570827" y="453218"/>
                    <a:pt x="521602" y="475317"/>
                  </a:cubicBezTo>
                  <a:cubicBezTo>
                    <a:pt x="476545" y="495542"/>
                    <a:pt x="435849" y="483986"/>
                    <a:pt x="406781" y="452201"/>
                  </a:cubicBezTo>
                  <a:cubicBezTo>
                    <a:pt x="379093" y="421928"/>
                    <a:pt x="376258" y="375632"/>
                    <a:pt x="376258" y="375632"/>
                  </a:cubicBezTo>
                  <a:cubicBezTo>
                    <a:pt x="376258" y="375632"/>
                    <a:pt x="355662" y="433843"/>
                    <a:pt x="299226" y="447868"/>
                  </a:cubicBezTo>
                  <a:cubicBezTo>
                    <a:pt x="258530" y="457981"/>
                    <a:pt x="217834" y="446423"/>
                    <a:pt x="194578" y="421862"/>
                  </a:cubicBezTo>
                  <a:cubicBezTo>
                    <a:pt x="166264" y="391957"/>
                    <a:pt x="161149" y="352515"/>
                    <a:pt x="161149" y="349627"/>
                  </a:cubicBezTo>
                  <a:close/>
                </a:path>
              </a:pathLst>
            </a:custGeom>
            <a:solidFill>
              <a:srgbClr val="F1A500"/>
            </a:solidFill>
            <a:ln w="28575" cap="flat">
              <a:solidFill>
                <a:srgbClr val="FF0066"/>
              </a:solidFill>
              <a:bevel/>
            </a:ln>
            <a:effectLst>
              <a:innerShdw blurRad="114300">
                <a:prstClr val="black"/>
              </a:innerShdw>
            </a:effectLst>
          </p:spPr>
          <p:txBody>
            <a:bodyPr wrap="square" lIns="36000" tIns="0" rIns="36000" bIns="0" rtlCol="0" anchor="ctr"/>
            <a:lstStyle/>
            <a:p>
              <a:pPr algn="ctr">
                <a:spcAft>
                  <a:spcPts val="0"/>
                </a:spcAft>
              </a:pPr>
              <a:r>
                <a:rPr lang="en-US" sz="1000" kern="100" dirty="0" smtClean="0">
                  <a:solidFill>
                    <a:srgbClr val="FFFFFF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Los </a:t>
              </a:r>
              <a:r>
                <a:rPr lang="es-MX" sz="1000" kern="100" dirty="0" smtClean="0">
                  <a:solidFill>
                    <a:srgbClr val="FFFFFF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programas</a:t>
              </a:r>
              <a:r>
                <a:rPr lang="en-US" sz="1000" kern="100" dirty="0" smtClean="0">
                  <a:solidFill>
                    <a:srgbClr val="FFFFFF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escolars </a:t>
              </a:r>
              <a:r>
                <a:rPr lang="en-US" sz="1000" kern="100" dirty="0" err="1" smtClean="0">
                  <a:solidFill>
                    <a:srgbClr val="FFFFFF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tradicionales</a:t>
              </a:r>
              <a:r>
                <a:rPr lang="en-US" sz="1000" kern="100" dirty="0" smtClean="0">
                  <a:solidFill>
                    <a:srgbClr val="FFFFFF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1000" kern="100" dirty="0" err="1" smtClean="0">
                  <a:solidFill>
                    <a:srgbClr val="FFFFFF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estan</a:t>
              </a:r>
              <a:r>
                <a:rPr lang="en-US" sz="1000" kern="100" dirty="0" smtClean="0">
                  <a:solidFill>
                    <a:srgbClr val="FFFFFF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1000" kern="100" dirty="0" err="1" smtClean="0">
                  <a:solidFill>
                    <a:srgbClr val="FFFFFF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encargados</a:t>
              </a:r>
              <a:r>
                <a:rPr lang="en-US" sz="1000" kern="100" dirty="0" smtClean="0">
                  <a:solidFill>
                    <a:srgbClr val="FFFFFF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de </a:t>
              </a:r>
              <a:r>
                <a:rPr lang="en-US" sz="1000" kern="100" dirty="0" err="1" smtClean="0">
                  <a:solidFill>
                    <a:srgbClr val="FFFFFF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contenidos</a:t>
              </a:r>
              <a:r>
                <a:rPr lang="en-US" sz="1000" kern="100" dirty="0" smtClean="0">
                  <a:solidFill>
                    <a:srgbClr val="FFFFFF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1000" kern="100" dirty="0" err="1" smtClean="0">
                  <a:solidFill>
                    <a:srgbClr val="FFFFFF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humanisticos</a:t>
              </a:r>
              <a:r>
                <a:rPr lang="en-US" sz="1000" kern="100" dirty="0">
                  <a:solidFill>
                    <a:srgbClr val="FFFFFF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1000" kern="100" dirty="0" err="1" smtClean="0">
                  <a:solidFill>
                    <a:srgbClr val="FFFFFF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que</a:t>
              </a:r>
              <a:r>
                <a:rPr lang="en-US" sz="1000" kern="100" dirty="0" smtClean="0">
                  <a:solidFill>
                    <a:srgbClr val="FFFFFF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no </a:t>
              </a:r>
              <a:r>
                <a:rPr lang="en-US" sz="1000" kern="100" dirty="0" err="1" smtClean="0">
                  <a:solidFill>
                    <a:srgbClr val="FFFFFF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tienen</a:t>
              </a:r>
              <a:r>
                <a:rPr lang="en-US" sz="1000" kern="100" dirty="0" smtClean="0">
                  <a:solidFill>
                    <a:srgbClr val="FFFFFF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exigencies </a:t>
              </a:r>
              <a:r>
                <a:rPr lang="en-US" sz="1000" kern="100" dirty="0" err="1" smtClean="0">
                  <a:solidFill>
                    <a:srgbClr val="FFFFFF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profesionales</a:t>
              </a:r>
              <a:r>
                <a:rPr lang="en-US" sz="1000" kern="100" dirty="0" smtClean="0">
                  <a:solidFill>
                    <a:srgbClr val="FFFFFF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</a:t>
              </a:r>
              <a:endParaRPr lang="es-ES" sz="10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0" name="ConnectLine">
              <a:extLst>
                <a:ext uri="{FF2B5EF4-FFF2-40B4-BE49-F238E27FC236}">
                  <a16:creationId xmlns="" xmlns:a16="http://schemas.microsoft.com/office/drawing/2014/main" id="{D801E4D8-0E52-4418-8CCB-2D62534DBFF8}"/>
                </a:ext>
              </a:extLst>
            </p:cNvPr>
            <p:cNvSpPr/>
            <p:nvPr/>
          </p:nvSpPr>
          <p:spPr>
            <a:xfrm>
              <a:off x="5852758" y="3861370"/>
              <a:ext cx="753110" cy="296545"/>
            </a:xfrm>
            <a:custGeom>
              <a:avLst/>
              <a:gdLst/>
              <a:ahLst/>
              <a:cxnLst/>
              <a:rect l="0" t="0" r="0" b="0"/>
              <a:pathLst>
                <a:path w="554618" h="242625" fill="none">
                  <a:moveTo>
                    <a:pt x="0" y="0"/>
                  </a:moveTo>
                  <a:cubicBezTo>
                    <a:pt x="0" y="60656"/>
                    <a:pt x="0" y="121313"/>
                    <a:pt x="-69327" y="166805"/>
                  </a:cubicBezTo>
                  <a:cubicBezTo>
                    <a:pt x="-138655" y="212297"/>
                    <a:pt x="-277309" y="242625"/>
                    <a:pt x="-554618" y="242625"/>
                  </a:cubicBezTo>
                </a:path>
              </a:pathLst>
            </a:custGeom>
            <a:noFill/>
            <a:ln w="60000" cap="flat">
              <a:solidFill>
                <a:srgbClr val="72329D"/>
              </a:solidFill>
              <a:bevel/>
              <a:tailEnd type="stealth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1" name="ConnectLine">
              <a:extLst>
                <a:ext uri="{FF2B5EF4-FFF2-40B4-BE49-F238E27FC236}">
                  <a16:creationId xmlns="" xmlns:a16="http://schemas.microsoft.com/office/drawing/2014/main" id="{CB1F3CAA-09F3-487D-A194-BE3A59C3EBD8}"/>
                </a:ext>
              </a:extLst>
            </p:cNvPr>
            <p:cNvSpPr/>
            <p:nvPr/>
          </p:nvSpPr>
          <p:spPr>
            <a:xfrm>
              <a:off x="6444007" y="3804285"/>
              <a:ext cx="161925" cy="563245"/>
            </a:xfrm>
            <a:custGeom>
              <a:avLst/>
              <a:gdLst/>
              <a:ahLst/>
              <a:cxnLst/>
              <a:rect l="0" t="0" r="0" b="0"/>
              <a:pathLst>
                <a:path w="119535" h="460672" fill="none">
                  <a:moveTo>
                    <a:pt x="0" y="0"/>
                  </a:moveTo>
                  <a:cubicBezTo>
                    <a:pt x="29884" y="0"/>
                    <a:pt x="59767" y="0"/>
                    <a:pt x="82180" y="57584"/>
                  </a:cubicBezTo>
                  <a:cubicBezTo>
                    <a:pt x="104593" y="115168"/>
                    <a:pt x="119535" y="230336"/>
                    <a:pt x="119535" y="460672"/>
                  </a:cubicBezTo>
                </a:path>
              </a:pathLst>
            </a:custGeom>
            <a:noFill/>
            <a:ln w="60000" cap="flat">
              <a:solidFill>
                <a:srgbClr val="00AF54"/>
              </a:solidFill>
              <a:bevel/>
              <a:tailEnd type="stealth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2" name="ConnectLine">
              <a:extLst>
                <a:ext uri="{FF2B5EF4-FFF2-40B4-BE49-F238E27FC236}">
                  <a16:creationId xmlns="" xmlns:a16="http://schemas.microsoft.com/office/drawing/2014/main" id="{C8F0A1CD-79BE-4880-B903-70FF06132530}"/>
                </a:ext>
              </a:extLst>
            </p:cNvPr>
            <p:cNvSpPr/>
            <p:nvPr/>
          </p:nvSpPr>
          <p:spPr>
            <a:xfrm>
              <a:off x="5528945" y="2954020"/>
              <a:ext cx="667385" cy="434340"/>
            </a:xfrm>
            <a:custGeom>
              <a:avLst/>
              <a:gdLst/>
              <a:ahLst/>
              <a:cxnLst/>
              <a:rect l="0" t="0" r="0" b="0"/>
              <a:pathLst>
                <a:path w="491264" h="355327" fill="none">
                  <a:moveTo>
                    <a:pt x="0" y="0"/>
                  </a:moveTo>
                  <a:cubicBezTo>
                    <a:pt x="0" y="-88832"/>
                    <a:pt x="0" y="-177663"/>
                    <a:pt x="-61408" y="-244287"/>
                  </a:cubicBezTo>
                  <a:cubicBezTo>
                    <a:pt x="-122816" y="-310911"/>
                    <a:pt x="-245632" y="-355327"/>
                    <a:pt x="-491264" y="-355327"/>
                  </a:cubicBezTo>
                </a:path>
              </a:pathLst>
            </a:custGeom>
            <a:solidFill>
              <a:srgbClr val="F08300"/>
            </a:solidFill>
            <a:ln w="60000" cap="flat">
              <a:solidFill>
                <a:srgbClr val="FF4200"/>
              </a:solidFill>
              <a:bevel/>
              <a:tailEnd type="stealth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3" name="ConnectLine">
              <a:extLst>
                <a:ext uri="{FF2B5EF4-FFF2-40B4-BE49-F238E27FC236}">
                  <a16:creationId xmlns="" xmlns:a16="http://schemas.microsoft.com/office/drawing/2014/main" id="{9FC10923-F466-4B6B-B78A-ABADE13C8C21}"/>
                </a:ext>
              </a:extLst>
            </p:cNvPr>
            <p:cNvSpPr/>
            <p:nvPr/>
          </p:nvSpPr>
          <p:spPr>
            <a:xfrm>
              <a:off x="6031230" y="2983230"/>
              <a:ext cx="457835" cy="463550"/>
            </a:xfrm>
            <a:custGeom>
              <a:avLst/>
              <a:gdLst/>
              <a:ahLst/>
              <a:cxnLst/>
              <a:rect l="0" t="0" r="0" b="0"/>
              <a:pathLst>
                <a:path w="337244" h="379208" fill="none">
                  <a:moveTo>
                    <a:pt x="0" y="0"/>
                  </a:moveTo>
                  <a:cubicBezTo>
                    <a:pt x="84311" y="0"/>
                    <a:pt x="168622" y="0"/>
                    <a:pt x="231855" y="-47401"/>
                  </a:cubicBezTo>
                  <a:cubicBezTo>
                    <a:pt x="295088" y="-94802"/>
                    <a:pt x="337244" y="-189604"/>
                    <a:pt x="337244" y="-379208"/>
                  </a:cubicBezTo>
                </a:path>
              </a:pathLst>
            </a:custGeom>
            <a:noFill/>
            <a:ln w="60000" cap="flat">
              <a:solidFill>
                <a:srgbClr val="00AEEE"/>
              </a:solidFill>
              <a:bevel/>
              <a:tailEnd type="stealth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4" name="ConnectLine">
              <a:extLst>
                <a:ext uri="{FF2B5EF4-FFF2-40B4-BE49-F238E27FC236}">
                  <a16:creationId xmlns="" xmlns:a16="http://schemas.microsoft.com/office/drawing/2014/main" id="{2AA64188-7D88-4074-80EE-5A921466E851}"/>
                </a:ext>
              </a:extLst>
            </p:cNvPr>
            <p:cNvSpPr/>
            <p:nvPr/>
          </p:nvSpPr>
          <p:spPr>
            <a:xfrm>
              <a:off x="6393815" y="3307715"/>
              <a:ext cx="517525" cy="304800"/>
            </a:xfrm>
            <a:custGeom>
              <a:avLst/>
              <a:gdLst/>
              <a:ahLst/>
              <a:cxnLst/>
              <a:rect l="0" t="0" r="0" b="0"/>
              <a:pathLst>
                <a:path w="381000" h="249435" fill="none">
                  <a:moveTo>
                    <a:pt x="0" y="0"/>
                  </a:moveTo>
                  <a:cubicBezTo>
                    <a:pt x="189000" y="0"/>
                    <a:pt x="189000" y="249435"/>
                    <a:pt x="381000" y="249435"/>
                  </a:cubicBezTo>
                </a:path>
              </a:pathLst>
            </a:custGeom>
            <a:noFill/>
            <a:ln w="60000" cap="flat">
              <a:solidFill>
                <a:srgbClr val="C80F12"/>
              </a:solidFill>
              <a:bevel/>
              <a:tailEnd type="stealth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5" name="Text 520">
              <a:extLst>
                <a:ext uri="{FF2B5EF4-FFF2-40B4-BE49-F238E27FC236}">
                  <a16:creationId xmlns="" xmlns:a16="http://schemas.microsoft.com/office/drawing/2014/main" id="{29ABBFBC-13B4-4B02-90D5-42A6623DC582}"/>
                </a:ext>
              </a:extLst>
            </p:cNvPr>
            <p:cNvSpPr txBox="1"/>
            <p:nvPr/>
          </p:nvSpPr>
          <p:spPr>
            <a:xfrm>
              <a:off x="2418571" y="1195699"/>
              <a:ext cx="1704642" cy="56252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spcAft>
                  <a:spcPts val="0"/>
                </a:spcAft>
              </a:pPr>
              <a:r>
                <a:rPr lang="es-ES" sz="1000" kern="100" dirty="0" smtClean="0">
                  <a:effectLst/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La escuela es considerada incapaz de reproducir cualquier cambio social </a:t>
              </a:r>
              <a:endParaRPr lang="es-ES" sz="10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17" name="Text 522">
              <a:extLst>
                <a:ext uri="{FF2B5EF4-FFF2-40B4-BE49-F238E27FC236}">
                  <a16:creationId xmlns="" xmlns:a16="http://schemas.microsoft.com/office/drawing/2014/main" id="{69331B0F-EF6D-44C3-A898-08CEDB84D484}"/>
                </a:ext>
              </a:extLst>
            </p:cNvPr>
            <p:cNvSpPr txBox="1"/>
            <p:nvPr/>
          </p:nvSpPr>
          <p:spPr>
            <a:xfrm>
              <a:off x="1506254" y="1906905"/>
              <a:ext cx="1700495" cy="538794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spcAft>
                  <a:spcPts val="0"/>
                </a:spcAft>
              </a:pPr>
              <a:r>
                <a:rPr lang="es-ES" sz="1000" kern="100" dirty="0" smtClean="0">
                  <a:effectLst/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La educación se limita a imponer pautas de autoridad y reproduce el orden social propio de la sociedad de clases.</a:t>
              </a:r>
              <a:endParaRPr lang="es-ES" sz="10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3" name="Forma libre: forma 22">
              <a:extLst>
                <a:ext uri="{FF2B5EF4-FFF2-40B4-BE49-F238E27FC236}">
                  <a16:creationId xmlns="" xmlns:a16="http://schemas.microsoft.com/office/drawing/2014/main" id="{1D6DC292-CBD8-4236-8706-06CE35A4B907}"/>
                </a:ext>
              </a:extLst>
            </p:cNvPr>
            <p:cNvSpPr/>
            <p:nvPr/>
          </p:nvSpPr>
          <p:spPr>
            <a:xfrm>
              <a:off x="2179578" y="4452148"/>
              <a:ext cx="1190387" cy="1157718"/>
            </a:xfrm>
            <a:custGeom>
              <a:avLst/>
              <a:gdLst/>
              <a:ahLst/>
              <a:cxnLst/>
              <a:rect l="0" t="0" r="0" b="0"/>
              <a:pathLst>
                <a:path w="672000" h="264000">
                  <a:moveTo>
                    <a:pt x="66000" y="0"/>
                  </a:moveTo>
                  <a:lnTo>
                    <a:pt x="606000" y="0"/>
                  </a:lnTo>
                  <a:cubicBezTo>
                    <a:pt x="657216" y="0"/>
                    <a:pt x="672000" y="14784"/>
                    <a:pt x="672000" y="66000"/>
                  </a:cubicBezTo>
                  <a:lnTo>
                    <a:pt x="672000" y="198000"/>
                  </a:lnTo>
                  <a:cubicBezTo>
                    <a:pt x="672000" y="249216"/>
                    <a:pt x="657216" y="264000"/>
                    <a:pt x="606000" y="264000"/>
                  </a:cubicBezTo>
                  <a:lnTo>
                    <a:pt x="66000" y="264000"/>
                  </a:lnTo>
                  <a:cubicBezTo>
                    <a:pt x="14784" y="264000"/>
                    <a:pt x="0" y="249216"/>
                    <a:pt x="0" y="198000"/>
                  </a:cubicBezTo>
                  <a:lnTo>
                    <a:pt x="0" y="66000"/>
                  </a:lnTo>
                  <a:cubicBezTo>
                    <a:pt x="0" y="14784"/>
                    <a:pt x="14784" y="0"/>
                    <a:pt x="66000" y="0"/>
                  </a:cubicBezTo>
                  <a:close/>
                </a:path>
              </a:pathLst>
            </a:custGeom>
            <a:solidFill>
              <a:srgbClr val="AA92CE"/>
            </a:solidFill>
            <a:ln w="28575" cap="flat">
              <a:solidFill>
                <a:srgbClr val="7030A0"/>
              </a:solidFill>
              <a:bevel/>
            </a:ln>
            <a:effectLst>
              <a:outerShdw dist="16971" dir="2700000" algn="tl">
                <a:srgbClr val="000000">
                  <a:alpha val="20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25" name="Forma libre: forma 24">
              <a:extLst>
                <a:ext uri="{FF2B5EF4-FFF2-40B4-BE49-F238E27FC236}">
                  <a16:creationId xmlns="" xmlns:a16="http://schemas.microsoft.com/office/drawing/2014/main" id="{990202F4-2B0F-4817-B5C7-1DC9AC870068}"/>
                </a:ext>
              </a:extLst>
            </p:cNvPr>
            <p:cNvSpPr/>
            <p:nvPr/>
          </p:nvSpPr>
          <p:spPr>
            <a:xfrm>
              <a:off x="7279798" y="5188316"/>
              <a:ext cx="2700819" cy="844242"/>
            </a:xfrm>
            <a:custGeom>
              <a:avLst/>
              <a:gdLst/>
              <a:ahLst/>
              <a:cxnLst/>
              <a:rect l="0" t="0" r="0" b="0"/>
              <a:pathLst>
                <a:path w="672000" h="264000">
                  <a:moveTo>
                    <a:pt x="66000" y="0"/>
                  </a:moveTo>
                  <a:lnTo>
                    <a:pt x="606000" y="0"/>
                  </a:lnTo>
                  <a:cubicBezTo>
                    <a:pt x="657216" y="0"/>
                    <a:pt x="672000" y="14784"/>
                    <a:pt x="672000" y="66000"/>
                  </a:cubicBezTo>
                  <a:lnTo>
                    <a:pt x="672000" y="198000"/>
                  </a:lnTo>
                  <a:cubicBezTo>
                    <a:pt x="672000" y="249216"/>
                    <a:pt x="657216" y="264000"/>
                    <a:pt x="606000" y="264000"/>
                  </a:cubicBezTo>
                  <a:lnTo>
                    <a:pt x="66000" y="264000"/>
                  </a:lnTo>
                  <a:cubicBezTo>
                    <a:pt x="14784" y="264000"/>
                    <a:pt x="0" y="249216"/>
                    <a:pt x="0" y="198000"/>
                  </a:cubicBezTo>
                  <a:lnTo>
                    <a:pt x="0" y="66000"/>
                  </a:lnTo>
                  <a:cubicBezTo>
                    <a:pt x="0" y="14784"/>
                    <a:pt x="14784" y="0"/>
                    <a:pt x="66000" y="0"/>
                  </a:cubicBezTo>
                  <a:close/>
                </a:path>
              </a:pathLst>
            </a:custGeom>
            <a:solidFill>
              <a:srgbClr val="AA92CE"/>
            </a:solidFill>
            <a:ln w="28575" cap="flat">
              <a:solidFill>
                <a:srgbClr val="00B050"/>
              </a:solidFill>
              <a:bevel/>
            </a:ln>
            <a:effectLst>
              <a:outerShdw dist="16971" dir="2700000" algn="tl">
                <a:srgbClr val="000000">
                  <a:alpha val="20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26" name="Text 531">
              <a:extLst>
                <a:ext uri="{FF2B5EF4-FFF2-40B4-BE49-F238E27FC236}">
                  <a16:creationId xmlns="" xmlns:a16="http://schemas.microsoft.com/office/drawing/2014/main" id="{7BA87721-E467-44C2-9D1B-8752CDB4A4CE}"/>
                </a:ext>
              </a:extLst>
            </p:cNvPr>
            <p:cNvSpPr txBox="1"/>
            <p:nvPr/>
          </p:nvSpPr>
          <p:spPr>
            <a:xfrm>
              <a:off x="4399916" y="5287286"/>
              <a:ext cx="1515069" cy="669388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spcAft>
                  <a:spcPts val="0"/>
                </a:spcAft>
              </a:pPr>
              <a:r>
                <a:rPr lang="en-US" sz="1200" kern="100" dirty="0" smtClean="0">
                  <a:solidFill>
                    <a:srgbClr val="454545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El Sistema </a:t>
              </a:r>
              <a:r>
                <a:rPr lang="en-US" sz="1200" kern="100" dirty="0" err="1" smtClean="0">
                  <a:solidFill>
                    <a:srgbClr val="454545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educativo</a:t>
              </a:r>
              <a:r>
                <a:rPr lang="en-US" sz="1200" kern="100" dirty="0" smtClean="0">
                  <a:solidFill>
                    <a:srgbClr val="454545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1200" kern="100" dirty="0" err="1" smtClean="0">
                  <a:solidFill>
                    <a:srgbClr val="454545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inculca</a:t>
              </a:r>
              <a:r>
                <a:rPr lang="en-US" sz="1200" kern="100" dirty="0" smtClean="0">
                  <a:solidFill>
                    <a:srgbClr val="454545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, </a:t>
              </a:r>
              <a:r>
                <a:rPr lang="en-US" sz="1200" kern="100" dirty="0" err="1" smtClean="0">
                  <a:solidFill>
                    <a:srgbClr val="454545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transmite</a:t>
              </a:r>
              <a:r>
                <a:rPr lang="en-US" sz="1200" kern="100" dirty="0" smtClean="0">
                  <a:solidFill>
                    <a:srgbClr val="454545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y </a:t>
              </a:r>
              <a:r>
                <a:rPr lang="en-US" sz="1200" kern="100" dirty="0" err="1" smtClean="0">
                  <a:solidFill>
                    <a:srgbClr val="454545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conserva</a:t>
              </a:r>
              <a:r>
                <a:rPr lang="en-US" sz="1200" kern="100" dirty="0" smtClean="0">
                  <a:solidFill>
                    <a:srgbClr val="454545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la </a:t>
              </a:r>
              <a:r>
                <a:rPr lang="en-US" sz="1200" kern="100" dirty="0" err="1" smtClean="0">
                  <a:solidFill>
                    <a:srgbClr val="454545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cultura</a:t>
              </a:r>
              <a:r>
                <a:rPr lang="en-US" sz="1200" kern="100" dirty="0" smtClean="0">
                  <a:solidFill>
                    <a:srgbClr val="454545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de </a:t>
              </a:r>
              <a:r>
                <a:rPr lang="en-US" sz="1200" kern="100" dirty="0" err="1" smtClean="0">
                  <a:solidFill>
                    <a:srgbClr val="454545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las</a:t>
              </a:r>
              <a:r>
                <a:rPr lang="en-US" sz="1200" kern="100" dirty="0" smtClean="0">
                  <a:solidFill>
                    <a:srgbClr val="454545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1200" kern="100" dirty="0" err="1" smtClean="0">
                  <a:solidFill>
                    <a:srgbClr val="454545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clases</a:t>
              </a:r>
              <a:r>
                <a:rPr lang="en-US" sz="1200" kern="100" dirty="0" smtClean="0">
                  <a:solidFill>
                    <a:srgbClr val="454545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</a:t>
              </a:r>
              <a:r>
                <a:rPr lang="en-US" sz="1200" kern="100" dirty="0" err="1" smtClean="0">
                  <a:solidFill>
                    <a:srgbClr val="454545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dominantes</a:t>
              </a:r>
              <a:r>
                <a:rPr lang="en-US" sz="1200" kern="100" dirty="0" smtClean="0">
                  <a:solidFill>
                    <a:srgbClr val="454545"/>
                  </a:solidFill>
                  <a:latin typeface="Arial" panose="020B060402020202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. </a:t>
              </a:r>
              <a:endParaRPr lang="es-ES" sz="12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27" name="Forma libre: forma 26">
              <a:extLst>
                <a:ext uri="{FF2B5EF4-FFF2-40B4-BE49-F238E27FC236}">
                  <a16:creationId xmlns="" xmlns:a16="http://schemas.microsoft.com/office/drawing/2014/main" id="{84BAFA5D-5AB4-404D-AA2B-894D2C6485F5}"/>
                </a:ext>
              </a:extLst>
            </p:cNvPr>
            <p:cNvSpPr/>
            <p:nvPr/>
          </p:nvSpPr>
          <p:spPr>
            <a:xfrm>
              <a:off x="8053070" y="4206239"/>
              <a:ext cx="1125883" cy="777126"/>
            </a:xfrm>
            <a:custGeom>
              <a:avLst/>
              <a:gdLst/>
              <a:ahLst/>
              <a:cxnLst/>
              <a:rect l="0" t="0" r="0" b="0"/>
              <a:pathLst>
                <a:path w="672000" h="264000">
                  <a:moveTo>
                    <a:pt x="66000" y="0"/>
                  </a:moveTo>
                  <a:lnTo>
                    <a:pt x="606000" y="0"/>
                  </a:lnTo>
                  <a:cubicBezTo>
                    <a:pt x="657216" y="0"/>
                    <a:pt x="672000" y="14784"/>
                    <a:pt x="672000" y="66000"/>
                  </a:cubicBezTo>
                  <a:lnTo>
                    <a:pt x="672000" y="198000"/>
                  </a:lnTo>
                  <a:cubicBezTo>
                    <a:pt x="672000" y="249216"/>
                    <a:pt x="657216" y="264000"/>
                    <a:pt x="606000" y="264000"/>
                  </a:cubicBezTo>
                  <a:lnTo>
                    <a:pt x="66000" y="264000"/>
                  </a:lnTo>
                  <a:cubicBezTo>
                    <a:pt x="14784" y="264000"/>
                    <a:pt x="0" y="249216"/>
                    <a:pt x="0" y="198000"/>
                  </a:cubicBezTo>
                  <a:lnTo>
                    <a:pt x="0" y="66000"/>
                  </a:lnTo>
                  <a:cubicBezTo>
                    <a:pt x="0" y="14784"/>
                    <a:pt x="14784" y="0"/>
                    <a:pt x="66000" y="0"/>
                  </a:cubicBezTo>
                  <a:close/>
                </a:path>
              </a:pathLst>
            </a:custGeom>
            <a:solidFill>
              <a:srgbClr val="EF8F8A"/>
            </a:solidFill>
            <a:ln w="28575" cap="flat">
              <a:solidFill>
                <a:srgbClr val="FF0000"/>
              </a:solidFill>
              <a:bevel/>
            </a:ln>
            <a:effectLst>
              <a:outerShdw dist="16971" dir="2700000" algn="tl">
                <a:srgbClr val="000000">
                  <a:alpha val="20000"/>
                </a:srgbClr>
              </a:outerShdw>
            </a:effectLst>
          </p:spPr>
          <p:txBody>
            <a:bodyPr/>
            <a:lstStyle/>
            <a:p>
              <a:endParaRPr lang="es-ES"/>
            </a:p>
          </p:txBody>
        </p:sp>
        <p:sp>
          <p:nvSpPr>
            <p:cNvPr id="28" name="Text 533">
              <a:extLst>
                <a:ext uri="{FF2B5EF4-FFF2-40B4-BE49-F238E27FC236}">
                  <a16:creationId xmlns="" xmlns:a16="http://schemas.microsoft.com/office/drawing/2014/main" id="{4201EDBE-BC98-404E-8028-410425A02BD5}"/>
                </a:ext>
              </a:extLst>
            </p:cNvPr>
            <p:cNvSpPr txBox="1"/>
            <p:nvPr/>
          </p:nvSpPr>
          <p:spPr>
            <a:xfrm>
              <a:off x="8041973" y="2231736"/>
              <a:ext cx="1137920" cy="766734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spcAft>
                  <a:spcPts val="0"/>
                </a:spcAft>
              </a:pPr>
              <a:r>
                <a:rPr lang="es-ES" sz="1200" kern="100" dirty="0" smtClean="0">
                  <a:effectLst/>
                  <a:latin typeface="Arial" panose="020B0604020202020204" pitchFamily="34" charset="0"/>
                  <a:ea typeface="SimSun" panose="02010600030101010101" pitchFamily="2" charset="-122"/>
                  <a:cs typeface="Arial" panose="020B0604020202020204" pitchFamily="34" charset="0"/>
                </a:rPr>
                <a:t>La nueva clase media invierte en cultura para mejorar su status social</a:t>
              </a:r>
              <a:endParaRPr lang="es-ES" sz="1200" kern="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29" name="Text 534">
              <a:extLst>
                <a:ext uri="{FF2B5EF4-FFF2-40B4-BE49-F238E27FC236}">
                  <a16:creationId xmlns="" xmlns:a16="http://schemas.microsoft.com/office/drawing/2014/main" id="{23DB4887-2FFC-4165-A2D9-389A22AF31D1}"/>
                </a:ext>
              </a:extLst>
            </p:cNvPr>
            <p:cNvSpPr txBox="1"/>
            <p:nvPr/>
          </p:nvSpPr>
          <p:spPr>
            <a:xfrm>
              <a:off x="9200022" y="3475605"/>
              <a:ext cx="922162" cy="828675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spcAft>
                  <a:spcPts val="0"/>
                </a:spcAft>
              </a:pPr>
              <a:r>
                <a:rPr lang="es-ES" sz="1200" kern="100" dirty="0" smtClean="0">
                  <a:effectLst/>
                  <a:latin typeface="Arial" panose="020B0604020202020204" pitchFamily="34" charset="0"/>
                  <a:ea typeface="SimSun" panose="02010600030101010101" pitchFamily="2" charset="-122"/>
                  <a:cs typeface="Arial" panose="020B0604020202020204" pitchFamily="34" charset="0"/>
                </a:rPr>
                <a:t>La elite cultural intenta conservar su posición de privilegio y no perder status</a:t>
              </a:r>
              <a:endParaRPr lang="es-ES" sz="1200" kern="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30" name="ConnectLine">
              <a:extLst>
                <a:ext uri="{FF2B5EF4-FFF2-40B4-BE49-F238E27FC236}">
                  <a16:creationId xmlns="" xmlns:a16="http://schemas.microsoft.com/office/drawing/2014/main" id="{5118533C-0F26-488C-A13A-68DFBABCE861}"/>
                </a:ext>
              </a:extLst>
            </p:cNvPr>
            <p:cNvSpPr/>
            <p:nvPr/>
          </p:nvSpPr>
          <p:spPr>
            <a:xfrm>
              <a:off x="7955280" y="3576320"/>
              <a:ext cx="554355" cy="598170"/>
            </a:xfrm>
            <a:custGeom>
              <a:avLst/>
              <a:gdLst/>
              <a:ahLst/>
              <a:cxnLst/>
              <a:rect l="0" t="0" r="0" b="0"/>
              <a:pathLst>
                <a:path w="408000" h="489375" fill="none">
                  <a:moveTo>
                    <a:pt x="0" y="0"/>
                  </a:moveTo>
                  <a:cubicBezTo>
                    <a:pt x="102000" y="0"/>
                    <a:pt x="204000" y="0"/>
                    <a:pt x="280500" y="-61172"/>
                  </a:cubicBezTo>
                  <a:cubicBezTo>
                    <a:pt x="357000" y="-122344"/>
                    <a:pt x="408000" y="-244688"/>
                    <a:pt x="408000" y="-489375"/>
                  </a:cubicBezTo>
                </a:path>
              </a:pathLst>
            </a:custGeom>
            <a:solidFill>
              <a:srgbClr val="B60717"/>
            </a:solidFill>
            <a:ln w="24000" cap="flat">
              <a:solidFill>
                <a:srgbClr val="C80F12"/>
              </a:solidFill>
              <a:bevel/>
              <a:tailEnd type="stealth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1" name="ConnectLine">
              <a:extLst>
                <a:ext uri="{FF2B5EF4-FFF2-40B4-BE49-F238E27FC236}">
                  <a16:creationId xmlns="" xmlns:a16="http://schemas.microsoft.com/office/drawing/2014/main" id="{A316BCED-CC4C-494E-A6F3-26C2FD97E923}"/>
                </a:ext>
              </a:extLst>
            </p:cNvPr>
            <p:cNvSpPr/>
            <p:nvPr/>
          </p:nvSpPr>
          <p:spPr>
            <a:xfrm>
              <a:off x="7943850" y="3629025"/>
              <a:ext cx="565150" cy="577215"/>
            </a:xfrm>
            <a:custGeom>
              <a:avLst/>
              <a:gdLst/>
              <a:ahLst/>
              <a:cxnLst/>
              <a:rect l="0" t="0" r="0" b="0"/>
              <a:pathLst>
                <a:path w="416034" h="472157" fill="none">
                  <a:moveTo>
                    <a:pt x="0" y="0"/>
                  </a:moveTo>
                  <a:cubicBezTo>
                    <a:pt x="104009" y="0"/>
                    <a:pt x="208017" y="0"/>
                    <a:pt x="286024" y="59020"/>
                  </a:cubicBezTo>
                  <a:cubicBezTo>
                    <a:pt x="364030" y="118039"/>
                    <a:pt x="416034" y="236078"/>
                    <a:pt x="416034" y="472157"/>
                  </a:cubicBezTo>
                </a:path>
              </a:pathLst>
            </a:custGeom>
            <a:solidFill>
              <a:srgbClr val="B60717"/>
            </a:solidFill>
            <a:ln w="24000" cap="flat">
              <a:solidFill>
                <a:srgbClr val="C80F12"/>
              </a:solidFill>
              <a:bevel/>
              <a:tailEnd type="stealth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2" name="ConnectLine">
              <a:extLst>
                <a:ext uri="{FF2B5EF4-FFF2-40B4-BE49-F238E27FC236}">
                  <a16:creationId xmlns="" xmlns:a16="http://schemas.microsoft.com/office/drawing/2014/main" id="{0C16A83A-1767-41A5-8FB4-70C994D8D2D2}"/>
                </a:ext>
              </a:extLst>
            </p:cNvPr>
            <p:cNvSpPr/>
            <p:nvPr/>
          </p:nvSpPr>
          <p:spPr>
            <a:xfrm>
              <a:off x="7955280" y="3586480"/>
              <a:ext cx="1206500" cy="0"/>
            </a:xfrm>
            <a:custGeom>
              <a:avLst/>
              <a:gdLst/>
              <a:ahLst/>
              <a:cxnLst/>
              <a:rect l="0" t="0" r="0" b="0"/>
              <a:pathLst>
                <a:path w="888000" fill="none">
                  <a:moveTo>
                    <a:pt x="0" y="0"/>
                  </a:moveTo>
                  <a:lnTo>
                    <a:pt x="888000" y="0"/>
                  </a:lnTo>
                </a:path>
              </a:pathLst>
            </a:custGeom>
            <a:solidFill>
              <a:srgbClr val="B60717"/>
            </a:solidFill>
            <a:ln w="24000" cap="flat">
              <a:solidFill>
                <a:srgbClr val="C80F12"/>
              </a:solidFill>
              <a:bevel/>
              <a:tailEnd type="stealth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7" name="ConnectLine">
              <a:extLst>
                <a:ext uri="{FF2B5EF4-FFF2-40B4-BE49-F238E27FC236}">
                  <a16:creationId xmlns="" xmlns:a16="http://schemas.microsoft.com/office/drawing/2014/main" id="{6C561D5E-83A8-472C-ADFB-FF45B1856179}"/>
                </a:ext>
              </a:extLst>
            </p:cNvPr>
            <p:cNvSpPr/>
            <p:nvPr/>
          </p:nvSpPr>
          <p:spPr>
            <a:xfrm>
              <a:off x="3813175" y="2519680"/>
              <a:ext cx="586740" cy="361950"/>
            </a:xfrm>
            <a:custGeom>
              <a:avLst/>
              <a:gdLst/>
              <a:ahLst/>
              <a:cxnLst/>
              <a:rect l="0" t="0" r="0" b="0"/>
              <a:pathLst>
                <a:path w="432000" h="296309" fill="none">
                  <a:moveTo>
                    <a:pt x="0" y="0"/>
                  </a:moveTo>
                  <a:cubicBezTo>
                    <a:pt x="-240000" y="0"/>
                    <a:pt x="-240000" y="-296309"/>
                    <a:pt x="-432000" y="-296309"/>
                  </a:cubicBezTo>
                </a:path>
              </a:pathLst>
            </a:custGeom>
            <a:noFill/>
            <a:ln w="24000" cap="flat">
              <a:solidFill>
                <a:srgbClr val="FF4200"/>
              </a:solidFill>
              <a:bevel/>
              <a:tailEnd type="stealth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9" name="ConnectLine">
              <a:extLst>
                <a:ext uri="{FF2B5EF4-FFF2-40B4-BE49-F238E27FC236}">
                  <a16:creationId xmlns="" xmlns:a16="http://schemas.microsoft.com/office/drawing/2014/main" id="{7625B339-F375-4458-9BA7-1AE27783784B}"/>
                </a:ext>
              </a:extLst>
            </p:cNvPr>
            <p:cNvSpPr/>
            <p:nvPr/>
          </p:nvSpPr>
          <p:spPr>
            <a:xfrm>
              <a:off x="3813175" y="2508885"/>
              <a:ext cx="0" cy="723265"/>
            </a:xfrm>
            <a:custGeom>
              <a:avLst/>
              <a:gdLst/>
              <a:ahLst/>
              <a:cxnLst/>
              <a:rect l="0" t="0" r="0" b="0"/>
              <a:pathLst>
                <a:path h="591423" fill="none">
                  <a:moveTo>
                    <a:pt x="0" y="0"/>
                  </a:moveTo>
                  <a:lnTo>
                    <a:pt x="0" y="-591423"/>
                  </a:lnTo>
                </a:path>
              </a:pathLst>
            </a:custGeom>
            <a:noFill/>
            <a:ln w="24000" cap="flat">
              <a:solidFill>
                <a:srgbClr val="FF4200"/>
              </a:solidFill>
              <a:bevel/>
              <a:tailEnd type="stealth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56" name="Text 525">
              <a:extLst>
                <a:ext uri="{FF2B5EF4-FFF2-40B4-BE49-F238E27FC236}">
                  <a16:creationId xmlns="" xmlns:a16="http://schemas.microsoft.com/office/drawing/2014/main" id="{3E663A3A-23B6-4420-A3E1-97E794C7DFAC}"/>
                </a:ext>
              </a:extLst>
            </p:cNvPr>
            <p:cNvSpPr txBox="1"/>
            <p:nvPr/>
          </p:nvSpPr>
          <p:spPr>
            <a:xfrm>
              <a:off x="8052435" y="4195445"/>
              <a:ext cx="1107440" cy="749934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spcAft>
                  <a:spcPts val="0"/>
                </a:spcAft>
              </a:pPr>
              <a:r>
                <a:rPr lang="es-ES" sz="1100" kern="100" dirty="0" smtClean="0">
                  <a:latin typeface="Arial" panose="020B0604020202020204" pitchFamily="34" charset="0"/>
                  <a:ea typeface="SimSun" panose="02010600030101010101" pitchFamily="2" charset="-122"/>
                  <a:cs typeface="Arial" panose="020B0604020202020204" pitchFamily="34" charset="0"/>
                </a:rPr>
                <a:t>La clase dominante en la esfera económica trata de reconvertir parte de su capital</a:t>
              </a:r>
              <a:endParaRPr lang="es-ES" sz="1100" kern="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57" name="Text 525">
              <a:extLst>
                <a:ext uri="{FF2B5EF4-FFF2-40B4-BE49-F238E27FC236}">
                  <a16:creationId xmlns="" xmlns:a16="http://schemas.microsoft.com/office/drawing/2014/main" id="{14D2024B-1F74-4110-B662-509139CBE93C}"/>
                </a:ext>
              </a:extLst>
            </p:cNvPr>
            <p:cNvSpPr txBox="1"/>
            <p:nvPr/>
          </p:nvSpPr>
          <p:spPr>
            <a:xfrm>
              <a:off x="7283490" y="5191366"/>
              <a:ext cx="2697128" cy="787217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spcAft>
                  <a:spcPts val="0"/>
                </a:spcAft>
              </a:pPr>
              <a:r>
                <a:rPr lang="es-ES" sz="1000" kern="100" dirty="0" smtClean="0">
                  <a:effectLst/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Segú</a:t>
              </a:r>
              <a:r>
                <a:rPr lang="es-ES" sz="1000" kern="100" dirty="0" smtClean="0"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n Bourdieu (2000) el capital cultural y social que un alumno recibe de su familia implica la inculcación de un </a:t>
              </a:r>
              <a:r>
                <a:rPr lang="es-ES" sz="1000" kern="100" dirty="0" err="1" smtClean="0"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habitus</a:t>
              </a:r>
              <a:r>
                <a:rPr lang="es-ES" sz="1000" kern="100" dirty="0" smtClean="0">
                  <a:latin typeface="Calibri" panose="020F0502020204030204" pitchFamily="34" charset="0"/>
                  <a:ea typeface="SimSun" panose="02010600030101010101" pitchFamily="2" charset="-122"/>
                  <a:cs typeface="Times New Roman" panose="02020603050405020304" pitchFamily="18" charset="0"/>
                </a:rPr>
                <a:t> originario que actúa de regulador de las practicas sociales y la escuela actúa  </a:t>
              </a:r>
              <a:endParaRPr lang="es-ES" sz="1000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58" name="Text 525">
              <a:extLst>
                <a:ext uri="{FF2B5EF4-FFF2-40B4-BE49-F238E27FC236}">
                  <a16:creationId xmlns="" xmlns:a16="http://schemas.microsoft.com/office/drawing/2014/main" id="{F698FFD6-0DFD-4D08-A3B4-43E3C38992CB}"/>
                </a:ext>
              </a:extLst>
            </p:cNvPr>
            <p:cNvSpPr txBox="1"/>
            <p:nvPr/>
          </p:nvSpPr>
          <p:spPr>
            <a:xfrm>
              <a:off x="2179576" y="4452147"/>
              <a:ext cx="1157639" cy="1157720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spcAft>
                  <a:spcPts val="0"/>
                </a:spcAft>
              </a:pPr>
              <a:r>
                <a:rPr lang="es-ES" sz="1200" kern="100" dirty="0" smtClean="0">
                  <a:effectLst/>
                  <a:latin typeface="Arial" panose="020B0604020202020204" pitchFamily="34" charset="0"/>
                  <a:ea typeface="SimSun" panose="02010600030101010101" pitchFamily="2" charset="-122"/>
                  <a:cs typeface="Arial" panose="020B0604020202020204" pitchFamily="34" charset="0"/>
                </a:rPr>
                <a:t>El sistema educativo tiene la tarea de inculcar un arbitrario cultural definido por los grupos dominantes de la sociedad. </a:t>
              </a:r>
              <a:endParaRPr lang="es-ES" sz="1200" kern="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62" name="Text 525">
              <a:extLst>
                <a:ext uri="{FF2B5EF4-FFF2-40B4-BE49-F238E27FC236}">
                  <a16:creationId xmlns="" xmlns:a16="http://schemas.microsoft.com/office/drawing/2014/main" id="{05839DFD-B02D-4429-9986-4A29FF1CCD3D}"/>
                </a:ext>
              </a:extLst>
            </p:cNvPr>
            <p:cNvSpPr txBox="1"/>
            <p:nvPr/>
          </p:nvSpPr>
          <p:spPr>
            <a:xfrm>
              <a:off x="1848222" y="2954019"/>
              <a:ext cx="1482843" cy="935923"/>
            </a:xfrm>
            <a:prstGeom prst="rect">
              <a:avLst/>
            </a:prstGeom>
            <a:noFill/>
          </p:spPr>
          <p:txBody>
            <a:bodyPr wrap="square" lIns="36000" tIns="0" rIns="36000" bIns="0" rtlCol="0" anchor="ctr"/>
            <a:lstStyle/>
            <a:p>
              <a:pPr algn="ctr">
                <a:spcAft>
                  <a:spcPts val="0"/>
                </a:spcAft>
              </a:pPr>
              <a:r>
                <a:rPr lang="es-ES" sz="1200" kern="100" dirty="0" smtClean="0">
                  <a:effectLst/>
                  <a:latin typeface="Arial" panose="020B0604020202020204" pitchFamily="34" charset="0"/>
                  <a:ea typeface="SimSun" panose="02010600030101010101" pitchFamily="2" charset="-122"/>
                  <a:cs typeface="Arial" panose="020B0604020202020204" pitchFamily="34" charset="0"/>
                </a:rPr>
                <a:t>La acción pedagógica favorece a los intereses de las clases dominantes, es un mecanismo de dominación y violencia simbólica. </a:t>
              </a:r>
              <a:endParaRPr lang="es-ES" sz="1200" kern="100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endParaRPr>
            </a:p>
          </p:txBody>
        </p:sp>
        <p:sp>
          <p:nvSpPr>
            <p:cNvPr id="63" name="Clound">
              <a:extLst>
                <a:ext uri="{FF2B5EF4-FFF2-40B4-BE49-F238E27FC236}">
                  <a16:creationId xmlns="" xmlns:a16="http://schemas.microsoft.com/office/drawing/2014/main" id="{186213E3-0321-47DC-8EF0-A305378C40BD}"/>
                </a:ext>
              </a:extLst>
            </p:cNvPr>
            <p:cNvSpPr/>
            <p:nvPr/>
          </p:nvSpPr>
          <p:spPr>
            <a:xfrm>
              <a:off x="5146676" y="2803863"/>
              <a:ext cx="1552096" cy="1224409"/>
            </a:xfrm>
            <a:custGeom>
              <a:avLst/>
              <a:gdLst>
                <a:gd name="rtl" fmla="*/ 93662 w 771414"/>
                <a:gd name="rtt" fmla="*/ 92014 h 485250"/>
                <a:gd name="rtr" fmla="*/ 665983 w 771414"/>
                <a:gd name="rtb" fmla="*/ 393236 h 485250"/>
              </a:gdLst>
              <a:ahLst/>
              <a:cxnLst/>
              <a:rect l="rtl" t="rtt" r="rtr" b="rtb"/>
              <a:pathLst>
                <a:path w="771414" h="485250">
                  <a:moveTo>
                    <a:pt x="161149" y="349627"/>
                  </a:moveTo>
                  <a:cubicBezTo>
                    <a:pt x="161149" y="349627"/>
                    <a:pt x="120454" y="392968"/>
                    <a:pt x="60863" y="374186"/>
                  </a:cubicBezTo>
                  <a:cubicBezTo>
                    <a:pt x="1271" y="355405"/>
                    <a:pt x="-17623" y="277388"/>
                    <a:pt x="17260" y="234048"/>
                  </a:cubicBezTo>
                  <a:cubicBezTo>
                    <a:pt x="52142" y="190705"/>
                    <a:pt x="97199" y="196484"/>
                    <a:pt x="97199" y="196484"/>
                  </a:cubicBezTo>
                  <a:cubicBezTo>
                    <a:pt x="97199" y="196484"/>
                    <a:pt x="67103" y="157864"/>
                    <a:pt x="89931" y="108355"/>
                  </a:cubicBezTo>
                  <a:cubicBezTo>
                    <a:pt x="105919" y="73681"/>
                    <a:pt x="146767" y="55997"/>
                    <a:pt x="181498" y="59233"/>
                  </a:cubicBezTo>
                  <a:cubicBezTo>
                    <a:pt x="228008" y="63568"/>
                    <a:pt x="245449" y="101131"/>
                    <a:pt x="245449" y="101131"/>
                  </a:cubicBezTo>
                  <a:cubicBezTo>
                    <a:pt x="245449" y="101131"/>
                    <a:pt x="252716" y="47676"/>
                    <a:pt x="296319" y="44787"/>
                  </a:cubicBezTo>
                  <a:cubicBezTo>
                    <a:pt x="339922" y="41897"/>
                    <a:pt x="357364" y="78016"/>
                    <a:pt x="357364" y="78016"/>
                  </a:cubicBezTo>
                  <a:cubicBezTo>
                    <a:pt x="357364" y="78016"/>
                    <a:pt x="367377" y="30854"/>
                    <a:pt x="421315" y="8668"/>
                  </a:cubicBezTo>
                  <a:cubicBezTo>
                    <a:pt x="463465" y="-8668"/>
                    <a:pt x="517060" y="0"/>
                    <a:pt x="552124" y="31784"/>
                  </a:cubicBezTo>
                  <a:cubicBezTo>
                    <a:pt x="587188" y="63206"/>
                    <a:pt x="588460" y="122802"/>
                    <a:pt x="588460" y="122802"/>
                  </a:cubicBezTo>
                  <a:cubicBezTo>
                    <a:pt x="588460" y="122802"/>
                    <a:pt x="645144" y="80905"/>
                    <a:pt x="704736" y="105466"/>
                  </a:cubicBezTo>
                  <a:cubicBezTo>
                    <a:pt x="764328" y="130025"/>
                    <a:pt x="787578" y="197928"/>
                    <a:pt x="759966" y="255718"/>
                  </a:cubicBezTo>
                  <a:cubicBezTo>
                    <a:pt x="732348" y="313507"/>
                    <a:pt x="668400" y="314952"/>
                    <a:pt x="668400" y="314952"/>
                  </a:cubicBezTo>
                  <a:cubicBezTo>
                    <a:pt x="668400" y="314952"/>
                    <a:pt x="698814" y="362513"/>
                    <a:pt x="662586" y="395858"/>
                  </a:cubicBezTo>
                  <a:cubicBezTo>
                    <a:pt x="623340" y="431975"/>
                    <a:pt x="578286" y="391522"/>
                    <a:pt x="578286" y="391522"/>
                  </a:cubicBezTo>
                  <a:cubicBezTo>
                    <a:pt x="578286" y="391522"/>
                    <a:pt x="570827" y="453218"/>
                    <a:pt x="521602" y="475317"/>
                  </a:cubicBezTo>
                  <a:cubicBezTo>
                    <a:pt x="476545" y="495542"/>
                    <a:pt x="435849" y="483986"/>
                    <a:pt x="406781" y="452201"/>
                  </a:cubicBezTo>
                  <a:cubicBezTo>
                    <a:pt x="379093" y="421928"/>
                    <a:pt x="376258" y="375632"/>
                    <a:pt x="376258" y="375632"/>
                  </a:cubicBezTo>
                  <a:cubicBezTo>
                    <a:pt x="376258" y="375632"/>
                    <a:pt x="355662" y="433843"/>
                    <a:pt x="299226" y="447868"/>
                  </a:cubicBezTo>
                  <a:cubicBezTo>
                    <a:pt x="258530" y="457981"/>
                    <a:pt x="217834" y="446423"/>
                    <a:pt x="194578" y="421862"/>
                  </a:cubicBezTo>
                  <a:cubicBezTo>
                    <a:pt x="166264" y="391957"/>
                    <a:pt x="161149" y="352515"/>
                    <a:pt x="161149" y="349627"/>
                  </a:cubicBezTo>
                  <a:close/>
                </a:path>
              </a:pathLst>
            </a:custGeom>
            <a:solidFill>
              <a:srgbClr val="7030A0"/>
            </a:solidFill>
            <a:ln w="28575" cap="flat">
              <a:solidFill>
                <a:srgbClr val="FF0066"/>
              </a:solidFill>
              <a:bevel/>
            </a:ln>
            <a:effectLst>
              <a:innerShdw blurRad="114300">
                <a:prstClr val="black"/>
              </a:innerShdw>
            </a:effectLst>
          </p:spPr>
          <p:txBody>
            <a:bodyPr wrap="square" lIns="36000" tIns="0" rIns="36000" bIns="0" rtlCol="0" anchor="ctr"/>
            <a:lstStyle/>
            <a:p>
              <a:pPr algn="ctr">
                <a:spcAft>
                  <a:spcPts val="0"/>
                </a:spcAft>
              </a:pPr>
              <a:endParaRPr lang="es-ES" sz="1200" b="1" kern="100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3" name="Rectángulo 2"/>
          <p:cNvSpPr/>
          <p:nvPr/>
        </p:nvSpPr>
        <p:spPr>
          <a:xfrm>
            <a:off x="5784023" y="2642920"/>
            <a:ext cx="176329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</a:rPr>
              <a:t>EL SENTIDO Y LOS FINES DE LA EDUCACIÓN</a:t>
            </a:r>
            <a:endParaRPr lang="es-MX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3956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276</Words>
  <Application>Microsoft Office PowerPoint</Application>
  <PresentationFormat>Panorámica</PresentationFormat>
  <Paragraphs>27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SimSun</vt:lpstr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IRMA IBARRA</dc:creator>
  <cp:lastModifiedBy>IRMA IBARRA</cp:lastModifiedBy>
  <cp:revision>10</cp:revision>
  <dcterms:created xsi:type="dcterms:W3CDTF">2021-05-20T19:49:59Z</dcterms:created>
  <dcterms:modified xsi:type="dcterms:W3CDTF">2021-05-23T02:12:30Z</dcterms:modified>
</cp:coreProperties>
</file>