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0E947"/>
    <a:srgbClr val="DD75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26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D16F9-719A-4920-B047-94012A6E07EB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09C1A-469B-4E8E-AD3B-94B17C3FB16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45888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D16F9-719A-4920-B047-94012A6E07EB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09C1A-469B-4E8E-AD3B-94B17C3FB16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9887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D16F9-719A-4920-B047-94012A6E07EB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09C1A-469B-4E8E-AD3B-94B17C3FB16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8940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D16F9-719A-4920-B047-94012A6E07EB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09C1A-469B-4E8E-AD3B-94B17C3FB16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4946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D16F9-719A-4920-B047-94012A6E07EB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09C1A-469B-4E8E-AD3B-94B17C3FB16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1477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D16F9-719A-4920-B047-94012A6E07EB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09C1A-469B-4E8E-AD3B-94B17C3FB16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3475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D16F9-719A-4920-B047-94012A6E07EB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09C1A-469B-4E8E-AD3B-94B17C3FB16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2266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D16F9-719A-4920-B047-94012A6E07EB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09C1A-469B-4E8E-AD3B-94B17C3FB16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45611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D16F9-719A-4920-B047-94012A6E07EB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09C1A-469B-4E8E-AD3B-94B17C3FB16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05230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D16F9-719A-4920-B047-94012A6E07EB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09C1A-469B-4E8E-AD3B-94B17C3FB16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2693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D16F9-719A-4920-B047-94012A6E07EB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09C1A-469B-4E8E-AD3B-94B17C3FB16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99681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D16F9-719A-4920-B047-94012A6E07EB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009C1A-469B-4E8E-AD3B-94B17C3FB16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9259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8" r="16593"/>
          <a:stretch/>
        </p:blipFill>
        <p:spPr>
          <a:xfrm>
            <a:off x="1567543" y="1448479"/>
            <a:ext cx="2481943" cy="2999012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4229100" y="1701490"/>
            <a:ext cx="382088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 smtClean="0">
                <a:latin typeface="Century Gothic" panose="020B0502020202020204" pitchFamily="34" charset="0"/>
              </a:rPr>
              <a:t>ESCUELA NORMAL DE EDUCACIÓN PREESCOLAR </a:t>
            </a:r>
            <a:endParaRPr lang="es-MX" sz="3600" b="1" dirty="0">
              <a:latin typeface="Century Gothic" panose="020B050202020202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049486" y="4262825"/>
            <a:ext cx="41801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latin typeface="Century Gothic" panose="020B0502020202020204" pitchFamily="34" charset="0"/>
              </a:rPr>
              <a:t>Mariana Abigail Avila Olivares #1</a:t>
            </a:r>
          </a:p>
          <a:p>
            <a:pPr algn="ctr"/>
            <a:endParaRPr lang="es-MX" dirty="0" smtClean="0">
              <a:latin typeface="Century Gothic" panose="020B0502020202020204" pitchFamily="34" charset="0"/>
            </a:endParaRPr>
          </a:p>
          <a:p>
            <a:pPr algn="ctr"/>
            <a:r>
              <a:rPr lang="es-MX" dirty="0" smtClean="0">
                <a:latin typeface="Century Gothic" panose="020B0502020202020204" pitchFamily="34" charset="0"/>
              </a:rPr>
              <a:t>2° ´´C´´ </a:t>
            </a:r>
            <a:r>
              <a:rPr lang="es-MX" b="1" dirty="0" smtClean="0">
                <a:latin typeface="Century Gothic" panose="020B0502020202020204" pitchFamily="34" charset="0"/>
              </a:rPr>
              <a:t> </a:t>
            </a:r>
            <a:endParaRPr lang="es-MX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7913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ángulo 26"/>
          <p:cNvSpPr/>
          <p:nvPr/>
        </p:nvSpPr>
        <p:spPr>
          <a:xfrm>
            <a:off x="0" y="0"/>
            <a:ext cx="3071675" cy="523220"/>
          </a:xfrm>
          <a:prstGeom prst="rect">
            <a:avLst/>
          </a:prstGeom>
          <a:solidFill>
            <a:srgbClr val="DD75E5"/>
          </a:solidFill>
        </p:spPr>
        <p:txBody>
          <a:bodyPr wrap="none">
            <a:spAutoFit/>
          </a:bodyPr>
          <a:lstStyle/>
          <a:p>
            <a:r>
              <a:rPr lang="es-MX" sz="2800" b="1" i="0" dirty="0" smtClean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 </a:t>
            </a:r>
            <a:r>
              <a:rPr lang="es-MX" sz="28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T</a:t>
            </a:r>
            <a:r>
              <a:rPr lang="es-MX" sz="2800" b="1" i="0" dirty="0" smtClean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eoría Bourdieu </a:t>
            </a:r>
            <a:endParaRPr lang="es-MX" sz="2800" b="1" dirty="0">
              <a:latin typeface="Century Gothic" panose="020B0502020202020204" pitchFamily="34" charset="0"/>
            </a:endParaRPr>
          </a:p>
        </p:txBody>
      </p:sp>
      <p:grpSp>
        <p:nvGrpSpPr>
          <p:cNvPr id="1033" name="Grupo 1032"/>
          <p:cNvGrpSpPr/>
          <p:nvPr/>
        </p:nvGrpSpPr>
        <p:grpSpPr>
          <a:xfrm>
            <a:off x="3417670" y="48837"/>
            <a:ext cx="5726330" cy="6809163"/>
            <a:chOff x="1928792" y="48837"/>
            <a:chExt cx="5726330" cy="6809163"/>
          </a:xfrm>
        </p:grpSpPr>
        <p:grpSp>
          <p:nvGrpSpPr>
            <p:cNvPr id="31" name="Grupo 30"/>
            <p:cNvGrpSpPr/>
            <p:nvPr/>
          </p:nvGrpSpPr>
          <p:grpSpPr>
            <a:xfrm>
              <a:off x="1928792" y="2302474"/>
              <a:ext cx="5726330" cy="4555526"/>
              <a:chOff x="2408900" y="1551297"/>
              <a:chExt cx="5726330" cy="4555526"/>
            </a:xfrm>
          </p:grpSpPr>
          <p:cxnSp>
            <p:nvCxnSpPr>
              <p:cNvPr id="8" name="Conector recto de flecha 7"/>
              <p:cNvCxnSpPr/>
              <p:nvPr/>
            </p:nvCxnSpPr>
            <p:spPr>
              <a:xfrm>
                <a:off x="6293448" y="1551297"/>
                <a:ext cx="643946" cy="453266"/>
              </a:xfrm>
              <a:prstGeom prst="straightConnector1">
                <a:avLst/>
              </a:prstGeom>
              <a:ln w="38100">
                <a:solidFill>
                  <a:schemeClr val="accent4">
                    <a:lumMod val="7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CuadroTexto 8"/>
              <p:cNvSpPr txBox="1"/>
              <p:nvPr/>
            </p:nvSpPr>
            <p:spPr>
              <a:xfrm>
                <a:off x="6680328" y="2220217"/>
                <a:ext cx="145490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dirty="0" smtClean="0">
                    <a:latin typeface="Century Gothic" panose="020B0502020202020204" pitchFamily="34" charset="0"/>
                  </a:rPr>
                  <a:t>Función cultural</a:t>
                </a:r>
                <a:endParaRPr lang="es-MX" dirty="0">
                  <a:latin typeface="Century Gothic" panose="020B0502020202020204" pitchFamily="34" charset="0"/>
                </a:endParaRPr>
              </a:p>
            </p:txBody>
          </p:sp>
          <p:sp>
            <p:nvSpPr>
              <p:cNvPr id="11" name="CuadroTexto 10"/>
              <p:cNvSpPr txBox="1"/>
              <p:nvPr/>
            </p:nvSpPr>
            <p:spPr>
              <a:xfrm>
                <a:off x="4823610" y="2277073"/>
                <a:ext cx="112819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dirty="0" smtClean="0">
                    <a:latin typeface="Century Gothic" panose="020B0502020202020204" pitchFamily="34" charset="0"/>
                  </a:rPr>
                  <a:t>Función social </a:t>
                </a:r>
                <a:endParaRPr lang="es-MX" dirty="0">
                  <a:latin typeface="Century Gothic" panose="020B0502020202020204" pitchFamily="34" charset="0"/>
                </a:endParaRPr>
              </a:p>
            </p:txBody>
          </p:sp>
          <p:sp>
            <p:nvSpPr>
              <p:cNvPr id="12" name="CuadroTexto 11"/>
              <p:cNvSpPr txBox="1"/>
              <p:nvPr/>
            </p:nvSpPr>
            <p:spPr>
              <a:xfrm>
                <a:off x="2658479" y="2033714"/>
                <a:ext cx="1454902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 smtClean="0">
                    <a:latin typeface="Century Gothic" panose="020B0502020202020204" pitchFamily="34" charset="0"/>
                  </a:rPr>
                  <a:t>Función ideológica </a:t>
                </a:r>
                <a:endParaRPr lang="es-MX" sz="1600" dirty="0">
                  <a:latin typeface="Century Gothic" panose="020B0502020202020204" pitchFamily="34" charset="0"/>
                </a:endParaRPr>
              </a:p>
            </p:txBody>
          </p:sp>
          <p:cxnSp>
            <p:nvCxnSpPr>
              <p:cNvPr id="14" name="Conector recto de flecha 13"/>
              <p:cNvCxnSpPr/>
              <p:nvPr/>
            </p:nvCxnSpPr>
            <p:spPr>
              <a:xfrm flipH="1">
                <a:off x="5312419" y="1590659"/>
                <a:ext cx="49971" cy="592902"/>
              </a:xfrm>
              <a:prstGeom prst="straightConnector1">
                <a:avLst/>
              </a:prstGeom>
              <a:ln w="38100">
                <a:solidFill>
                  <a:schemeClr val="accent4">
                    <a:lumMod val="7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Conector recto de flecha 15"/>
              <p:cNvCxnSpPr/>
              <p:nvPr/>
            </p:nvCxnSpPr>
            <p:spPr>
              <a:xfrm flipH="1">
                <a:off x="3289618" y="1590659"/>
                <a:ext cx="963291" cy="439203"/>
              </a:xfrm>
              <a:prstGeom prst="straightConnector1">
                <a:avLst/>
              </a:prstGeom>
              <a:ln w="38100">
                <a:solidFill>
                  <a:schemeClr val="accent4">
                    <a:lumMod val="7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Elipse 16"/>
              <p:cNvSpPr/>
              <p:nvPr/>
            </p:nvSpPr>
            <p:spPr>
              <a:xfrm>
                <a:off x="2588797" y="1950082"/>
                <a:ext cx="1367991" cy="962148"/>
              </a:xfrm>
              <a:prstGeom prst="ellipse">
                <a:avLst/>
              </a:prstGeom>
              <a:noFill/>
              <a:ln w="28575">
                <a:solidFill>
                  <a:srgbClr val="A0E94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latin typeface="Century Gothic" panose="020B0502020202020204" pitchFamily="34" charset="0"/>
                </a:endParaRPr>
              </a:p>
            </p:txBody>
          </p:sp>
          <p:sp>
            <p:nvSpPr>
              <p:cNvPr id="20" name="Elipse 19"/>
              <p:cNvSpPr/>
              <p:nvPr/>
            </p:nvSpPr>
            <p:spPr>
              <a:xfrm>
                <a:off x="4735578" y="2204590"/>
                <a:ext cx="1253624" cy="950908"/>
              </a:xfrm>
              <a:prstGeom prst="ellipse">
                <a:avLst/>
              </a:prstGeom>
              <a:noFill/>
              <a:ln w="28575">
                <a:solidFill>
                  <a:srgbClr val="A0E94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21" name="Elipse 20"/>
              <p:cNvSpPr/>
              <p:nvPr/>
            </p:nvSpPr>
            <p:spPr>
              <a:xfrm>
                <a:off x="6560389" y="2067929"/>
                <a:ext cx="1262580" cy="950908"/>
              </a:xfrm>
              <a:prstGeom prst="ellipse">
                <a:avLst/>
              </a:prstGeom>
              <a:noFill/>
              <a:ln w="28575">
                <a:solidFill>
                  <a:srgbClr val="A0E94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latin typeface="Century Gothic" panose="020B0502020202020204" pitchFamily="34" charset="0"/>
                </a:endParaRPr>
              </a:p>
            </p:txBody>
          </p:sp>
          <p:sp>
            <p:nvSpPr>
              <p:cNvPr id="18" name="Rectángulo redondeado 17"/>
              <p:cNvSpPr/>
              <p:nvPr/>
            </p:nvSpPr>
            <p:spPr>
              <a:xfrm>
                <a:off x="6163450" y="3219203"/>
                <a:ext cx="1547888" cy="1382335"/>
              </a:xfrm>
              <a:prstGeom prst="roundRect">
                <a:avLst/>
              </a:prstGeom>
              <a:solidFill>
                <a:srgbClr val="FFC000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MX" dirty="0" smtClean="0">
                    <a:solidFill>
                      <a:sysClr val="windowText" lastClr="000000"/>
                    </a:solidFill>
                    <a:latin typeface="Century Gothic" panose="020B0502020202020204" pitchFamily="34" charset="0"/>
                  </a:rPr>
                  <a:t>Inculcar, transmitir y conservar la cultura </a:t>
                </a:r>
                <a:endParaRPr lang="es-MX" dirty="0">
                  <a:solidFill>
                    <a:sysClr val="windowText" lastClr="000000"/>
                  </a:solidFill>
                  <a:latin typeface="Century Gothic" panose="020B0502020202020204" pitchFamily="34" charset="0"/>
                </a:endParaRPr>
              </a:p>
            </p:txBody>
          </p:sp>
          <p:sp>
            <p:nvSpPr>
              <p:cNvPr id="24" name="Rectángulo redondeado 23"/>
              <p:cNvSpPr/>
              <p:nvPr/>
            </p:nvSpPr>
            <p:spPr>
              <a:xfrm>
                <a:off x="4468920" y="3219203"/>
                <a:ext cx="1547888" cy="2120240"/>
              </a:xfrm>
              <a:prstGeom prst="roundRect">
                <a:avLst/>
              </a:prstGeom>
              <a:solidFill>
                <a:srgbClr val="FFC000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>
                  <a:solidFill>
                    <a:sysClr val="windowText" lastClr="000000"/>
                  </a:solidFill>
                  <a:latin typeface="Century Gothic" panose="020B0502020202020204" pitchFamily="34" charset="0"/>
                </a:endParaRPr>
              </a:p>
            </p:txBody>
          </p:sp>
          <p:sp>
            <p:nvSpPr>
              <p:cNvPr id="25" name="Rectángulo redondeado 24"/>
              <p:cNvSpPr/>
              <p:nvPr/>
            </p:nvSpPr>
            <p:spPr>
              <a:xfrm>
                <a:off x="4319547" y="3371603"/>
                <a:ext cx="1669655" cy="2120241"/>
              </a:xfrm>
              <a:prstGeom prst="round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>
                  <a:solidFill>
                    <a:sysClr val="windowText" lastClr="000000"/>
                  </a:solidFill>
                  <a:latin typeface="Century Gothic" panose="020B0502020202020204" pitchFamily="34" charset="0"/>
                </a:endParaRPr>
              </a:p>
            </p:txBody>
          </p:sp>
          <p:sp>
            <p:nvSpPr>
              <p:cNvPr id="22" name="Rectángulo 21"/>
              <p:cNvSpPr/>
              <p:nvPr/>
            </p:nvSpPr>
            <p:spPr>
              <a:xfrm>
                <a:off x="4372177" y="3416412"/>
                <a:ext cx="1579632" cy="17543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MX" dirty="0" smtClean="0">
                    <a:solidFill>
                      <a:sysClr val="windowText" lastClr="000000"/>
                    </a:solidFill>
                    <a:latin typeface="Century Gothic" panose="020B0502020202020204" pitchFamily="34" charset="0"/>
                  </a:rPr>
                  <a:t>Al reproducir la estructura social y sus relaciones de clase </a:t>
                </a:r>
                <a:endParaRPr lang="es-MX" dirty="0">
                  <a:solidFill>
                    <a:sysClr val="windowText" lastClr="000000"/>
                  </a:solidFill>
                  <a:latin typeface="Century Gothic" panose="020B0502020202020204" pitchFamily="34" charset="0"/>
                </a:endParaRPr>
              </a:p>
            </p:txBody>
          </p:sp>
          <p:sp>
            <p:nvSpPr>
              <p:cNvPr id="23" name="Rectángulo redondeado 22"/>
              <p:cNvSpPr/>
              <p:nvPr/>
            </p:nvSpPr>
            <p:spPr>
              <a:xfrm>
                <a:off x="6293448" y="3282569"/>
                <a:ext cx="1547888" cy="1382335"/>
              </a:xfrm>
              <a:prstGeom prst="round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>
                  <a:solidFill>
                    <a:sysClr val="windowText" lastClr="000000"/>
                  </a:solidFill>
                  <a:latin typeface="Century Gothic" panose="020B0502020202020204" pitchFamily="34" charset="0"/>
                </a:endParaRPr>
              </a:p>
            </p:txBody>
          </p:sp>
          <p:sp>
            <p:nvSpPr>
              <p:cNvPr id="28" name="Rectángulo redondeado 27"/>
              <p:cNvSpPr/>
              <p:nvPr/>
            </p:nvSpPr>
            <p:spPr>
              <a:xfrm>
                <a:off x="2408900" y="3061544"/>
                <a:ext cx="1547888" cy="3045279"/>
              </a:xfrm>
              <a:prstGeom prst="roundRect">
                <a:avLst/>
              </a:prstGeom>
              <a:solidFill>
                <a:srgbClr val="FFC000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>
                  <a:solidFill>
                    <a:sysClr val="windowText" lastClr="000000"/>
                  </a:solidFill>
                  <a:latin typeface="Century Gothic" panose="020B0502020202020204" pitchFamily="34" charset="0"/>
                </a:endParaRPr>
              </a:p>
            </p:txBody>
          </p:sp>
          <p:sp>
            <p:nvSpPr>
              <p:cNvPr id="29" name="Rectángulo redondeado 28"/>
              <p:cNvSpPr/>
              <p:nvPr/>
            </p:nvSpPr>
            <p:spPr>
              <a:xfrm>
                <a:off x="2536167" y="3199693"/>
                <a:ext cx="1669655" cy="2907130"/>
              </a:xfrm>
              <a:prstGeom prst="round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>
                  <a:solidFill>
                    <a:sysClr val="windowText" lastClr="000000"/>
                  </a:solidFill>
                  <a:latin typeface="Century Gothic" panose="020B0502020202020204" pitchFamily="34" charset="0"/>
                </a:endParaRPr>
              </a:p>
            </p:txBody>
          </p:sp>
          <p:sp>
            <p:nvSpPr>
              <p:cNvPr id="30" name="Rectángulo 29"/>
              <p:cNvSpPr/>
              <p:nvPr/>
            </p:nvSpPr>
            <p:spPr>
              <a:xfrm>
                <a:off x="2588797" y="3244502"/>
                <a:ext cx="1579632" cy="23083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MX" sz="1600" dirty="0" smtClean="0">
                    <a:solidFill>
                      <a:sysClr val="windowText" lastClr="000000"/>
                    </a:solidFill>
                    <a:latin typeface="Century Gothic" panose="020B0502020202020204" pitchFamily="34" charset="0"/>
                  </a:rPr>
                  <a:t>Al enmascarar esta función social bajo la apariencia de ser autónoma independiente y neutral </a:t>
                </a:r>
                <a:r>
                  <a:rPr lang="es-MX" sz="1600" dirty="0" smtClean="0">
                    <a:solidFill>
                      <a:sysClr val="windowText" lastClr="000000"/>
                    </a:solidFill>
                    <a:latin typeface="Century Gothic" panose="020B0502020202020204" pitchFamily="34" charset="0"/>
                  </a:rPr>
                  <a:t> </a:t>
                </a:r>
                <a:endParaRPr lang="es-MX" sz="1600" dirty="0">
                  <a:solidFill>
                    <a:sysClr val="windowText" lastClr="000000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030" name="Grupo 1029"/>
            <p:cNvGrpSpPr/>
            <p:nvPr/>
          </p:nvGrpSpPr>
          <p:grpSpPr>
            <a:xfrm>
              <a:off x="3329071" y="48837"/>
              <a:ext cx="3313042" cy="1186070"/>
              <a:chOff x="2721147" y="658944"/>
              <a:chExt cx="3313042" cy="1186070"/>
            </a:xfrm>
          </p:grpSpPr>
          <p:sp>
            <p:nvSpPr>
              <p:cNvPr id="4" name="Rectángulo redondeado 3"/>
              <p:cNvSpPr/>
              <p:nvPr/>
            </p:nvSpPr>
            <p:spPr>
              <a:xfrm>
                <a:off x="2721147" y="658944"/>
                <a:ext cx="2928730" cy="1046922"/>
              </a:xfrm>
              <a:prstGeom prst="roundRect">
                <a:avLst/>
              </a:prstGeom>
              <a:solidFill>
                <a:srgbClr val="A0E9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" name="Rectángulo redondeado 5"/>
              <p:cNvSpPr/>
              <p:nvPr/>
            </p:nvSpPr>
            <p:spPr>
              <a:xfrm>
                <a:off x="2913303" y="798092"/>
                <a:ext cx="2928730" cy="1046922"/>
              </a:xfrm>
              <a:prstGeom prst="roundRect">
                <a:avLst/>
              </a:prstGeom>
              <a:noFill/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" name="CuadroTexto 4"/>
              <p:cNvSpPr txBox="1"/>
              <p:nvPr/>
            </p:nvSpPr>
            <p:spPr>
              <a:xfrm>
                <a:off x="3075640" y="945092"/>
                <a:ext cx="2958549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 smtClean="0">
                    <a:latin typeface="Century Gothic" panose="020B0502020202020204" pitchFamily="34" charset="0"/>
                  </a:rPr>
                  <a:t>La reproducción y las funciones de la escuela </a:t>
                </a:r>
                <a:endParaRPr lang="es-MX" sz="1600" dirty="0">
                  <a:latin typeface="Century Gothic" panose="020B0502020202020204" pitchFamily="34" charset="0"/>
                </a:endParaRPr>
              </a:p>
            </p:txBody>
          </p:sp>
        </p:grpSp>
        <p:sp>
          <p:nvSpPr>
            <p:cNvPr id="1025" name="CuadroTexto 1024"/>
            <p:cNvSpPr txBox="1"/>
            <p:nvPr/>
          </p:nvSpPr>
          <p:spPr>
            <a:xfrm>
              <a:off x="3474780" y="1925076"/>
              <a:ext cx="265598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dirty="0" smtClean="0"/>
                <a:t>Tres  ejes temáticos </a:t>
              </a:r>
              <a:endParaRPr lang="es-MX" dirty="0"/>
            </a:p>
          </p:txBody>
        </p:sp>
        <p:cxnSp>
          <p:nvCxnSpPr>
            <p:cNvPr id="40" name="Conector recto de flecha 39"/>
            <p:cNvCxnSpPr>
              <a:stCxn id="6" idx="2"/>
            </p:cNvCxnSpPr>
            <p:nvPr/>
          </p:nvCxnSpPr>
          <p:spPr>
            <a:xfrm>
              <a:off x="4985592" y="1234907"/>
              <a:ext cx="0" cy="75047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34" name="Elipse 1033"/>
          <p:cNvSpPr/>
          <p:nvPr/>
        </p:nvSpPr>
        <p:spPr>
          <a:xfrm>
            <a:off x="47755" y="904599"/>
            <a:ext cx="3187747" cy="5816244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Propone la construcción de una teoría que incluya un sistema de relaciones entre la escuela concebida como institución de reproducción de la cultura legitima; las clases sociales, caracterizadas por los distancias desiguales de cultura escolar </a:t>
            </a:r>
            <a:endParaRPr lang="es-MX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036" name="Conector recto de flecha 1035"/>
          <p:cNvCxnSpPr>
            <a:endCxn id="1034" idx="0"/>
          </p:cNvCxnSpPr>
          <p:nvPr/>
        </p:nvCxnSpPr>
        <p:spPr>
          <a:xfrm>
            <a:off x="1641628" y="572298"/>
            <a:ext cx="1" cy="33230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recto de flecha 46"/>
          <p:cNvCxnSpPr>
            <a:stCxn id="27" idx="3"/>
          </p:cNvCxnSpPr>
          <p:nvPr/>
        </p:nvCxnSpPr>
        <p:spPr>
          <a:xfrm>
            <a:off x="3071675" y="261610"/>
            <a:ext cx="1674639" cy="65815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0" name="CuadroTexto 1039"/>
          <p:cNvSpPr txBox="1"/>
          <p:nvPr/>
        </p:nvSpPr>
        <p:spPr>
          <a:xfrm>
            <a:off x="7339190" y="5714088"/>
            <a:ext cx="172251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 smtClean="0">
                <a:latin typeface="Century Gothic" panose="020B0502020202020204" pitchFamily="34" charset="0"/>
              </a:rPr>
              <a:t>Solo la construcción de un sistema de relaciones entre la enseñanza y la estructura de las relaciones sociales. </a:t>
            </a:r>
            <a:endParaRPr lang="es-MX" sz="11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2296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e 3"/>
          <p:cNvSpPr/>
          <p:nvPr/>
        </p:nvSpPr>
        <p:spPr>
          <a:xfrm>
            <a:off x="1061622" y="39755"/>
            <a:ext cx="7288696" cy="686462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76200">
            <a:solidFill>
              <a:srgbClr val="A0E947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39703" y="1677091"/>
            <a:ext cx="3532533" cy="1039604"/>
          </a:xfrm>
        </p:spPr>
        <p:txBody>
          <a:bodyPr/>
          <a:lstStyle/>
          <a:p>
            <a:pPr algn="ctr"/>
            <a:r>
              <a:rPr lang="es-MX" dirty="0" smtClean="0">
                <a:latin typeface="Century Gothic" panose="020B0502020202020204" pitchFamily="34" charset="0"/>
              </a:rPr>
              <a:t>Referencia:</a:t>
            </a: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348531" y="3299790"/>
            <a:ext cx="4714875" cy="1510747"/>
          </a:xfrm>
        </p:spPr>
        <p:txBody>
          <a:bodyPr/>
          <a:lstStyle/>
          <a:p>
            <a:r>
              <a:rPr lang="es-MX" dirty="0" err="1">
                <a:latin typeface="Century Gothic" panose="020B0502020202020204" pitchFamily="34" charset="0"/>
              </a:rPr>
              <a:t>https</a:t>
            </a:r>
            <a:r>
              <a:rPr lang="es-MX" dirty="0">
                <a:latin typeface="Century Gothic" panose="020B0502020202020204" pitchFamily="34" charset="0"/>
              </a:rPr>
              <a:t>://</a:t>
            </a:r>
            <a:r>
              <a:rPr lang="es-MX" dirty="0" err="1">
                <a:latin typeface="Century Gothic" panose="020B0502020202020204" pitchFamily="34" charset="0"/>
              </a:rPr>
              <a:t>slideplayer.es</a:t>
            </a:r>
            <a:r>
              <a:rPr lang="es-MX" dirty="0">
                <a:latin typeface="Century Gothic" panose="020B0502020202020204" pitchFamily="34" charset="0"/>
              </a:rPr>
              <a:t>/</a:t>
            </a:r>
            <a:r>
              <a:rPr lang="es-MX" dirty="0" err="1">
                <a:latin typeface="Century Gothic" panose="020B0502020202020204" pitchFamily="34" charset="0"/>
              </a:rPr>
              <a:t>slide</a:t>
            </a:r>
            <a:r>
              <a:rPr lang="es-MX" dirty="0">
                <a:latin typeface="Century Gothic" panose="020B0502020202020204" pitchFamily="34" charset="0"/>
              </a:rPr>
              <a:t>/3343895/</a:t>
            </a:r>
          </a:p>
        </p:txBody>
      </p:sp>
    </p:spTree>
    <p:extLst>
      <p:ext uri="{BB962C8B-B14F-4D97-AF65-F5344CB8AC3E}">
        <p14:creationId xmlns:p14="http://schemas.microsoft.com/office/powerpoint/2010/main" val="23031130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</TotalTime>
  <Words>129</Words>
  <Application>Microsoft Office PowerPoint</Application>
  <PresentationFormat>Presentación en pantalla (4:3)</PresentationFormat>
  <Paragraphs>17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Tema de Office</vt:lpstr>
      <vt:lpstr>Presentación de PowerPoint</vt:lpstr>
      <vt:lpstr>Presentación de PowerPoint</vt:lpstr>
      <vt:lpstr>Referencia: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ELL</dc:creator>
  <cp:lastModifiedBy>ELL</cp:lastModifiedBy>
  <cp:revision>38</cp:revision>
  <dcterms:created xsi:type="dcterms:W3CDTF">2021-05-25T15:34:23Z</dcterms:created>
  <dcterms:modified xsi:type="dcterms:W3CDTF">2021-05-25T16:26:52Z</dcterms:modified>
</cp:coreProperties>
</file>