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3" d="100"/>
          <a:sy n="53" d="100"/>
        </p:scale>
        <p:origin x="1380"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164970BA-8EDD-4DF1-AFCF-6FD9247C6C2A}" type="datetimeFigureOut">
              <a:rPr lang="es-MX" smtClean="0"/>
              <a:t>23/05/2021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406298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64970BA-8EDD-4DF1-AFCF-6FD9247C6C2A}" type="datetimeFigureOut">
              <a:rPr lang="es-MX" smtClean="0"/>
              <a:t>23/05/2021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3335671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64970BA-8EDD-4DF1-AFCF-6FD9247C6C2A}" type="datetimeFigureOut">
              <a:rPr lang="es-MX" smtClean="0"/>
              <a:t>23/05/2021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245855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64970BA-8EDD-4DF1-AFCF-6FD9247C6C2A}" type="datetimeFigureOut">
              <a:rPr lang="es-MX" smtClean="0"/>
              <a:t>23/05/2021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349226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64970BA-8EDD-4DF1-AFCF-6FD9247C6C2A}" type="datetimeFigureOut">
              <a:rPr lang="es-MX" smtClean="0"/>
              <a:t>23/05/2021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146789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64970BA-8EDD-4DF1-AFCF-6FD9247C6C2A}" type="datetimeFigureOut">
              <a:rPr lang="es-MX" smtClean="0"/>
              <a:t>23/05/2021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255410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64970BA-8EDD-4DF1-AFCF-6FD9247C6C2A}" type="datetimeFigureOut">
              <a:rPr lang="es-MX" smtClean="0"/>
              <a:t>23/05/2021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215499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64970BA-8EDD-4DF1-AFCF-6FD9247C6C2A}" type="datetimeFigureOut">
              <a:rPr lang="es-MX" smtClean="0"/>
              <a:t>23/05/2021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182875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64970BA-8EDD-4DF1-AFCF-6FD9247C6C2A}" type="datetimeFigureOut">
              <a:rPr lang="es-MX" smtClean="0"/>
              <a:t>23/05/2021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2565787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64970BA-8EDD-4DF1-AFCF-6FD9247C6C2A}" type="datetimeFigureOut">
              <a:rPr lang="es-MX" smtClean="0"/>
              <a:t>23/05/2021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1847508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64970BA-8EDD-4DF1-AFCF-6FD9247C6C2A}" type="datetimeFigureOut">
              <a:rPr lang="es-MX" smtClean="0"/>
              <a:t>23/05/2021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6812D7B-9135-4403-9F1B-5CC4F015D777}" type="slidenum">
              <a:rPr lang="es-MX" smtClean="0"/>
              <a:t>‹Nº›</a:t>
            </a:fld>
            <a:endParaRPr lang="es-MX"/>
          </a:p>
        </p:txBody>
      </p:sp>
    </p:spTree>
    <p:extLst>
      <p:ext uri="{BB962C8B-B14F-4D97-AF65-F5344CB8AC3E}">
        <p14:creationId xmlns:p14="http://schemas.microsoft.com/office/powerpoint/2010/main" val="2932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970BA-8EDD-4DF1-AFCF-6FD9247C6C2A}" type="datetimeFigureOut">
              <a:rPr lang="es-MX" smtClean="0"/>
              <a:t>23/05/2021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12D7B-9135-4403-9F1B-5CC4F015D777}" type="slidenum">
              <a:rPr lang="es-MX" smtClean="0"/>
              <a:t>‹Nº›</a:t>
            </a:fld>
            <a:endParaRPr lang="es-MX"/>
          </a:p>
        </p:txBody>
      </p:sp>
    </p:spTree>
    <p:extLst>
      <p:ext uri="{BB962C8B-B14F-4D97-AF65-F5344CB8AC3E}">
        <p14:creationId xmlns:p14="http://schemas.microsoft.com/office/powerpoint/2010/main" val="307774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416056_73ZD13gpc9s4nJWnghYOxnlaM.jpg (688×523) | Fondos para diapositivas, Fondos  para diapositivas elegantes, Plantillas de fondo de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99644"/>
            <a:ext cx="12192001" cy="694124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ChangeArrowheads="1"/>
          </p:cNvSpPr>
          <p:nvPr/>
        </p:nvSpPr>
        <p:spPr bwMode="auto">
          <a:xfrm>
            <a:off x="1627632" y="292608"/>
            <a:ext cx="925372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dirty="0"/>
          </a:p>
        </p:txBody>
      </p:sp>
      <p:pic>
        <p:nvPicPr>
          <p:cNvPr id="2049" name="Imagen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632" y="392760"/>
            <a:ext cx="1440720" cy="14986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207008" y="292608"/>
            <a:ext cx="10686288"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EDUACIÓN PREESCOLAR</a:t>
            </a:r>
            <a:endParaRPr kumimoji="0" lang="es-MX" altLang="es-MX"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Licenciatura en Educación Preescolar</a:t>
            </a:r>
            <a:endParaRPr kumimoji="0" lang="es-MX" altLang="es-MX"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CICLO ESCOLAR</a:t>
            </a:r>
            <a:endParaRPr kumimoji="0" lang="es-MX" altLang="es-MX"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2020 - 2021</a:t>
            </a:r>
            <a:b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 Filosofía de la educación </a:t>
            </a:r>
            <a:b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br>
            <a: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CUARTO SEMESTRE</a:t>
            </a:r>
            <a:endParaRPr kumimoji="0" lang="es-MX" altLang="es-MX"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DOCENTE: Carlos Armando Balderas Valdés</a:t>
            </a:r>
          </a:p>
          <a:p>
            <a:pPr lvl="0" algn="ctr" eaLnBrk="0" fontAlgn="base" hangingPunct="0">
              <a:spcBef>
                <a:spcPct val="0"/>
              </a:spcBef>
              <a:spcAft>
                <a:spcPct val="0"/>
              </a:spcAft>
            </a:pPr>
            <a:r>
              <a:rPr lang="es-ES" sz="2400" dirty="0"/>
              <a:t> </a:t>
            </a:r>
            <a:r>
              <a:rPr lang="es-ES" sz="2400" dirty="0" smtClean="0"/>
              <a:t>UNIDAD 2: La </a:t>
            </a:r>
            <a:r>
              <a:rPr lang="es-ES" sz="2400" dirty="0"/>
              <a:t>educación como agente de cambio social o la transformación personal</a:t>
            </a:r>
            <a:r>
              <a:rPr lang="es-ES" sz="2400" dirty="0" smtClean="0"/>
              <a:t>.</a:t>
            </a:r>
          </a:p>
          <a:p>
            <a:pPr lvl="0" algn="ctr" eaLnBrk="0" fontAlgn="base" hangingPunct="0">
              <a:spcBef>
                <a:spcPct val="0"/>
              </a:spcBef>
              <a:spcAft>
                <a:spcPct val="0"/>
              </a:spcAft>
            </a:pPr>
            <a:r>
              <a:rPr lang="es-MX" sz="2800" b="1" kern="0" dirty="0">
                <a:solidFill>
                  <a:prstClr val="black"/>
                </a:solidFill>
              </a:rPr>
              <a:t>Propósito: </a:t>
            </a:r>
            <a:r>
              <a:rPr lang="es-MX" sz="2400" kern="0" dirty="0">
                <a:solidFill>
                  <a:prstClr val="black"/>
                </a:solidFill>
              </a:rPr>
              <a:t>Que los estudiantes indaguen críticamente sobre distintas perspectivas filosóficas que arrojan luz a los principales conceptos y actividades constitutivas de la labor pedagógica, reflexionen sobre el tema como el sentido de la educación, el papel que juega el conocimiento del dentro de la educación y la relación que existe entre la labor del educador y el tipo de sociedad que se desea tener.</a:t>
            </a:r>
            <a:endParaRPr kumimoji="0" lang="es-ES" altLang="es-MX"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6" name="Rectángulo 5"/>
          <p:cNvSpPr/>
          <p:nvPr/>
        </p:nvSpPr>
        <p:spPr>
          <a:xfrm>
            <a:off x="946254" y="4873482"/>
            <a:ext cx="11277600" cy="1984518"/>
          </a:xfrm>
          <a:prstGeom prst="rect">
            <a:avLst/>
          </a:prstGeom>
        </p:spPr>
        <p:txBody>
          <a:bodyPr wrap="square">
            <a:spAutoFit/>
          </a:bodyPr>
          <a:lstStyle/>
          <a:p>
            <a:pPr algn="ctr">
              <a:lnSpc>
                <a:spcPct val="107000"/>
              </a:lnSpc>
              <a:spcAft>
                <a:spcPts val="800"/>
              </a:spcAft>
            </a:pPr>
            <a:r>
              <a:rPr lang="es-ES_tradnl" b="1" dirty="0" smtClean="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_tradnl" b="1" dirty="0" smtClean="0">
                <a:effectLst/>
                <a:latin typeface="Arial" panose="020B0604020202020204" pitchFamily="34" charset="0"/>
                <a:ea typeface="Calibri" panose="020F0502020204030204" pitchFamily="34" charset="0"/>
                <a:cs typeface="Times New Roman" panose="02020603050405020304" pitchFamily="18" charset="0"/>
              </a:rPr>
              <a:t>Alumna: </a:t>
            </a:r>
            <a:r>
              <a:rPr lang="es-ES_tradnl" dirty="0" err="1" smtClean="0">
                <a:effectLst/>
                <a:latin typeface="Arial" panose="020B0604020202020204" pitchFamily="34" charset="0"/>
                <a:ea typeface="Calibri" panose="020F0502020204030204" pitchFamily="34" charset="0"/>
                <a:cs typeface="Times New Roman" panose="02020603050405020304" pitchFamily="18" charset="0"/>
              </a:rPr>
              <a:t>Danna</a:t>
            </a: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 </a:t>
            </a:r>
            <a:r>
              <a:rPr lang="es-ES_tradnl" dirty="0" err="1" smtClean="0">
                <a:effectLst/>
                <a:latin typeface="Arial" panose="020B0604020202020204" pitchFamily="34" charset="0"/>
                <a:ea typeface="Calibri" panose="020F0502020204030204" pitchFamily="34" charset="0"/>
                <a:cs typeface="Times New Roman" panose="02020603050405020304" pitchFamily="18" charset="0"/>
              </a:rPr>
              <a:t>Sophia</a:t>
            </a: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 Rangel Ibarra</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Trabajo a desarrollar: </a:t>
            </a:r>
            <a:r>
              <a:rPr lang="es-MX" b="1" i="1" dirty="0"/>
              <a:t>LA EDUCACIÓN LIBERADORA EN </a:t>
            </a:r>
            <a:r>
              <a:rPr lang="es-MX" b="1" i="1" dirty="0" smtClean="0"/>
              <a:t>FREIRE</a:t>
            </a: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 </a:t>
            </a:r>
            <a:endParaRPr lang="es-MX"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_tradnl" dirty="0" smtClean="0">
                <a:effectLst/>
                <a:latin typeface="Arial" panose="020B0604020202020204" pitchFamily="34" charset="0"/>
                <a:ea typeface="Calibri" panose="020F0502020204030204" pitchFamily="34" charset="0"/>
                <a:cs typeface="Times New Roman" panose="02020603050405020304" pitchFamily="18" charset="0"/>
              </a:rPr>
              <a:t>Saltillo, Coahuila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6527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k smudge background design vector | free image by rawpixel.com … | Fondos  de pantalla de power point, Plantillas de fondo de powerpoint, Fondos para  diaposi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177937" y="152417"/>
            <a:ext cx="11836125" cy="923330"/>
          </a:xfrm>
          <a:prstGeom prst="rect">
            <a:avLst/>
          </a:prstGeom>
          <a:noFill/>
        </p:spPr>
        <p:txBody>
          <a:bodyPr wrap="none" lIns="91440" tIns="45720" rIns="91440" bIns="45720">
            <a:spAutoFit/>
          </a:bodyPr>
          <a:lstStyle/>
          <a:p>
            <a:pPr algn="ctr"/>
            <a:r>
              <a:rPr lang="es-MX" sz="5400" b="1" i="1" dirty="0" smtClean="0"/>
              <a:t>LA EDUCACIÓN LIBERADORA EN FREIRE</a:t>
            </a:r>
            <a:endParaRPr lang="es-ES" sz="5400" b="1" cap="none" spc="0" dirty="0">
              <a:ln w="22225">
                <a:solidFill>
                  <a:schemeClr val="accent2"/>
                </a:solidFill>
                <a:prstDash val="solid"/>
              </a:ln>
              <a:solidFill>
                <a:schemeClr val="accent2">
                  <a:lumMod val="40000"/>
                  <a:lumOff val="60000"/>
                </a:schemeClr>
              </a:solidFill>
              <a:effectLst/>
            </a:endParaRPr>
          </a:p>
        </p:txBody>
      </p:sp>
      <p:pic>
        <p:nvPicPr>
          <p:cNvPr id="1028" name="Picture 4" descr="Flecha Garabato Espiral PNG transparente - StickPNG | Flechas dibujos,  Flechas, Marcos para text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566446">
            <a:off x="-191795" y="533803"/>
            <a:ext cx="1060935" cy="78972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lecha Garabato Espiral PNG transparente - StickPNG | Flechas dibujos,  Flechas, Marcos para text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041081">
            <a:off x="11044128" y="456081"/>
            <a:ext cx="1269759" cy="945170"/>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p:cNvSpPr/>
          <p:nvPr/>
        </p:nvSpPr>
        <p:spPr>
          <a:xfrm>
            <a:off x="3190077" y="1491907"/>
            <a:ext cx="5359623" cy="81665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600" dirty="0" smtClean="0">
                <a:latin typeface="Arial" panose="020B0604020202020204" pitchFamily="34" charset="0"/>
                <a:cs typeface="Arial" panose="020B0604020202020204" pitchFamily="34" charset="0"/>
              </a:rPr>
              <a:t>Paulo Freire comienza a elaborar su teoría pedagógica en la segunda mitad del siglo XX </a:t>
            </a:r>
            <a:endParaRPr lang="es-MX" sz="1600" dirty="0">
              <a:latin typeface="Arial" panose="020B0604020202020204" pitchFamily="34" charset="0"/>
              <a:cs typeface="Arial" panose="020B0604020202020204" pitchFamily="34" charset="0"/>
            </a:endParaRPr>
          </a:p>
        </p:txBody>
      </p:sp>
      <p:sp>
        <p:nvSpPr>
          <p:cNvPr id="7" name="Rectángulo 6"/>
          <p:cNvSpPr/>
          <p:nvPr/>
        </p:nvSpPr>
        <p:spPr>
          <a:xfrm>
            <a:off x="8549700" y="1682515"/>
            <a:ext cx="3494711" cy="97289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La obra de Freire está estrechamente vinculada a las circunstancias de su vida</a:t>
            </a:r>
            <a:endParaRPr lang="es-MX" dirty="0"/>
          </a:p>
        </p:txBody>
      </p:sp>
      <p:sp>
        <p:nvSpPr>
          <p:cNvPr id="3" name="Rectángulo 2"/>
          <p:cNvSpPr/>
          <p:nvPr/>
        </p:nvSpPr>
        <p:spPr>
          <a:xfrm>
            <a:off x="-57069" y="1655437"/>
            <a:ext cx="3143039" cy="190501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Las pedagogías desarrollistas no se plantearon las cuestiones a fondo de la relación con el contexto histórico, político y con las estructuras sociales concretas de las naciones latinoamericanas. </a:t>
            </a:r>
            <a:endParaRPr lang="es-MX" dirty="0"/>
          </a:p>
        </p:txBody>
      </p:sp>
      <p:pic>
        <p:nvPicPr>
          <p:cNvPr id="1032"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197123">
            <a:off x="4920757" y="876509"/>
            <a:ext cx="753726" cy="753726"/>
          </a:xfrm>
          <a:prstGeom prst="rect">
            <a:avLst/>
          </a:prstGeom>
          <a:noFill/>
          <a:extLst>
            <a:ext uri="{909E8E84-426E-40DD-AFC4-6F175D3DCCD1}">
              <a14:hiddenFill xmlns:a14="http://schemas.microsoft.com/office/drawing/2010/main">
                <a:solidFill>
                  <a:srgbClr val="FFFFFF"/>
                </a:solidFill>
              </a14:hiddenFill>
            </a:ext>
          </a:extLst>
        </p:spPr>
      </p:pic>
      <p:sp>
        <p:nvSpPr>
          <p:cNvPr id="12" name="Rectángulo 11"/>
          <p:cNvSpPr/>
          <p:nvPr/>
        </p:nvSpPr>
        <p:spPr>
          <a:xfrm>
            <a:off x="99597" y="3731259"/>
            <a:ext cx="3301533" cy="1840277"/>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dirty="0" smtClean="0">
                <a:latin typeface="Arial" panose="020B0604020202020204" pitchFamily="34" charset="0"/>
                <a:cs typeface="Arial" panose="020B0604020202020204" pitchFamily="34" charset="0"/>
              </a:rPr>
              <a:t>La práctica educativa permitió a Freire realizar el análisis de la relación entre educación y sociedad. Comprendió  las determinaciones sociales de la educación y de cómo la clase dominante, opresora, transmite su ideología a la clase dominada</a:t>
            </a:r>
            <a:endParaRPr lang="es-MX" sz="1400" dirty="0">
              <a:latin typeface="Arial" panose="020B0604020202020204" pitchFamily="34" charset="0"/>
              <a:cs typeface="Arial" panose="020B0604020202020204" pitchFamily="34" charset="0"/>
            </a:endParaRPr>
          </a:p>
        </p:txBody>
      </p:sp>
      <p:pic>
        <p:nvPicPr>
          <p:cNvPr id="11"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991206">
            <a:off x="2348651" y="2860061"/>
            <a:ext cx="927161" cy="92716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15183">
            <a:off x="7253673" y="1921651"/>
            <a:ext cx="677018" cy="67701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15183">
            <a:off x="11310740" y="2177718"/>
            <a:ext cx="858939" cy="858939"/>
          </a:xfrm>
          <a:prstGeom prst="rect">
            <a:avLst/>
          </a:prstGeom>
          <a:noFill/>
          <a:extLst>
            <a:ext uri="{909E8E84-426E-40DD-AFC4-6F175D3DCCD1}">
              <a14:hiddenFill xmlns:a14="http://schemas.microsoft.com/office/drawing/2010/main">
                <a:solidFill>
                  <a:srgbClr val="FFFFFF"/>
                </a:solidFill>
              </a14:hiddenFill>
            </a:ext>
          </a:extLst>
        </p:spPr>
      </p:pic>
      <p:sp>
        <p:nvSpPr>
          <p:cNvPr id="14" name="Rectángulo 13"/>
          <p:cNvSpPr/>
          <p:nvPr/>
        </p:nvSpPr>
        <p:spPr>
          <a:xfrm>
            <a:off x="3550034" y="2619699"/>
            <a:ext cx="4791613" cy="14642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MX" dirty="0" smtClean="0"/>
              <a:t>la reflexión pedagógica de Freire se fue construyendo en la práctica, es difícil separarla de la teoría. No hay que olvidar que el contexto de su práctica educativa es el de las poblaciones marginadas de América Latina</a:t>
            </a:r>
            <a:endParaRPr lang="es-MX" dirty="0"/>
          </a:p>
        </p:txBody>
      </p:sp>
      <p:sp>
        <p:nvSpPr>
          <p:cNvPr id="16" name="Rectángulo 15"/>
          <p:cNvSpPr/>
          <p:nvPr/>
        </p:nvSpPr>
        <p:spPr>
          <a:xfrm>
            <a:off x="8445754" y="3127040"/>
            <a:ext cx="3702601" cy="138359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La concepción antropológica que fundamenta la pedagogía de Freire se refiere a un hombre cuya característica distintiva es la conciencia de sí mismo y del mundo</a:t>
            </a:r>
            <a:endParaRPr lang="es-MX" dirty="0"/>
          </a:p>
        </p:txBody>
      </p:sp>
      <p:sp>
        <p:nvSpPr>
          <p:cNvPr id="18" name="Rectángulo 17"/>
          <p:cNvSpPr/>
          <p:nvPr/>
        </p:nvSpPr>
        <p:spPr>
          <a:xfrm>
            <a:off x="3500727" y="4427201"/>
            <a:ext cx="4907271" cy="110542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En la acomodación el hombre pierde su capacidad de optar, cuya nota fundamental es la crítica, y se somete a prescripciones externas; la acomodación supone, pues, pasividad, falta de decisión</a:t>
            </a:r>
            <a:endParaRPr lang="es-MX" dirty="0"/>
          </a:p>
        </p:txBody>
      </p:sp>
      <p:pic>
        <p:nvPicPr>
          <p:cNvPr id="17"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9831906">
            <a:off x="7550025" y="3719009"/>
            <a:ext cx="707275" cy="70727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15183">
            <a:off x="11614941" y="4309940"/>
            <a:ext cx="858939" cy="858939"/>
          </a:xfrm>
          <a:prstGeom prst="rect">
            <a:avLst/>
          </a:prstGeom>
          <a:noFill/>
          <a:extLst>
            <a:ext uri="{909E8E84-426E-40DD-AFC4-6F175D3DCCD1}">
              <a14:hiddenFill xmlns:a14="http://schemas.microsoft.com/office/drawing/2010/main">
                <a:solidFill>
                  <a:srgbClr val="FFFFFF"/>
                </a:solidFill>
              </a14:hiddenFill>
            </a:ext>
          </a:extLst>
        </p:spPr>
      </p:pic>
      <p:sp>
        <p:nvSpPr>
          <p:cNvPr id="20" name="Rectángulo 19"/>
          <p:cNvSpPr/>
          <p:nvPr/>
        </p:nvSpPr>
        <p:spPr>
          <a:xfrm>
            <a:off x="8500184" y="4903694"/>
            <a:ext cx="3421990" cy="195430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MX" dirty="0" smtClean="0"/>
              <a:t>La división entre oprimidos y opresores está vinculada, en el pensamiento </a:t>
            </a:r>
            <a:r>
              <a:rPr lang="es-MX" dirty="0" err="1" smtClean="0"/>
              <a:t>freireano</a:t>
            </a:r>
            <a:r>
              <a:rPr lang="es-MX" dirty="0" smtClean="0"/>
              <a:t>, cuyos dos extremos serían los correspondientes a la “conciencia intransitiva” y a la “conciencia crítica”. </a:t>
            </a:r>
            <a:endParaRPr lang="es-MX" dirty="0"/>
          </a:p>
        </p:txBody>
      </p:sp>
      <p:pic>
        <p:nvPicPr>
          <p:cNvPr id="21"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991206">
            <a:off x="2622389" y="4978699"/>
            <a:ext cx="927161" cy="927161"/>
          </a:xfrm>
          <a:prstGeom prst="rect">
            <a:avLst/>
          </a:prstGeom>
          <a:noFill/>
          <a:extLst>
            <a:ext uri="{909E8E84-426E-40DD-AFC4-6F175D3DCCD1}">
              <a14:hiddenFill xmlns:a14="http://schemas.microsoft.com/office/drawing/2010/main">
                <a:solidFill>
                  <a:srgbClr val="FFFFFF"/>
                </a:solidFill>
              </a14:hiddenFill>
            </a:ext>
          </a:extLst>
        </p:spPr>
      </p:pic>
      <p:sp>
        <p:nvSpPr>
          <p:cNvPr id="22" name="Rectángulo 21"/>
          <p:cNvSpPr/>
          <p:nvPr/>
        </p:nvSpPr>
        <p:spPr>
          <a:xfrm>
            <a:off x="122311" y="5874651"/>
            <a:ext cx="3494711" cy="97289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Freire critica la relación pedagógica tradicional que se establece entre educando y educador</a:t>
            </a:r>
            <a:endParaRPr lang="es-MX" dirty="0"/>
          </a:p>
        </p:txBody>
      </p:sp>
      <p:pic>
        <p:nvPicPr>
          <p:cNvPr id="23" name="Picture 8" descr="Flecha Dibujo en Bruto Derecho Superior PNG transparente - Stic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15183">
            <a:off x="7654563" y="5299151"/>
            <a:ext cx="677018" cy="677018"/>
          </a:xfrm>
          <a:prstGeom prst="rect">
            <a:avLst/>
          </a:prstGeom>
          <a:noFill/>
          <a:extLst>
            <a:ext uri="{909E8E84-426E-40DD-AFC4-6F175D3DCCD1}">
              <a14:hiddenFill xmlns:a14="http://schemas.microsoft.com/office/drawing/2010/main">
                <a:solidFill>
                  <a:srgbClr val="FFFFFF"/>
                </a:solidFill>
              </a14:hiddenFill>
            </a:ext>
          </a:extLst>
        </p:spPr>
      </p:pic>
      <p:sp>
        <p:nvSpPr>
          <p:cNvPr id="24" name="Rectángulo 23"/>
          <p:cNvSpPr/>
          <p:nvPr/>
        </p:nvSpPr>
        <p:spPr>
          <a:xfrm>
            <a:off x="3748198" y="6075974"/>
            <a:ext cx="4697394" cy="74332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sz="1400" dirty="0" smtClean="0">
                <a:latin typeface="Arial" panose="020B0604020202020204" pitchFamily="34" charset="0"/>
                <a:cs typeface="Arial" panose="020B0604020202020204" pitchFamily="34" charset="0"/>
              </a:rPr>
              <a:t>La concepción bancaria de la educación se caracteriza por una relación entre educando y educador que Freire denomina “narrativa”, “discursiva”,</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2996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288</Words>
  <Application>Microsoft Office PowerPoint</Application>
  <PresentationFormat>Panorámica</PresentationFormat>
  <Paragraphs>23</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Times New Roman</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IRMA IBARRA</dc:creator>
  <cp:lastModifiedBy>IRMA IBARRA</cp:lastModifiedBy>
  <cp:revision>4</cp:revision>
  <dcterms:created xsi:type="dcterms:W3CDTF">2021-05-23T16:46:08Z</dcterms:created>
  <dcterms:modified xsi:type="dcterms:W3CDTF">2021-05-23T17:21:53Z</dcterms:modified>
</cp:coreProperties>
</file>