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1E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F1F77-B0E1-4344-B6E6-B339BC079A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7C911F9-E3A8-43AC-BEF1-E8E7C6452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DAD1E6A-654A-42B3-B098-97D02B6A3E6A}"/>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784B349F-3530-4416-8FE8-23D631FD59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C081E25-A614-48A5-B264-4579F6256D3F}"/>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341858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0846-C3CE-4FC0-8C8D-2C0A22421A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2DEF31D-F3D3-4566-95D0-EA29376DCEB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16B6D9-1DAA-47F3-8C1F-18A187E4158A}"/>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382A7C93-998C-40DE-9D69-531DDB7C0B3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F3DC63-36B0-48BC-85B9-AAEB6C181470}"/>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179458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5411B3-CA04-4A9E-8A35-7B07DE8F81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9FB4367-4992-4440-B478-E1F3C878CB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F5A540-60E7-431F-8766-66C233AE8E03}"/>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A685A10B-DB81-44E6-BBB9-4E78FB804A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36A108-4CA2-4A59-B580-102591FB5B1D}"/>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191901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9F5DD-2039-43C6-BDE0-C39B7471CE2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6B3E68C-E89D-47A5-A8C8-06DF1BFB76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CCC5090-42D1-4497-BDFE-376569FC71FF}"/>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588E4709-985D-4D54-9FB5-7318DD81F19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2AEA5E-1ECB-4A7C-A6DE-0190A1482FE7}"/>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361188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A74DF-0828-46CF-85FE-EB994D00D0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7144784-8908-49C3-BA2B-162B0F6F90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2C2C645-81E7-42D5-A493-EB82EDB7E740}"/>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342B27DC-FBED-4B96-A9CE-9380C862A0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53A8F8-C015-475A-8836-C1F5E004A5A8}"/>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281807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F7DF9-B50D-44E7-BF73-8A3BE038380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2E9FAB4-A576-4EAD-A33D-2BD9C881EC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DA5DF9A-CCEE-45E5-A0A7-075D079F7A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11C945A-1D59-4CB7-B655-F2E14A1F9C1B}"/>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6" name="Marcador de pie de página 5">
            <a:extLst>
              <a:ext uri="{FF2B5EF4-FFF2-40B4-BE49-F238E27FC236}">
                <a16:creationId xmlns:a16="http://schemas.microsoft.com/office/drawing/2014/main" id="{E5F1F749-1C6C-44D4-A076-1575E41357E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16FBAE3-6F34-476A-A1B0-82CEE999C0C2}"/>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193097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8B7D1-6FAC-42FD-B617-5C2EBC10CA6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FF76D8B-9EC6-4C08-AF9F-5F40312C5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86A37B-F529-44DF-A444-4CCC3F668E9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4451831-6C3C-4E7C-BFC8-D0E4F7DD3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F31899-E4B5-493C-BEC1-5325185C74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F603939-860D-44C8-AB86-9A44CB13ABB1}"/>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8" name="Marcador de pie de página 7">
            <a:extLst>
              <a:ext uri="{FF2B5EF4-FFF2-40B4-BE49-F238E27FC236}">
                <a16:creationId xmlns:a16="http://schemas.microsoft.com/office/drawing/2014/main" id="{5F003498-314B-4454-A3A9-E23E875898C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2E87972-24E5-4083-BFD5-011B28F7BD61}"/>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363255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39CEE-5D0A-4AE1-92A4-043FFA5709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217636D-2CE3-4136-8271-909ED84E8EA9}"/>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4" name="Marcador de pie de página 3">
            <a:extLst>
              <a:ext uri="{FF2B5EF4-FFF2-40B4-BE49-F238E27FC236}">
                <a16:creationId xmlns:a16="http://schemas.microsoft.com/office/drawing/2014/main" id="{E421C347-4E65-4579-97F7-0CACE75773A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F52696C-FDFF-4B58-86B4-2FE5F2FEFDA2}"/>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193591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FF2E5D2-895A-4C11-9D3D-B690412A4F56}"/>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3" name="Marcador de pie de página 2">
            <a:extLst>
              <a:ext uri="{FF2B5EF4-FFF2-40B4-BE49-F238E27FC236}">
                <a16:creationId xmlns:a16="http://schemas.microsoft.com/office/drawing/2014/main" id="{0EC68B72-06CD-48BA-8D98-B539E847AF3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F34CA87-B9E2-435C-80F1-ADCADEC518AC}"/>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17226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CF13D-1022-49A7-A636-E30539CA5F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3D8AC30-58A8-4E58-A9ED-D225A93CE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F342DFF-0D92-4D76-B838-4FF3BB99B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8F467-D62E-4817-8C4C-9A573CA26AFE}"/>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6" name="Marcador de pie de página 5">
            <a:extLst>
              <a:ext uri="{FF2B5EF4-FFF2-40B4-BE49-F238E27FC236}">
                <a16:creationId xmlns:a16="http://schemas.microsoft.com/office/drawing/2014/main" id="{2643EBDD-C0E5-4A34-803A-1EFAEBBC8E5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9DBE844-8D0A-4AEB-9735-ED3DCC707BCE}"/>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361812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942D8-576D-43DC-AD79-D97BB08BF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A230983-24FF-44A4-BB12-32D1F9364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661FA68-C326-487D-B78A-65C028A46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2C301-E3C0-4DD4-8278-5FB712DFD283}"/>
              </a:ext>
            </a:extLst>
          </p:cNvPr>
          <p:cNvSpPr>
            <a:spLocks noGrp="1"/>
          </p:cNvSpPr>
          <p:nvPr>
            <p:ph type="dt" sz="half" idx="10"/>
          </p:nvPr>
        </p:nvSpPr>
        <p:spPr/>
        <p:txBody>
          <a:bodyPr/>
          <a:lstStyle/>
          <a:p>
            <a:fld id="{F8507466-2B5C-41A1-87D5-EAACE36DEE82}" type="datetimeFigureOut">
              <a:rPr lang="es-MX" smtClean="0"/>
              <a:t>19/05/2021</a:t>
            </a:fld>
            <a:endParaRPr lang="es-MX"/>
          </a:p>
        </p:txBody>
      </p:sp>
      <p:sp>
        <p:nvSpPr>
          <p:cNvPr id="6" name="Marcador de pie de página 5">
            <a:extLst>
              <a:ext uri="{FF2B5EF4-FFF2-40B4-BE49-F238E27FC236}">
                <a16:creationId xmlns:a16="http://schemas.microsoft.com/office/drawing/2014/main" id="{EA08A995-E0DE-4C24-8C20-1F1D50956E0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D9C5982-9477-4D10-8885-F5FB801DB080}"/>
              </a:ext>
            </a:extLst>
          </p:cNvPr>
          <p:cNvSpPr>
            <a:spLocks noGrp="1"/>
          </p:cNvSpPr>
          <p:nvPr>
            <p:ph type="sldNum" sz="quarter" idx="12"/>
          </p:nvPr>
        </p:nvSpPr>
        <p:spPr/>
        <p:txBody>
          <a:bodyPr/>
          <a:lstStyle/>
          <a:p>
            <a:fld id="{7CBACE96-11B1-4C11-901F-CE57A7246327}" type="slidenum">
              <a:rPr lang="es-MX" smtClean="0"/>
              <a:t>‹Nº›</a:t>
            </a:fld>
            <a:endParaRPr lang="es-MX"/>
          </a:p>
        </p:txBody>
      </p:sp>
    </p:spTree>
    <p:extLst>
      <p:ext uri="{BB962C8B-B14F-4D97-AF65-F5344CB8AC3E}">
        <p14:creationId xmlns:p14="http://schemas.microsoft.com/office/powerpoint/2010/main" val="296142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CC">
            <a:alpha val="57000"/>
          </a:srgb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D74B8C-4920-4C5E-A850-F45D7940A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10F09C-22D9-443B-A827-F4F0D235C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48495BB-E6CF-45D2-866D-A80F843D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07466-2B5C-41A1-87D5-EAACE36DEE82}" type="datetimeFigureOut">
              <a:rPr lang="es-MX" smtClean="0"/>
              <a:t>19/05/2021</a:t>
            </a:fld>
            <a:endParaRPr lang="es-MX"/>
          </a:p>
        </p:txBody>
      </p:sp>
      <p:sp>
        <p:nvSpPr>
          <p:cNvPr id="5" name="Marcador de pie de página 4">
            <a:extLst>
              <a:ext uri="{FF2B5EF4-FFF2-40B4-BE49-F238E27FC236}">
                <a16:creationId xmlns:a16="http://schemas.microsoft.com/office/drawing/2014/main" id="{1C16B0B0-2F42-4184-B636-E77B47800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EB51A04-2937-4157-A934-1263B3F26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CE96-11B1-4C11-901F-CE57A7246327}" type="slidenum">
              <a:rPr lang="es-MX" smtClean="0"/>
              <a:t>‹Nº›</a:t>
            </a:fld>
            <a:endParaRPr lang="es-MX"/>
          </a:p>
        </p:txBody>
      </p:sp>
    </p:spTree>
    <p:extLst>
      <p:ext uri="{BB962C8B-B14F-4D97-AF65-F5344CB8AC3E}">
        <p14:creationId xmlns:p14="http://schemas.microsoft.com/office/powerpoint/2010/main" val="371696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ño preescolar, niños jugando, juego, niño, comida png | Klipartz">
            <a:extLst>
              <a:ext uri="{FF2B5EF4-FFF2-40B4-BE49-F238E27FC236}">
                <a16:creationId xmlns:a16="http://schemas.microsoft.com/office/drawing/2014/main" id="{E07A5B4A-6940-472B-A4BB-47578190F2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4167" l="4607" r="94831">
                        <a14:foregroundMark x1="6517" y1="88333" x2="8764" y2="76667"/>
                        <a14:foregroundMark x1="8764" y1="76667" x2="8764" y2="76500"/>
                        <a14:foregroundMark x1="24494" y1="93000" x2="27753" y2="93833"/>
                        <a14:foregroundMark x1="5281" y1="88167" x2="4831" y2="76667"/>
                        <a14:foregroundMark x1="5169" y1="76500" x2="11124" y2="76500"/>
                        <a14:foregroundMark x1="11124" y1="76500" x2="11236" y2="76667"/>
                        <a14:foregroundMark x1="31124" y1="32000" x2="34494" y2="45500"/>
                        <a14:foregroundMark x1="66854" y1="50333" x2="70000" y2="49167"/>
                        <a14:foregroundMark x1="78090" y1="91333" x2="83258" y2="91167"/>
                        <a14:foregroundMark x1="86854" y1="93000" x2="90899" y2="85333"/>
                        <a14:foregroundMark x1="90899" y1="85333" x2="90787" y2="84833"/>
                        <a14:foregroundMark x1="79888" y1="94167" x2="75955" y2="93667"/>
                        <a14:foregroundMark x1="90449" y1="29500" x2="85056" y2="13167"/>
                        <a14:foregroundMark x1="85056" y1="13167" x2="79775" y2="9000"/>
                        <a14:foregroundMark x1="79775" y1="9000" x2="79213" y2="9000"/>
                        <a14:foregroundMark x1="93596" y1="11833" x2="94831" y2="23833"/>
                        <a14:foregroundMark x1="94831" y1="23833" x2="94270" y2="28667"/>
                        <a14:foregroundMark x1="79438" y1="19667" x2="79101" y2="30833"/>
                        <a14:foregroundMark x1="34494" y1="41500" x2="34382" y2="31500"/>
                      </a14:backgroundRemoval>
                    </a14:imgEffect>
                  </a14:imgLayer>
                </a14:imgProps>
              </a:ext>
              <a:ext uri="{28A0092B-C50C-407E-A947-70E740481C1C}">
                <a14:useLocalDpi xmlns:a14="http://schemas.microsoft.com/office/drawing/2010/main" val="0"/>
              </a:ext>
            </a:extLst>
          </a:blip>
          <a:srcRect/>
          <a:stretch>
            <a:fillRect/>
          </a:stretch>
        </p:blipFill>
        <p:spPr bwMode="auto">
          <a:xfrm>
            <a:off x="0" y="3786083"/>
            <a:ext cx="4556677" cy="30719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6BD4C9B-88F4-44C0-9788-8A0C85234485}"/>
              </a:ext>
            </a:extLst>
          </p:cNvPr>
          <p:cNvSpPr txBox="1"/>
          <p:nvPr/>
        </p:nvSpPr>
        <p:spPr>
          <a:xfrm>
            <a:off x="337625" y="0"/>
            <a:ext cx="11854375" cy="4801314"/>
          </a:xfrm>
          <a:prstGeom prst="rect">
            <a:avLst/>
          </a:prstGeom>
          <a:noFill/>
        </p:spPr>
        <p:txBody>
          <a:bodyPr wrap="square">
            <a:spAutoFit/>
          </a:bodyPr>
          <a:lstStyle/>
          <a:p>
            <a:pPr algn="ctr"/>
            <a:r>
              <a:rPr lang="es-MX" dirty="0"/>
              <a:t>Escuela normal de educación preescolar</a:t>
            </a:r>
          </a:p>
          <a:p>
            <a:pPr algn="ctr"/>
            <a:r>
              <a:rPr lang="es-MX" dirty="0"/>
              <a:t>Lic. Educación preescolar</a:t>
            </a:r>
          </a:p>
          <a:p>
            <a:pPr algn="ctr"/>
            <a:r>
              <a:rPr lang="es-MX" dirty="0"/>
              <a:t> </a:t>
            </a:r>
          </a:p>
          <a:p>
            <a:pPr algn="ctr"/>
            <a:r>
              <a:rPr lang="es-MX" dirty="0"/>
              <a:t>Filosofía de la  educación</a:t>
            </a:r>
          </a:p>
          <a:p>
            <a:pPr algn="ctr"/>
            <a:r>
              <a:rPr lang="es-MX" dirty="0"/>
              <a:t>Educación liberadora </a:t>
            </a:r>
          </a:p>
          <a:p>
            <a:pPr algn="ctr"/>
            <a:r>
              <a:rPr lang="es-MX" dirty="0"/>
              <a:t>UNIDAD DE APRENDIZAJE II. EL SENTIDO Y LOS FINES DE LA EDUCACIÓN.</a:t>
            </a:r>
          </a:p>
          <a:p>
            <a:pPr algn="ctr"/>
            <a:r>
              <a:rPr lang="es-MX" dirty="0"/>
              <a:t>Competencias de unidad :</a:t>
            </a:r>
          </a:p>
          <a:p>
            <a:pPr algn="ctr"/>
            <a:r>
              <a:rPr lang="es-MX" dirty="0"/>
              <a:t>Actúa de manera ética ante la diversidad de situaciones que se presentan en la práctica profesional.</a:t>
            </a:r>
          </a:p>
          <a:p>
            <a:pPr algn="ctr"/>
            <a:r>
              <a:rPr lang="es-MX" dirty="0"/>
              <a:t>Integra recursos de la investigación educativa para enriquecer su práctica profesional, expresando su interés por el conocimiento, la ciencia y la mejora de la educación.</a:t>
            </a:r>
          </a:p>
          <a:p>
            <a:pPr algn="ctr"/>
            <a:endParaRPr lang="es-MX" dirty="0"/>
          </a:p>
          <a:p>
            <a:pPr algn="ctr"/>
            <a:r>
              <a:rPr lang="es-MX" dirty="0"/>
              <a:t>Docente: Carlos Armando Balderas Valdez</a:t>
            </a:r>
          </a:p>
          <a:p>
            <a:pPr algn="ctr"/>
            <a:r>
              <a:rPr lang="es-MX" dirty="0"/>
              <a:t>Alumna: Tamara Esmeralda Solis Aguilera</a:t>
            </a:r>
          </a:p>
          <a:p>
            <a:pPr algn="ctr"/>
            <a:r>
              <a:rPr lang="es-MX" dirty="0"/>
              <a:t>Numero de lista #20</a:t>
            </a:r>
          </a:p>
          <a:p>
            <a:pPr algn="ctr"/>
            <a:r>
              <a:rPr lang="es-MX" dirty="0"/>
              <a:t>2c</a:t>
            </a:r>
          </a:p>
          <a:p>
            <a:pPr algn="ctr"/>
            <a:r>
              <a:rPr lang="es-MX" dirty="0"/>
              <a:t>Mayo 2021</a:t>
            </a:r>
          </a:p>
          <a:p>
            <a:pPr algn="ctr"/>
            <a:r>
              <a:rPr lang="es-MX" dirty="0"/>
              <a:t>Saltillo Coahuila</a:t>
            </a:r>
          </a:p>
        </p:txBody>
      </p:sp>
      <p:pic>
        <p:nvPicPr>
          <p:cNvPr id="5" name="Imagen 4" descr="Escuela Normal de Educación Preescolar – Desarrollo de competencias  linguisticas">
            <a:extLst>
              <a:ext uri="{FF2B5EF4-FFF2-40B4-BE49-F238E27FC236}">
                <a16:creationId xmlns:a16="http://schemas.microsoft.com/office/drawing/2014/main" id="{37A415CF-EBAA-47C3-A248-480E6140A5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94283" y="4208278"/>
            <a:ext cx="2697717" cy="2649722"/>
          </a:xfrm>
          <a:prstGeom prst="rect">
            <a:avLst/>
          </a:prstGeom>
          <a:noFill/>
          <a:ln>
            <a:noFill/>
          </a:ln>
        </p:spPr>
      </p:pic>
    </p:spTree>
    <p:extLst>
      <p:ext uri="{BB962C8B-B14F-4D97-AF65-F5344CB8AC3E}">
        <p14:creationId xmlns:p14="http://schemas.microsoft.com/office/powerpoint/2010/main" val="88125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DF7B9B2-E390-4881-BD9A-9A49979C4F85}"/>
              </a:ext>
            </a:extLst>
          </p:cNvPr>
          <p:cNvSpPr/>
          <p:nvPr/>
        </p:nvSpPr>
        <p:spPr>
          <a:xfrm>
            <a:off x="5308210" y="2743201"/>
            <a:ext cx="2119532" cy="872196"/>
          </a:xfrm>
          <a:prstGeom prst="roundRect">
            <a:avLst/>
          </a:prstGeom>
          <a:solidFill>
            <a:srgbClr val="F781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 educación liberadora </a:t>
            </a:r>
          </a:p>
        </p:txBody>
      </p:sp>
      <p:sp>
        <p:nvSpPr>
          <p:cNvPr id="4" name="CuadroTexto 3">
            <a:extLst>
              <a:ext uri="{FF2B5EF4-FFF2-40B4-BE49-F238E27FC236}">
                <a16:creationId xmlns:a16="http://schemas.microsoft.com/office/drawing/2014/main" id="{49B750C3-B2AB-43D5-A434-4FC67C3C336E}"/>
              </a:ext>
            </a:extLst>
          </p:cNvPr>
          <p:cNvSpPr txBox="1"/>
          <p:nvPr/>
        </p:nvSpPr>
        <p:spPr>
          <a:xfrm>
            <a:off x="0" y="1819871"/>
            <a:ext cx="3803374" cy="923330"/>
          </a:xfrm>
          <a:prstGeom prst="rect">
            <a:avLst/>
          </a:prstGeom>
          <a:noFill/>
        </p:spPr>
        <p:txBody>
          <a:bodyPr wrap="square">
            <a:spAutoFit/>
          </a:bodyPr>
          <a:lstStyle/>
          <a:p>
            <a:r>
              <a:rPr lang="es-MX" i="0" dirty="0">
                <a:solidFill>
                  <a:srgbClr val="202124"/>
                </a:solidFill>
                <a:effectLst/>
                <a:latin typeface="arial" panose="020B0604020202020204" pitchFamily="34" charset="0"/>
              </a:rPr>
              <a:t>La educación liberadora necesita buscar permanentemente la libertad y la responsabilidad</a:t>
            </a:r>
            <a:endParaRPr lang="es-MX" dirty="0"/>
          </a:p>
        </p:txBody>
      </p:sp>
      <p:sp>
        <p:nvSpPr>
          <p:cNvPr id="6" name="CuadroTexto 5">
            <a:extLst>
              <a:ext uri="{FF2B5EF4-FFF2-40B4-BE49-F238E27FC236}">
                <a16:creationId xmlns:a16="http://schemas.microsoft.com/office/drawing/2014/main" id="{BF0E33B1-8EF1-4C94-940E-FCF530557AB4}"/>
              </a:ext>
            </a:extLst>
          </p:cNvPr>
          <p:cNvSpPr txBox="1"/>
          <p:nvPr/>
        </p:nvSpPr>
        <p:spPr>
          <a:xfrm>
            <a:off x="0" y="0"/>
            <a:ext cx="4903304" cy="1754326"/>
          </a:xfrm>
          <a:prstGeom prst="rect">
            <a:avLst/>
          </a:prstGeom>
          <a:noFill/>
        </p:spPr>
        <p:txBody>
          <a:bodyPr wrap="square">
            <a:spAutoFit/>
          </a:bodyPr>
          <a:lstStyle/>
          <a:p>
            <a:r>
              <a:rPr lang="es-MX" i="0" dirty="0">
                <a:solidFill>
                  <a:srgbClr val="202124"/>
                </a:solidFill>
                <a:effectLst/>
                <a:latin typeface="arial" panose="020B0604020202020204" pitchFamily="34" charset="0"/>
              </a:rPr>
              <a:t>la acción y la reflexión, es la base fundamental de una práctica educativa problematizadora y liberadora, a partir de la lectura del mundo y de la pronunciación de la palabra de quien vive</a:t>
            </a:r>
            <a:endParaRPr lang="es-MX" dirty="0"/>
          </a:p>
        </p:txBody>
      </p:sp>
      <p:pic>
        <p:nvPicPr>
          <p:cNvPr id="2050" name="Picture 2" descr="En El Aula, Estudiante, De Dibujos Animados imagen png - imagen  transparente descarga gratuita">
            <a:extLst>
              <a:ext uri="{FF2B5EF4-FFF2-40B4-BE49-F238E27FC236}">
                <a16:creationId xmlns:a16="http://schemas.microsoft.com/office/drawing/2014/main" id="{560D4DFC-7BCA-4D07-9FE4-D3886F1A47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179" b="99643" l="1889" r="97778">
                        <a14:foregroundMark x1="31889" y1="9643" x2="31889" y2="9643"/>
                        <a14:foregroundMark x1="31889" y1="9643" x2="31889" y2="42857"/>
                        <a14:foregroundMark x1="44333" y1="60536" x2="61111" y2="67679"/>
                        <a14:foregroundMark x1="61111" y1="67679" x2="59111" y2="65000"/>
                        <a14:foregroundMark x1="28778" y1="40357" x2="8778" y2="67321"/>
                        <a14:foregroundMark x1="8778" y1="67321" x2="6556" y2="68571"/>
                        <a14:foregroundMark x1="3111" y1="87143" x2="1889" y2="71429"/>
                        <a14:foregroundMark x1="28222" y1="97321" x2="28222" y2="90893"/>
                        <a14:foregroundMark x1="37778" y1="99821" x2="37778" y2="89464"/>
                        <a14:foregroundMark x1="37778" y1="89464" x2="37778" y2="89464"/>
                        <a14:foregroundMark x1="45333" y1="64107" x2="49556" y2="70000"/>
                        <a14:foregroundMark x1="49556" y1="70000" x2="49556" y2="70000"/>
                        <a14:foregroundMark x1="61333" y1="36250" x2="72111" y2="39464"/>
                        <a14:foregroundMark x1="91111" y1="38393" x2="88444" y2="47143"/>
                        <a14:foregroundMark x1="61889" y1="39464" x2="73667" y2="45357"/>
                        <a14:foregroundMark x1="80778" y1="65357" x2="93444" y2="64821"/>
                        <a14:foregroundMark x1="97111" y1="80179" x2="97778" y2="67500"/>
                        <a14:foregroundMark x1="62111" y1="8571" x2="69222" y2="8929"/>
                        <a14:foregroundMark x1="53667" y1="37500" x2="47333" y2="32143"/>
                        <a14:foregroundMark x1="47333" y1="32143" x2="45556" y2="36964"/>
                        <a14:foregroundMark x1="69000" y1="43929" x2="63333" y2="43929"/>
                        <a14:foregroundMark x1="24778" y1="7143" x2="23222" y2="5179"/>
                        <a14:foregroundMark x1="25444" y1="10357" x2="33333" y2="11429"/>
                        <a14:foregroundMark x1="33333" y1="11429" x2="33444" y2="11607"/>
                      </a14:backgroundRemoval>
                    </a14:imgEffect>
                  </a14:imgLayer>
                </a14:imgProps>
              </a:ext>
              <a:ext uri="{28A0092B-C50C-407E-A947-70E740481C1C}">
                <a14:useLocalDpi xmlns:a14="http://schemas.microsoft.com/office/drawing/2010/main" val="0"/>
              </a:ext>
            </a:extLst>
          </a:blip>
          <a:srcRect/>
          <a:stretch>
            <a:fillRect/>
          </a:stretch>
        </p:blipFill>
        <p:spPr bwMode="auto">
          <a:xfrm>
            <a:off x="3261580" y="5207994"/>
            <a:ext cx="2470701" cy="153732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9832E76-1872-4955-9753-CB3173B2E94F}"/>
              </a:ext>
            </a:extLst>
          </p:cNvPr>
          <p:cNvSpPr txBox="1"/>
          <p:nvPr/>
        </p:nvSpPr>
        <p:spPr>
          <a:xfrm>
            <a:off x="63579" y="3762212"/>
            <a:ext cx="4664038" cy="1754326"/>
          </a:xfrm>
          <a:prstGeom prst="rect">
            <a:avLst/>
          </a:prstGeom>
          <a:noFill/>
        </p:spPr>
        <p:txBody>
          <a:bodyPr wrap="square">
            <a:spAutoFit/>
          </a:bodyPr>
          <a:lstStyle/>
          <a:p>
            <a:r>
              <a:rPr lang="es-MX" dirty="0"/>
              <a:t>“la liberación es un parto. Un parto doloroso” (Freire, 2005, p. 47), y a partir de ese parto, de esa lucha que debe asumir con decisión, con determinación, gracias a su descubrimiento crítico, surgirá un hombre nuevo, un hombre en estado de permanente liberación</a:t>
            </a:r>
          </a:p>
        </p:txBody>
      </p:sp>
      <p:sp>
        <p:nvSpPr>
          <p:cNvPr id="11" name="CuadroTexto 10">
            <a:extLst>
              <a:ext uri="{FF2B5EF4-FFF2-40B4-BE49-F238E27FC236}">
                <a16:creationId xmlns:a16="http://schemas.microsoft.com/office/drawing/2014/main" id="{4A067B04-09A2-400E-9246-3A48ACBE59B0}"/>
              </a:ext>
            </a:extLst>
          </p:cNvPr>
          <p:cNvSpPr txBox="1"/>
          <p:nvPr/>
        </p:nvSpPr>
        <p:spPr>
          <a:xfrm>
            <a:off x="5777948" y="-119121"/>
            <a:ext cx="6440556" cy="2585323"/>
          </a:xfrm>
          <a:prstGeom prst="rect">
            <a:avLst/>
          </a:prstGeom>
          <a:noFill/>
        </p:spPr>
        <p:txBody>
          <a:bodyPr wrap="square">
            <a:spAutoFit/>
          </a:bodyPr>
          <a:lstStyle/>
          <a:p>
            <a:r>
              <a:rPr lang="es-MX" dirty="0"/>
              <a:t>La práctica bancaria de la educación, encuentra su fundamento en la contradicción educador-educando, jamás en su superación o síntesis conciliadora, refleja los valores políticos, económicos y morales, de la ideología dominante; Paulo Freire (2005) enlista una serie de características respecto a esa práctica, donde el educador es siempre sujeto del proceso, quien educa, piensa, habla, disciplina, prescribe, mientras el educando es el objeto del proceso, es pensado como el que se educa, el que escucha, es disciplinado y atiende con precisión las prescripciones.</a:t>
            </a:r>
          </a:p>
        </p:txBody>
      </p:sp>
      <p:cxnSp>
        <p:nvCxnSpPr>
          <p:cNvPr id="12" name="Conector: angular 11">
            <a:extLst>
              <a:ext uri="{FF2B5EF4-FFF2-40B4-BE49-F238E27FC236}">
                <a16:creationId xmlns:a16="http://schemas.microsoft.com/office/drawing/2014/main" id="{1B7F69A6-AC99-43B1-9387-0872EF80E403}"/>
              </a:ext>
            </a:extLst>
          </p:cNvPr>
          <p:cNvCxnSpPr>
            <a:stCxn id="2" idx="3"/>
          </p:cNvCxnSpPr>
          <p:nvPr/>
        </p:nvCxnSpPr>
        <p:spPr>
          <a:xfrm flipV="1">
            <a:off x="7427742" y="2466202"/>
            <a:ext cx="258519" cy="7130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AE279A4C-577F-4113-8B17-5670B517E9AE}"/>
              </a:ext>
            </a:extLst>
          </p:cNvPr>
          <p:cNvCxnSpPr/>
          <p:nvPr/>
        </p:nvCxnSpPr>
        <p:spPr>
          <a:xfrm rot="10800000">
            <a:off x="4386470" y="1378227"/>
            <a:ext cx="1391478" cy="13649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7A4E9323-DFC2-44A3-9AB0-3D9786EFDB47}"/>
              </a:ext>
            </a:extLst>
          </p:cNvPr>
          <p:cNvCxnSpPr>
            <a:stCxn id="2" idx="1"/>
          </p:cNvCxnSpPr>
          <p:nvPr/>
        </p:nvCxnSpPr>
        <p:spPr>
          <a:xfrm rot="10800000">
            <a:off x="3101010" y="2466203"/>
            <a:ext cx="2207201" cy="7130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5AF8FC2D-EF7B-4A1A-A859-CEFFE06FEE5F}"/>
              </a:ext>
            </a:extLst>
          </p:cNvPr>
          <p:cNvSpPr txBox="1"/>
          <p:nvPr/>
        </p:nvSpPr>
        <p:spPr>
          <a:xfrm>
            <a:off x="8303203" y="2766428"/>
            <a:ext cx="4024631" cy="2031325"/>
          </a:xfrm>
          <a:prstGeom prst="rect">
            <a:avLst/>
          </a:prstGeom>
          <a:noFill/>
        </p:spPr>
        <p:txBody>
          <a:bodyPr wrap="square">
            <a:spAutoFit/>
          </a:bodyPr>
          <a:lstStyle/>
          <a:p>
            <a:r>
              <a:rPr lang="es-MX" dirty="0"/>
              <a:t>Paulo Freire para que los seres humanos aprendieran a leer no solamente “la palabra”, sino también leer “su mundo”. Esto implica el desarrollo del conocimiento crítico, potenciar el pensamiento, auspiciar la reflexión del individuo.</a:t>
            </a:r>
          </a:p>
        </p:txBody>
      </p:sp>
      <p:cxnSp>
        <p:nvCxnSpPr>
          <p:cNvPr id="20" name="Conector: angular 19">
            <a:extLst>
              <a:ext uri="{FF2B5EF4-FFF2-40B4-BE49-F238E27FC236}">
                <a16:creationId xmlns:a16="http://schemas.microsoft.com/office/drawing/2014/main" id="{2B418983-13C0-4838-BA8C-E935B336C92A}"/>
              </a:ext>
            </a:extLst>
          </p:cNvPr>
          <p:cNvCxnSpPr/>
          <p:nvPr/>
        </p:nvCxnSpPr>
        <p:spPr>
          <a:xfrm rot="10800000" flipV="1">
            <a:off x="4386471" y="3762211"/>
            <a:ext cx="1510747" cy="8771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463E62FA-3BD6-45E0-BD46-B124181148A5}"/>
              </a:ext>
            </a:extLst>
          </p:cNvPr>
          <p:cNvCxnSpPr>
            <a:endCxn id="19" idx="1"/>
          </p:cNvCxnSpPr>
          <p:nvPr/>
        </p:nvCxnSpPr>
        <p:spPr>
          <a:xfrm>
            <a:off x="7427742" y="3615397"/>
            <a:ext cx="875461" cy="1666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9BE6CEB9-660D-4DD4-9D83-F63A1463E13E}"/>
              </a:ext>
            </a:extLst>
          </p:cNvPr>
          <p:cNvSpPr txBox="1"/>
          <p:nvPr/>
        </p:nvSpPr>
        <p:spPr>
          <a:xfrm>
            <a:off x="5996610" y="5376491"/>
            <a:ext cx="6195390" cy="1200329"/>
          </a:xfrm>
          <a:prstGeom prst="rect">
            <a:avLst/>
          </a:prstGeom>
          <a:noFill/>
        </p:spPr>
        <p:txBody>
          <a:bodyPr wrap="square">
            <a:spAutoFit/>
          </a:bodyPr>
          <a:lstStyle/>
          <a:p>
            <a:r>
              <a:rPr lang="es-MX" dirty="0"/>
              <a:t> la "concientización" social y la acción liberadora por medio de la alfabetización de adultos y la pedagogía crítica, consistentes en aprender a leer y a escribir la palabra y a "leer" y "escribir" la realidad.</a:t>
            </a:r>
          </a:p>
        </p:txBody>
      </p:sp>
      <p:cxnSp>
        <p:nvCxnSpPr>
          <p:cNvPr id="26" name="Conector: angular 25">
            <a:extLst>
              <a:ext uri="{FF2B5EF4-FFF2-40B4-BE49-F238E27FC236}">
                <a16:creationId xmlns:a16="http://schemas.microsoft.com/office/drawing/2014/main" id="{5AA8C614-02BE-410E-A1E1-D2F0B4926947}"/>
              </a:ext>
            </a:extLst>
          </p:cNvPr>
          <p:cNvCxnSpPr/>
          <p:nvPr/>
        </p:nvCxnSpPr>
        <p:spPr>
          <a:xfrm rot="16200000" flipH="1">
            <a:off x="6229270" y="4161821"/>
            <a:ext cx="1509250" cy="5830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45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394</Words>
  <Application>Microsoft Office PowerPoint</Application>
  <PresentationFormat>Panorámica</PresentationFormat>
  <Paragraphs>23</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Arial</vt:lpstr>
      <vt:lpstr>Calibri</vt:lpstr>
      <vt:lpstr>Calibri Light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TAHMARA ESMERALDA SOLIS AGUILERA</dc:creator>
  <cp:lastModifiedBy>TAHMARA ESMERALDA SOLIS AGUILERA</cp:lastModifiedBy>
  <cp:revision>2</cp:revision>
  <dcterms:created xsi:type="dcterms:W3CDTF">2021-05-19T22:51:54Z</dcterms:created>
  <dcterms:modified xsi:type="dcterms:W3CDTF">2021-05-19T23:03:05Z</dcterms:modified>
</cp:coreProperties>
</file>