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398a5af1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398a5af1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191401D-8A04-428C-844B-5D70BC2F3938}"/>
              </a:ext>
            </a:extLst>
          </p:cNvPr>
          <p:cNvSpPr/>
          <p:nvPr/>
        </p:nvSpPr>
        <p:spPr>
          <a:xfrm>
            <a:off x="529855" y="398337"/>
            <a:ext cx="8084289" cy="4346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Escuela Normal de educación Preescolar</a:t>
            </a:r>
            <a:endParaRPr lang="es-E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Licenciatura en educación preescolar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2020- 2021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Grado: 2do Sección: C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Docente: Carlos Armando Balderas </a:t>
            </a:r>
            <a:r>
              <a:rPr lang="es-ES" sz="1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Valdes</a:t>
            </a:r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APRENDIZAJE II. EL SENTIDO Y LOS FINES DE LA EDUCACIÓN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LA EDUCACIÓN COMO LA TRASMISIÓN DE CONOCIMIENTOS.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Alumna: Brenda Guadalupe Ibarra Cepeda 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25/05/ 2021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Saltillo Coahuila</a:t>
            </a:r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38F128E-E82D-4592-8E65-5B98CCAE8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8833" y="94917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17"/>
          <p:cNvGrpSpPr/>
          <p:nvPr/>
        </p:nvGrpSpPr>
        <p:grpSpPr>
          <a:xfrm>
            <a:off x="2774459" y="225027"/>
            <a:ext cx="3595064" cy="715382"/>
            <a:chOff x="1464251" y="2166425"/>
            <a:chExt cx="2008199" cy="715382"/>
          </a:xfrm>
        </p:grpSpPr>
        <p:sp>
          <p:nvSpPr>
            <p:cNvPr id="134" name="Google Shape;134;p17"/>
            <p:cNvSpPr/>
            <p:nvPr/>
          </p:nvSpPr>
          <p:spPr>
            <a:xfrm rot="5400000">
              <a:off x="1152547" y="2478129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504850" y="21664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 rot="10800000">
              <a:off x="1504850" y="28136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 rot="-5400000">
              <a:off x="3120147" y="2529504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17"/>
          <p:cNvSpPr/>
          <p:nvPr/>
        </p:nvSpPr>
        <p:spPr>
          <a:xfrm rot="2407656">
            <a:off x="5951452" y="1226415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4294967295"/>
          </p:nvPr>
        </p:nvSpPr>
        <p:spPr>
          <a:xfrm>
            <a:off x="199222" y="1659971"/>
            <a:ext cx="2232569" cy="6385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Formal: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Escuela y se sigue un currículo 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2919052" y="417864"/>
            <a:ext cx="3305879" cy="32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 dirty="0">
                <a:solidFill>
                  <a:srgbClr val="B13053"/>
                </a:solidFill>
              </a:rPr>
              <a:t>LA EDUCACIÓN COMO LA TRASMISIÓN DE CONOCIMIENTOS.</a:t>
            </a:r>
            <a:endParaRPr sz="1700" dirty="0">
              <a:solidFill>
                <a:srgbClr val="B13053"/>
              </a:solidFill>
            </a:endParaRPr>
          </a:p>
        </p:txBody>
      </p:sp>
      <p:sp>
        <p:nvSpPr>
          <p:cNvPr id="154" name="Google Shape;154;p17"/>
          <p:cNvSpPr/>
          <p:nvPr/>
        </p:nvSpPr>
        <p:spPr>
          <a:xfrm rot="10799699" flipH="1">
            <a:off x="199261" y="2530783"/>
            <a:ext cx="665911" cy="878983"/>
          </a:xfrm>
          <a:custGeom>
            <a:avLst/>
            <a:gdLst/>
            <a:ahLst/>
            <a:cxnLst/>
            <a:rect l="l" t="t" r="r" b="b"/>
            <a:pathLst>
              <a:path w="23353" h="30828" extrusionOk="0">
                <a:moveTo>
                  <a:pt x="22397" y="0"/>
                </a:moveTo>
                <a:cubicBezTo>
                  <a:pt x="22307" y="0"/>
                  <a:pt x="22209" y="18"/>
                  <a:pt x="22106" y="56"/>
                </a:cubicBezTo>
                <a:cubicBezTo>
                  <a:pt x="20125" y="829"/>
                  <a:pt x="18087" y="1218"/>
                  <a:pt x="16016" y="1218"/>
                </a:cubicBezTo>
                <a:cubicBezTo>
                  <a:pt x="14996" y="1218"/>
                  <a:pt x="13967" y="1124"/>
                  <a:pt x="12933" y="933"/>
                </a:cubicBezTo>
                <a:cubicBezTo>
                  <a:pt x="12885" y="923"/>
                  <a:pt x="12839" y="918"/>
                  <a:pt x="12796" y="918"/>
                </a:cubicBezTo>
                <a:cubicBezTo>
                  <a:pt x="12195" y="918"/>
                  <a:pt x="11978" y="1823"/>
                  <a:pt x="12632" y="1986"/>
                </a:cubicBezTo>
                <a:cubicBezTo>
                  <a:pt x="14184" y="2409"/>
                  <a:pt x="15736" y="2590"/>
                  <a:pt x="17288" y="2590"/>
                </a:cubicBezTo>
                <a:cubicBezTo>
                  <a:pt x="17390" y="2590"/>
                  <a:pt x="17492" y="2589"/>
                  <a:pt x="17594" y="2588"/>
                </a:cubicBezTo>
                <a:lnTo>
                  <a:pt x="17594" y="2588"/>
                </a:lnTo>
                <a:cubicBezTo>
                  <a:pt x="13183" y="4492"/>
                  <a:pt x="9374" y="7776"/>
                  <a:pt x="6517" y="11635"/>
                </a:cubicBezTo>
                <a:cubicBezTo>
                  <a:pt x="2807" y="16623"/>
                  <a:pt x="0" y="23816"/>
                  <a:pt x="1028" y="30132"/>
                </a:cubicBezTo>
                <a:cubicBezTo>
                  <a:pt x="1103" y="30595"/>
                  <a:pt x="1535" y="30827"/>
                  <a:pt x="1968" y="30827"/>
                </a:cubicBezTo>
                <a:cubicBezTo>
                  <a:pt x="2400" y="30827"/>
                  <a:pt x="2832" y="30595"/>
                  <a:pt x="2908" y="30132"/>
                </a:cubicBezTo>
                <a:cubicBezTo>
                  <a:pt x="3334" y="27099"/>
                  <a:pt x="3484" y="24167"/>
                  <a:pt x="4386" y="21209"/>
                </a:cubicBezTo>
                <a:cubicBezTo>
                  <a:pt x="5263" y="18302"/>
                  <a:pt x="6567" y="15570"/>
                  <a:pt x="8321" y="13064"/>
                </a:cubicBezTo>
                <a:cubicBezTo>
                  <a:pt x="11203" y="8903"/>
                  <a:pt x="15163" y="5896"/>
                  <a:pt x="19499" y="3490"/>
                </a:cubicBezTo>
                <a:lnTo>
                  <a:pt x="19499" y="3490"/>
                </a:lnTo>
                <a:cubicBezTo>
                  <a:pt x="18948" y="4818"/>
                  <a:pt x="18697" y="6272"/>
                  <a:pt x="18848" y="7725"/>
                </a:cubicBezTo>
                <a:cubicBezTo>
                  <a:pt x="18923" y="8396"/>
                  <a:pt x="19478" y="8741"/>
                  <a:pt x="20002" y="8741"/>
                </a:cubicBezTo>
                <a:cubicBezTo>
                  <a:pt x="20517" y="8741"/>
                  <a:pt x="21003" y="8408"/>
                  <a:pt x="20978" y="7725"/>
                </a:cubicBezTo>
                <a:cubicBezTo>
                  <a:pt x="20853" y="5370"/>
                  <a:pt x="21379" y="3314"/>
                  <a:pt x="22933" y="1485"/>
                </a:cubicBezTo>
                <a:cubicBezTo>
                  <a:pt x="23353" y="976"/>
                  <a:pt x="23071" y="0"/>
                  <a:pt x="22397" y="0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7"/>
          <p:cNvSpPr/>
          <p:nvPr/>
        </p:nvSpPr>
        <p:spPr>
          <a:xfrm rot="-2407656" flipH="1">
            <a:off x="2365582" y="1139639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subTitle" idx="4294967295"/>
          </p:nvPr>
        </p:nvSpPr>
        <p:spPr>
          <a:xfrm>
            <a:off x="5708321" y="1916729"/>
            <a:ext cx="3243285" cy="52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informal: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Hogar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Social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Dura toda la vida 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69" name="Google Shape;169;p17"/>
          <p:cNvSpPr txBox="1">
            <a:spLocks noGrp="1"/>
          </p:cNvSpPr>
          <p:nvPr>
            <p:ph type="subTitle" idx="4294967295"/>
          </p:nvPr>
        </p:nvSpPr>
        <p:spPr>
          <a:xfrm flipH="1">
            <a:off x="-397409" y="4008024"/>
            <a:ext cx="3818650" cy="52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No: formal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Cursos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Entrenamientos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No hay currículos  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70" name="Google Shape;170;p17"/>
          <p:cNvSpPr/>
          <p:nvPr/>
        </p:nvSpPr>
        <p:spPr>
          <a:xfrm rot="-10799699">
            <a:off x="7804206" y="2682085"/>
            <a:ext cx="665911" cy="878983"/>
          </a:xfrm>
          <a:custGeom>
            <a:avLst/>
            <a:gdLst/>
            <a:ahLst/>
            <a:cxnLst/>
            <a:rect l="l" t="t" r="r" b="b"/>
            <a:pathLst>
              <a:path w="23353" h="30828" extrusionOk="0">
                <a:moveTo>
                  <a:pt x="22397" y="0"/>
                </a:moveTo>
                <a:cubicBezTo>
                  <a:pt x="22307" y="0"/>
                  <a:pt x="22209" y="18"/>
                  <a:pt x="22106" y="56"/>
                </a:cubicBezTo>
                <a:cubicBezTo>
                  <a:pt x="20125" y="829"/>
                  <a:pt x="18087" y="1218"/>
                  <a:pt x="16016" y="1218"/>
                </a:cubicBezTo>
                <a:cubicBezTo>
                  <a:pt x="14996" y="1218"/>
                  <a:pt x="13967" y="1124"/>
                  <a:pt x="12933" y="933"/>
                </a:cubicBezTo>
                <a:cubicBezTo>
                  <a:pt x="12885" y="923"/>
                  <a:pt x="12839" y="918"/>
                  <a:pt x="12796" y="918"/>
                </a:cubicBezTo>
                <a:cubicBezTo>
                  <a:pt x="12195" y="918"/>
                  <a:pt x="11978" y="1823"/>
                  <a:pt x="12632" y="1986"/>
                </a:cubicBezTo>
                <a:cubicBezTo>
                  <a:pt x="14184" y="2409"/>
                  <a:pt x="15736" y="2590"/>
                  <a:pt x="17288" y="2590"/>
                </a:cubicBezTo>
                <a:cubicBezTo>
                  <a:pt x="17390" y="2590"/>
                  <a:pt x="17492" y="2589"/>
                  <a:pt x="17594" y="2588"/>
                </a:cubicBezTo>
                <a:lnTo>
                  <a:pt x="17594" y="2588"/>
                </a:lnTo>
                <a:cubicBezTo>
                  <a:pt x="13183" y="4492"/>
                  <a:pt x="9374" y="7776"/>
                  <a:pt x="6517" y="11635"/>
                </a:cubicBezTo>
                <a:cubicBezTo>
                  <a:pt x="2807" y="16623"/>
                  <a:pt x="0" y="23816"/>
                  <a:pt x="1028" y="30132"/>
                </a:cubicBezTo>
                <a:cubicBezTo>
                  <a:pt x="1103" y="30595"/>
                  <a:pt x="1535" y="30827"/>
                  <a:pt x="1968" y="30827"/>
                </a:cubicBezTo>
                <a:cubicBezTo>
                  <a:pt x="2400" y="30827"/>
                  <a:pt x="2832" y="30595"/>
                  <a:pt x="2908" y="30132"/>
                </a:cubicBezTo>
                <a:cubicBezTo>
                  <a:pt x="3334" y="27099"/>
                  <a:pt x="3484" y="24167"/>
                  <a:pt x="4386" y="21209"/>
                </a:cubicBezTo>
                <a:cubicBezTo>
                  <a:pt x="5263" y="18302"/>
                  <a:pt x="6567" y="15570"/>
                  <a:pt x="8321" y="13064"/>
                </a:cubicBezTo>
                <a:cubicBezTo>
                  <a:pt x="11203" y="8903"/>
                  <a:pt x="15163" y="5896"/>
                  <a:pt x="19499" y="3490"/>
                </a:cubicBezTo>
                <a:lnTo>
                  <a:pt x="19499" y="3490"/>
                </a:lnTo>
                <a:cubicBezTo>
                  <a:pt x="18948" y="4818"/>
                  <a:pt x="18697" y="6272"/>
                  <a:pt x="18848" y="7725"/>
                </a:cubicBezTo>
                <a:cubicBezTo>
                  <a:pt x="18923" y="8396"/>
                  <a:pt x="19478" y="8741"/>
                  <a:pt x="20002" y="8741"/>
                </a:cubicBezTo>
                <a:cubicBezTo>
                  <a:pt x="20517" y="8741"/>
                  <a:pt x="21003" y="8408"/>
                  <a:pt x="20978" y="7725"/>
                </a:cubicBezTo>
                <a:cubicBezTo>
                  <a:pt x="20853" y="5370"/>
                  <a:pt x="21379" y="3314"/>
                  <a:pt x="22933" y="1485"/>
                </a:cubicBezTo>
                <a:cubicBezTo>
                  <a:pt x="23353" y="976"/>
                  <a:pt x="23071" y="0"/>
                  <a:pt x="22397" y="0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5D31DD8-BA4B-444D-BD3D-EB890EA3A59C}"/>
              </a:ext>
            </a:extLst>
          </p:cNvPr>
          <p:cNvSpPr txBox="1"/>
          <p:nvPr/>
        </p:nvSpPr>
        <p:spPr>
          <a:xfrm>
            <a:off x="3639983" y="952070"/>
            <a:ext cx="18495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highlight>
                  <a:srgbClr val="FFFF00"/>
                </a:highlight>
              </a:rPr>
              <a:t>Conocimientos </a:t>
            </a:r>
          </a:p>
          <a:p>
            <a:pPr algn="ctr"/>
            <a:r>
              <a:rPr lang="es-MX" dirty="0">
                <a:highlight>
                  <a:srgbClr val="FFFF00"/>
                </a:highlight>
              </a:rPr>
              <a:t>Valores</a:t>
            </a:r>
          </a:p>
          <a:p>
            <a:pPr algn="ctr"/>
            <a:r>
              <a:rPr lang="es-MX" dirty="0">
                <a:highlight>
                  <a:srgbClr val="FFFF00"/>
                </a:highlight>
              </a:rPr>
              <a:t> costumbres </a:t>
            </a:r>
          </a:p>
          <a:p>
            <a:pPr algn="ctr"/>
            <a:r>
              <a:rPr lang="es-MX" dirty="0">
                <a:highlight>
                  <a:srgbClr val="FFFF00"/>
                </a:highlight>
              </a:rPr>
              <a:t>Formas de actuar </a:t>
            </a: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r>
              <a:rPr lang="es-MX" dirty="0">
                <a:highlight>
                  <a:srgbClr val="FFFF00"/>
                </a:highlight>
              </a:rPr>
              <a:t>Educar</a:t>
            </a: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endParaRPr lang="es-MX" dirty="0"/>
          </a:p>
        </p:txBody>
      </p:sp>
      <p:sp>
        <p:nvSpPr>
          <p:cNvPr id="54" name="Google Shape;148;p17">
            <a:extLst>
              <a:ext uri="{FF2B5EF4-FFF2-40B4-BE49-F238E27FC236}">
                <a16:creationId xmlns:a16="http://schemas.microsoft.com/office/drawing/2014/main" id="{FFBE9E7B-B6F1-43D6-9B20-9471C68B7477}"/>
              </a:ext>
            </a:extLst>
          </p:cNvPr>
          <p:cNvSpPr/>
          <p:nvPr/>
        </p:nvSpPr>
        <p:spPr>
          <a:xfrm rot="5400000">
            <a:off x="7578759" y="1034668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871570F-53A3-439B-839B-B5BA75388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02350">
            <a:off x="8621662" y="866027"/>
            <a:ext cx="646232" cy="646232"/>
          </a:xfrm>
          <a:prstGeom prst="rect">
            <a:avLst/>
          </a:prstGeom>
        </p:spPr>
      </p:pic>
      <p:sp>
        <p:nvSpPr>
          <p:cNvPr id="63" name="CuadroTexto 62">
            <a:extLst>
              <a:ext uri="{FF2B5EF4-FFF2-40B4-BE49-F238E27FC236}">
                <a16:creationId xmlns:a16="http://schemas.microsoft.com/office/drawing/2014/main" id="{D52F56F3-7F4F-4512-91E4-EAA8EE4CF370}"/>
              </a:ext>
            </a:extLst>
          </p:cNvPr>
          <p:cNvSpPr txBox="1"/>
          <p:nvPr/>
        </p:nvSpPr>
        <p:spPr>
          <a:xfrm>
            <a:off x="5701493" y="3711875"/>
            <a:ext cx="324328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ighlight>
                  <a:srgbClr val="FFFF00"/>
                </a:highlight>
              </a:rPr>
              <a:t>Inicia como una opinión, sin argumentos  poco a poco.      </a:t>
            </a:r>
          </a:p>
          <a:p>
            <a:r>
              <a:rPr lang="es-ES" dirty="0">
                <a:highlight>
                  <a:srgbClr val="FFFF00"/>
                </a:highlight>
              </a:rPr>
              <a:t> El conocimiento se almacena en nuestra mente y ejerce poder sobre nuestras acciones</a:t>
            </a:r>
            <a:endParaRPr lang="es-MX" dirty="0">
              <a:highlight>
                <a:srgbClr val="FFFF00"/>
              </a:highlight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00F7D928-E820-48B6-A239-079ADC67978F}"/>
              </a:ext>
            </a:extLst>
          </p:cNvPr>
          <p:cNvSpPr txBox="1"/>
          <p:nvPr/>
        </p:nvSpPr>
        <p:spPr>
          <a:xfrm>
            <a:off x="2763225" y="3475837"/>
            <a:ext cx="27166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 Invita a desarrollo.           </a:t>
            </a:r>
          </a:p>
          <a:p>
            <a:r>
              <a:rPr lang="es-ES" dirty="0"/>
              <a:t>Pierre permite conocer todos los presupuestos.</a:t>
            </a:r>
          </a:p>
          <a:p>
            <a:r>
              <a:rPr lang="es-ES" dirty="0"/>
              <a:t>No hay opresión en el niño.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143</Words>
  <Application>Microsoft Office PowerPoint</Application>
  <PresentationFormat>Presentación en pantalla (16:9)</PresentationFormat>
  <Paragraphs>38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Fira Sans</vt:lpstr>
      <vt:lpstr>Fira Sans Extra Condensed Medium</vt:lpstr>
      <vt:lpstr>Roboto</vt:lpstr>
      <vt:lpstr>Concept Map Infographics by Slidesgo</vt:lpstr>
      <vt:lpstr>Presentación de PowerPoint</vt:lpstr>
      <vt:lpstr>LA EDUCACIÓN COMO LA TRASMISIÓN DE CONOCIMIENTOS.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 Infographics</dc:title>
  <dc:creator>52844</dc:creator>
  <cp:lastModifiedBy>Brenda Guadalupe Ibarra Cepeda</cp:lastModifiedBy>
  <cp:revision>6</cp:revision>
  <dcterms:modified xsi:type="dcterms:W3CDTF">2021-05-25T19:19:51Z</dcterms:modified>
</cp:coreProperties>
</file>